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ink/ink8.xml" ContentType="application/inkml+xml"/>
  <Override PartName="/ppt/ink/ink9.xml" ContentType="application/inkml+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ink/ink10.xml" ContentType="application/inkml+xml"/>
  <Override PartName="/ppt/ink/ink11.xml" ContentType="application/inkml+xml"/>
  <Override PartName="/ppt/ink/ink12.xml" ContentType="application/inkml+xml"/>
  <Override PartName="/ppt/ink/ink13.xml" ContentType="application/inkml+xml"/>
  <Override PartName="/ppt/ink/ink14.xml" ContentType="application/inkml+xml"/>
  <Override PartName="/ppt/ink/ink15.xml" ContentType="application/inkml+xml"/>
  <Override PartName="/ppt/ink/ink16.xml" ContentType="application/inkml+xml"/>
  <Override PartName="/ppt/ink/ink17.xml" ContentType="application/inkml+xml"/>
  <Override PartName="/ppt/ink/ink18.xml" ContentType="application/inkml+xml"/>
  <Override PartName="/ppt/notesSlides/notesSlide21.xml" ContentType="application/vnd.openxmlformats-officedocument.presentationml.notesSlide+xml"/>
  <Override PartName="/ppt/ink/ink19.xml" ContentType="application/inkml+xml"/>
  <Override PartName="/ppt/ink/ink20.xml" ContentType="application/inkml+xml"/>
  <Override PartName="/ppt/ink/ink21.xml" ContentType="application/inkml+xml"/>
  <Override PartName="/ppt/ink/ink22.xml" ContentType="application/inkml+xml"/>
  <Override PartName="/ppt/ink/ink23.xml" ContentType="application/inkml+xml"/>
  <Override PartName="/ppt/ink/ink24.xml" ContentType="application/inkml+xml"/>
  <Override PartName="/ppt/ink/ink25.xml" ContentType="application/inkml+xml"/>
  <Override PartName="/ppt/ink/ink26.xml" ContentType="application/inkml+xml"/>
  <Override PartName="/ppt/ink/ink27.xml" ContentType="application/inkml+xml"/>
  <Override PartName="/ppt/ink/ink28.xml" ContentType="application/inkml+xml"/>
  <Override PartName="/ppt/ink/ink29.xml" ContentType="application/inkml+xml"/>
  <Override PartName="/ppt/ink/ink30.xml" ContentType="application/inkml+xml"/>
  <Override PartName="/ppt/ink/ink31.xml" ContentType="application/inkml+xml"/>
  <Override PartName="/ppt/ink/ink32.xml" ContentType="application/inkml+xml"/>
  <Override PartName="/ppt/ink/ink33.xml" ContentType="application/inkml+xml"/>
  <Override PartName="/ppt/ink/ink34.xml" ContentType="application/inkml+xml"/>
  <Override PartName="/ppt/ink/ink35.xml" ContentType="application/inkml+xml"/>
  <Override PartName="/ppt/ink/ink36.xml" ContentType="application/inkml+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ink/ink37.xml" ContentType="application/inkml+xml"/>
  <Override PartName="/ppt/ink/ink38.xml" ContentType="application/inkml+xml"/>
  <Override PartName="/ppt/ink/ink39.xml" ContentType="application/inkml+xml"/>
  <Override PartName="/ppt/ink/ink40.xml" ContentType="application/inkml+xml"/>
  <Override PartName="/ppt/ink/ink41.xml" ContentType="application/inkml+xml"/>
  <Override PartName="/ppt/ink/ink42.xml" ContentType="application/inkml+xml"/>
  <Override PartName="/ppt/ink/ink43.xml" ContentType="application/inkml+xml"/>
  <Override PartName="/ppt/ink/ink44.xml" ContentType="application/inkml+xml"/>
  <Override PartName="/ppt/ink/ink45.xml" ContentType="application/inkml+xml"/>
  <Override PartName="/ppt/notesSlides/notesSlide37.xml" ContentType="application/vnd.openxmlformats-officedocument.presentationml.notesSlide+xml"/>
  <Override PartName="/ppt/ink/ink46.xml" ContentType="application/inkml+xml"/>
  <Override PartName="/ppt/ink/ink47.xml" ContentType="application/inkml+xml"/>
  <Override PartName="/ppt/ink/ink48.xml" ContentType="application/inkml+xml"/>
  <Override PartName="/ppt/ink/ink49.xml" ContentType="application/inkml+xml"/>
  <Override PartName="/ppt/ink/ink50.xml" ContentType="application/inkml+xml"/>
  <Override PartName="/ppt/ink/ink51.xml" ContentType="application/inkml+xml"/>
  <Override PartName="/ppt/ink/ink52.xml" ContentType="application/inkml+xml"/>
  <Override PartName="/ppt/ink/ink53.xml" ContentType="application/inkml+xml"/>
  <Override PartName="/ppt/ink/ink54.xml" ContentType="application/inkml+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722" r:id="rId1"/>
  </p:sldMasterIdLst>
  <p:notesMasterIdLst>
    <p:notesMasterId r:id="rId50"/>
  </p:notesMasterIdLst>
  <p:sldIdLst>
    <p:sldId id="256" r:id="rId2"/>
    <p:sldId id="331" r:id="rId3"/>
    <p:sldId id="322" r:id="rId4"/>
    <p:sldId id="323" r:id="rId5"/>
    <p:sldId id="324" r:id="rId6"/>
    <p:sldId id="325" r:id="rId7"/>
    <p:sldId id="326" r:id="rId8"/>
    <p:sldId id="327" r:id="rId9"/>
    <p:sldId id="337" r:id="rId10"/>
    <p:sldId id="363" r:id="rId11"/>
    <p:sldId id="377" r:id="rId12"/>
    <p:sldId id="370" r:id="rId13"/>
    <p:sldId id="369" r:id="rId14"/>
    <p:sldId id="378" r:id="rId15"/>
    <p:sldId id="335" r:id="rId16"/>
    <p:sldId id="270" r:id="rId17"/>
    <p:sldId id="328" r:id="rId18"/>
    <p:sldId id="364" r:id="rId19"/>
    <p:sldId id="365" r:id="rId20"/>
    <p:sldId id="366" r:id="rId21"/>
    <p:sldId id="383" r:id="rId22"/>
    <p:sldId id="387" r:id="rId23"/>
    <p:sldId id="388" r:id="rId24"/>
    <p:sldId id="386" r:id="rId25"/>
    <p:sldId id="385" r:id="rId26"/>
    <p:sldId id="334" r:id="rId27"/>
    <p:sldId id="390" r:id="rId28"/>
    <p:sldId id="268" r:id="rId29"/>
    <p:sldId id="379" r:id="rId30"/>
    <p:sldId id="362" r:id="rId31"/>
    <p:sldId id="368" r:id="rId32"/>
    <p:sldId id="380" r:id="rId33"/>
    <p:sldId id="304" r:id="rId34"/>
    <p:sldId id="392" r:id="rId35"/>
    <p:sldId id="384" r:id="rId36"/>
    <p:sldId id="391" r:id="rId37"/>
    <p:sldId id="382" r:id="rId38"/>
    <p:sldId id="371" r:id="rId39"/>
    <p:sldId id="372" r:id="rId40"/>
    <p:sldId id="373" r:id="rId41"/>
    <p:sldId id="374" r:id="rId42"/>
    <p:sldId id="389" r:id="rId43"/>
    <p:sldId id="375" r:id="rId44"/>
    <p:sldId id="343" r:id="rId45"/>
    <p:sldId id="341" r:id="rId46"/>
    <p:sldId id="266" r:id="rId47"/>
    <p:sldId id="344" r:id="rId48"/>
    <p:sldId id="284" r:id="rId49"/>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3B2E9"/>
    <a:srgbClr val="BA60FF"/>
    <a:srgbClr val="FF3B3B"/>
    <a:srgbClr val="FF00FF"/>
    <a:srgbClr val="FF94FF"/>
    <a:srgbClr val="542277"/>
    <a:srgbClr val="D4B3E9"/>
    <a:srgbClr val="7D00FF"/>
    <a:srgbClr val="D56D87"/>
    <a:srgbClr val="FF847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9093"/>
    <p:restoredTop sz="66123"/>
  </p:normalViewPr>
  <p:slideViewPr>
    <p:cSldViewPr snapToObjects="1">
      <p:cViewPr varScale="1">
        <p:scale>
          <a:sx n="93" d="100"/>
          <a:sy n="93" d="100"/>
        </p:scale>
        <p:origin x="3096" y="208"/>
      </p:cViewPr>
      <p:guideLst>
        <p:guide orient="horz" pos="2160"/>
        <p:guide pos="2880"/>
      </p:guideLst>
    </p:cSldViewPr>
  </p:slideViewPr>
  <p:outlineViewPr>
    <p:cViewPr>
      <p:scale>
        <a:sx n="33" d="100"/>
        <a:sy n="33" d="100"/>
      </p:scale>
      <p:origin x="0" y="-120"/>
    </p:cViewPr>
  </p:outlineViewPr>
  <p:notesTextViewPr>
    <p:cViewPr>
      <p:scale>
        <a:sx n="100" d="100"/>
        <a:sy n="100" d="100"/>
      </p:scale>
      <p:origin x="0" y="0"/>
    </p:cViewPr>
  </p:notesTextViewPr>
  <p:sorterViewPr>
    <p:cViewPr>
      <p:scale>
        <a:sx n="90" d="100"/>
        <a:sy n="90" d="100"/>
      </p:scale>
      <p:origin x="0" y="0"/>
    </p:cViewPr>
  </p:sorterViewPr>
  <p:notesViewPr>
    <p:cSldViewPr snapToObjects="1">
      <p:cViewPr varScale="1">
        <p:scale>
          <a:sx n="123" d="100"/>
          <a:sy n="123" d="100"/>
        </p:scale>
        <p:origin x="4184" y="20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7-27T18:43:04.136"/>
    </inkml:context>
    <inkml:brush xml:id="br0">
      <inkml:brushProperty name="width" value="0.3" units="cm"/>
      <inkml:brushProperty name="height" value="0.6" units="cm"/>
      <inkml:brushProperty name="color" value="#00B050"/>
      <inkml:brushProperty name="tip" value="rectangle"/>
      <inkml:brushProperty name="rasterOp" value="maskPen"/>
    </inkml:brush>
  </inkml:definitions>
  <inkml:trace contextRef="#ctx0" brushRef="#br0">0 31,'58'-4,"-12"0,-32 4,-2 0,6 0,-2 0,2 0,8 0,-9 0,16 0,-8 0,15 0,-17 0,18 0,-27 0,14 0,-16 0,9 0,-9 0,6 0,-3 0,0 0,3 0,4 0,6 0,25 0,-23 0,35 0,-45 0,19 0,-26 0,4 0,-2 0,10 0,4 0,19 0,-12 0,39 0,-35 0,24 0,-39 0,3 0,-12 0,23 0,-19 0,58 0,-52 0,58 0,-65 0,29 0,-38 0,7 0,1 4,-8-4,14 4,-12-4,9 3,3 3,41 3,-6-3,-1 1,-1-1,-6-4,12 6,-51-8,10 0,-9 0,18 0,9 0,12 0,13 0,-21 0,5 4,-34-4,27 9,-30-8,13 4,-8-5,-7 0,14 0,-11 0,1 0,7 0,-11 0,11 0,-7 0,-1 0,7 0,1 0,-1 0,11 0,10 0,17 0,-4 0,21 0,-45 0,17 0,-34 0,1 0,3 0,4 0,3 0,-2 0,-7 0,0 0,7 0,-9 0,15 0,-14-4,12 4,-14-4,2 1,4-1,-8-4,10 1,-8 3,3-3,-1 3,1-3,0-4,-3 3,5 0,-5 2,7 2,-5-1,1 2,3 3,-2 0,2 0,-3 0</inkml:trace>
</inkml:ink>
</file>

<file path=ppt/ink/ink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7-22T14:07:52.122"/>
    </inkml:context>
    <inkml:brush xml:id="br0">
      <inkml:brushProperty name="width" value="0.3" units="cm"/>
      <inkml:brushProperty name="height" value="0.6" units="cm"/>
      <inkml:brushProperty name="color" value="#00B050"/>
      <inkml:brushProperty name="tip" value="rectangle"/>
      <inkml:brushProperty name="rasterOp" value="maskPen"/>
    </inkml:brush>
  </inkml:definitions>
  <inkml:trace contextRef="#ctx0" brushRef="#br0">0 31,'58'-4,"-12"0,-32 4,-2 0,6 0,-2 0,2 0,8 0,-9 0,16 0,-8 0,15 0,-17 0,18 0,-27 0,14 0,-16 0,9 0,-9 0,6 0,-3 0,0 0,3 0,4 0,6 0,25 0,-23 0,35 0,-45 0,19 0,-26 0,4 0,-2 0,10 0,4 0,19 0,-12 0,39 0,-35 0,24 0,-39 0,3 0,-12 0,23 0,-19 0,58 0,-52 0,58 0,-65 0,29 0,-38 0,7 0,1 4,-8-4,14 4,-12-4,9 3,3 3,41 3,-6-3,-1 1,-1-1,-6-4,12 6,-51-8,10 0,-9 0,18 0,9 0,12 0,13 0,-21 0,5 4,-34-4,27 9,-30-8,13 4,-8-5,-7 0,14 0,-11 0,1 0,7 0,-11 0,11 0,-7 0,-1 0,7 0,1 0,-1 0,11 0,10 0,17 0,-4 0,21 0,-45 0,17 0,-34 0,1 0,3 0,4 0,3 0,-2 0,-7 0,0 0,7 0,-9 0,15 0,-14-4,12 4,-14-4,2 1,4-1,-8-4,10 1,-8 3,3-3,-1 3,1-3,0-4,-3 3,5 0,-5 2,7 2,-5-1,1 2,3 3,-2 0,2 0,-3 0</inkml:trace>
</inkml:ink>
</file>

<file path=ppt/ink/ink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7-31T17:25:51.317"/>
    </inkml:context>
    <inkml:brush xml:id="br0">
      <inkml:brushProperty name="width" value="0.3" units="cm"/>
      <inkml:brushProperty name="height" value="0.6" units="cm"/>
      <inkml:brushProperty name="color" value="#FF0000"/>
      <inkml:brushProperty name="tip" value="rectangle"/>
      <inkml:brushProperty name="rasterOp" value="maskPen"/>
    </inkml:brush>
  </inkml:definitions>
  <inkml:trace contextRef="#ctx0" brushRef="#br0">0 5,'10'10,"0"-2,-5-8,-5 0,5 0,0 0,-5 0,5 0,0 0,-5 0,5 0,0 0,0 0,0 0,-5 0,5 0,0 0,-5 0,5 0,0 0,0 0,-5 0,5 0,0 0,0 0,-5 0,10 0,-10 0,5 0,0 0,0 0,0 0,0 0,0 0,-5 0,5 0,0 0,-5 0,5 0,0 0,0 0,0 0,-5 0,5 3,0-2,-5 6,5-6,0 2,-5-3,5 0,0 0,-5 3,5-2,0 2,-5-3,5 0,0 0,0 0,-5 0,10 0,-10 0,5 0,0 0,0 0,-5 0,10 0,-5 0,0 0,0 0,5 4,-10-4,5 4,0-4,-5 0,5 0,0 0,-5 0,5 0,0 0,-5 0,5 0,0 0,-5 0,5 0,0 0,-5 0,5 0,0 0,-5 0,5 0,0 0,-5 0,10 3,-5 3,5 2,-5-3,0-2,0-3,0 0,-5 0,10 0,0 0,0 0,-5 0,0 0,5 4,-10-3,10 2,-10-3,5 0,0 0,5 0,-5 0,5 0,-5 0,5 0,-10 0,10 3,-10-2,5 2,0-3,-5 0,5 0,0 0,0 0,5 0,-5 0,5 0,-10 0,10 0,-10 0,5 0,0 0,-5 0,5-5,0 4,0-7,-5 7,5-2,0 3,0 0,0 0,0-3,0 2,0-2,0 3,0 0,-5 0,5-4,0 3,-5-2,5 3,0 0,0 0,5 0,-10 0,5 0,0 0,-5 0,5 0,0 0,0 0,5 0,0 0,10 0,-15-3,0 2,0-2,-5 3,5-4,0 4,0-4,5 4,-5 0,5 0,-10 0,15 0,-10 0,10-3,-15 2,5-2,0 3,-5 0,5 0,0 0,0 0,-5-3,5 2,0-3,0 4,0-3,-5 2,10-5,-5 5,0-2,0 3,0 0,0 0,5 0,-10 0,5 0,0 0,0 0,0 0,-5 0,5 0,0 0,0 0,-5 0,10 0,-5 0,10 0,-10 0,10 0,-10 0,5 0,-5 0,0 0,0 0,0 0,0 0,0 0,-5 0,5 0,0 0,10 0,-10 0,5 0,-5 0,0 0,-5 0,5 0,0 0,0 0,0 0,0-4,-5 3,5-2,0 3,-5 0,5 0,0 0,0 0,0 0,-5 0,5 0,0 0,0 0,0 0,0 0,0 0,-5 0,5 0,0 0,0 0,0 0,0 0,0 0,0 0,-5 0,5 0,0 0,-5 0,5 0,0 0,-5 0,5 0,0 0,0-3,-5-1</inkml:trace>
</inkml:ink>
</file>

<file path=ppt/ink/ink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7-31T17:25:51.318"/>
    </inkml:context>
    <inkml:brush xml:id="br0">
      <inkml:brushProperty name="width" value="0.3" units="cm"/>
      <inkml:brushProperty name="height" value="0.6" units="cm"/>
      <inkml:brushProperty name="color" value="#92D050"/>
      <inkml:brushProperty name="tip" value="rectangle"/>
      <inkml:brushProperty name="rasterOp" value="maskPen"/>
    </inkml:brush>
  </inkml:definitions>
  <inkml:trace contextRef="#ctx0" brushRef="#br0">0 5,'2'10,"0"-2,-1-8,-1 0,1 0,0 0,-1 0,1 0,0 0,-1 0,1 0,0 0,0 0,0 0,-1 0,1 0,0 0,-1 0,1 0,0 0,0 0,-1 0,1 0,0 0,0 0,-1 0,2 0,-2 0,1 0,0 0,0 0,0 0,0 0,0 0,-1 0,1 0,0 0,-1 0,1 0,0 0,0 0,0 0,-1 0,1 3,0-2,-1 6,1-6,0 2,-1-3,1 0,0 0,-1 3,1-2,0 2,-1-3,1 0,0 0,0 0,-1 0,2 0,-2 0,1 0,0 0,0 0,-1 0,2 0,-1 0,0 0,0 0,1 4,-2-4,1 4,0-4,-1 0,1 0,0 0,-1 0,1 0,0 0,-1 0,1 0,0 0,-1 0,1 0,0 0,-1 0,1 0,0 0,-1 0,1 0,0 0,-1 0,2 3,-1 3,1 2,-1-3,0-2,0-3,0 0,-1 0,2 0,0 0,0 0,-1 0,0 0,1 4,-2-3,2 2,-2-3,1 0,0 0,1 0,-1 0,1 0,-1 0,1 0,-2 0,2 3,-2-2,1 2,0-3,-1 0,1 0,0 0,0 0,1 0,-1 0,1 0,-2 0,2 0,-2 0,1 0,0 0,-1 0,1-5,0 4,0-7,-1 7,1-2,0 3,0 0,0 0,0-3,0 2,0-2,0 3,0 0,-1 0,1-4,0 3,-1-2,1 3,0 0,0 0,1 0,-2 0,1 0,0 0,-1 0,1 0,0 0,0 0,1 0,0 0,2 0,-3-3,0 2,0-2,-1 3,1-4,0 4,0-4,1 4,-1 0,1 0,-2 0,3 0,-2 0,2-3,-3 2,1-2,0 3,-1 0,1 0,0 0,0 0,-1-3,1 2,0-3,0 4,0-3,-1 2,2-5,-1 5,0-2,0 3,0 0,0 0,1 0,-2 0,1 0,0 0,0 0,0 0,-1 0,1 0,0 0,0 0,-1 0,2 0,-1 0,2 0,-2 0,2 0,-2 0,1 0,-1 0,0 0,0 0,0 0,0 0,0 0,-1 0,1 0,0 0,2 0,-2 0,1 0,-1 0,0 0,-1 0,1 0,0 0,0 0,0 0,0-4,-1 3,1-2,0 3,-1 0,1 0,0 0,0 0,0 0,-1 0,1 0,0 0,0 0,0 0,0 0,0 0,-1 0,1 0,0 0,0 0,0 0,0 0,0 0,0 0,-1 0,1 0,0 0,-1 0,1 0,0 0,-1 0,1 0,0 0,0-3,-1-1</inkml:trace>
</inkml:ink>
</file>

<file path=ppt/ink/ink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7-31T17:25:51.319"/>
    </inkml:context>
    <inkml:brush xml:id="br0">
      <inkml:brushProperty name="width" value="0.3" units="cm"/>
      <inkml:brushProperty name="height" value="0.6" units="cm"/>
      <inkml:brushProperty name="color" value="#00B0F0"/>
      <inkml:brushProperty name="tip" value="rectangle"/>
      <inkml:brushProperty name="rasterOp" value="maskPen"/>
    </inkml:brush>
  </inkml:definitions>
  <inkml:trace contextRef="#ctx0" brushRef="#br0">0 5,'7'10,"-1"-2,-4-8,-1 0,2 0,-2 0,1 0,0 0,0 0,0 0,0 0,1 0,-1 0,1 0,-1 0,0 0,0 0,0 0,0 0,0 0,1 0,-2 0,3 0,-3 0,3 0,-3 0,3 0,-3 0,2 0,-1 0,2 0,-2 0,2 0,-2 0,0 0,0 0,0 0,0 0,1 0,0 0,-1 0,1 0,-2 0,2 3,-2-2,1 6,0-6,0 2,0-3,0 0,0 0,0 3,0-2,1 2,-2-3,1 0,0 0,1 0,-1 0,2 0,-3 0,3 0,-2 0,1 0,-2 0,3 0,-1 0,2 0,-2 0,2 4,-4-4,1 4,0-4,0 0,0 0,0 0,0 0,0 0,0 0,0 0,0 0,0 0,0 0,0 0,0 0,0 0,0 0,0 0,0 0,0 0,0 0,0 0,3 3,-2 3,4 2,-4-3,0-2,-1-3,0 0,0 0,3 0,0 0,1 0,-2 0,0 0,0 4,-2-3,2 2,-3-3,3 0,-1 0,2 0,-1 0,2 0,-3 0,2 0,-4 0,3 3,-3-2,1 2,1-3,-2 0,2 0,1 0,-2 0,5 0,-6 0,5 0,-5 0,4 0,-3 0,1 0,-2 0,1 0,0-5,0 4,1-7,-1 7,0-2,0 3,3 0,-3 0,2-3,-2 2,1-2,-1 3,1 0,-1 0,0-4,0 3,0-2,0 3,2 0,-2 0,3 0,-4 0,2 0,-1 0,0 0,0 0,0 0,1 0,5 0,-3 0,6 0,-8-3,2 2,-4-2,1 3,0-4,0 4,2-4,1 4,-2 0,3 0,-4 0,6 0,-4 0,3-3,-5 2,1-2,-2 3,1 0,1 0,-1 0,0 0,0-3,0 2,1-3,-1 4,2-3,-3 2,4-5,-2 5,0-2,1 3,-1 0,0 0,1 0,-2 0,1 0,0 0,-2 0,2 0,-1 0,0 0,0 0,1 0,-2 0,5 0,-4 0,7 0,-6 0,7 0,-6 0,2 0,-4 0,2 0,-2 0,1 0,-1 0,1 0,-2 0,3 0,-2 0,6 0,-4 0,3 0,-5 0,1 0,-2 0,1 0,1 0,1 0,-2 0,1-4,-2 3,1-2,0 3,0 0,0 0,1 0,-1 0,1 0,-1 0,0 0,2 0,-2 0,2 0,-3 0,2 0,-1 0,1 0,-1 0,2 0,-2 0,2 0,-2 0,1 0,-2 0,1 0,0 0,0 0,0 0,0 0,0 0,1 0,-2 0,2-3,-2-1</inkml:trace>
</inkml:ink>
</file>

<file path=ppt/ink/ink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7-31T17:25:51.320"/>
    </inkml:context>
    <inkml:brush xml:id="br0">
      <inkml:brushProperty name="width" value="0.3" units="cm"/>
      <inkml:brushProperty name="height" value="0.6" units="cm"/>
      <inkml:brushProperty name="color" value="#FFFF00"/>
      <inkml:brushProperty name="tip" value="rectangle"/>
      <inkml:brushProperty name="rasterOp" value="maskPen"/>
    </inkml:brush>
  </inkml:definitions>
  <inkml:trace contextRef="#ctx0" brushRef="#br0">0 66,'56'-7,"-9"3,-23 1,-7 3,4 0,-7 0,-2-4,7 3,-3-2,3 3,0 0,-3-3,3 2,-4-2,0 3,4-4,-2 4,1-4,9-1,-12 4,8-4,-2 5,-10 0,18 0,-20 0,21-4,-19 2,15-3,-7 5,-2-3,12 2,-15-2,14 3,-18 0,8 0,4 0,-11 0,14 0,-10 0,1 0,3 0,7 0,-12 0,18 0,-22 0,11 0,-5 0,-3 0,8 0,-8 0,14 0,-3 0,-2 0,3 3,-12-2,12 2,-11-3,17 0,-19 0,23 0,-24 0,17 0,-19 0,9 0,-2 0,0 0,3 0,-4 0,4 0,-3 0,3 0,-4 0,1 0,2 0,-1 0,2 0,-4 0,4 0,-3 0,3 4,-4-3,1 2,2-3,-1 0,1 0,-2 0,-1 0,7 0,-8 0,7 0,-9-3,4 2,2-3,-1 4,2 0,-4 0,0 0,4 0,-3 0,7 0,-11 0,6 0,-2 0,0 0,3 0,-4 0,0 0,1 0</inkml:trace>
</inkml:ink>
</file>

<file path=ppt/ink/ink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7-31T17:25:51.321"/>
    </inkml:context>
    <inkml:brush xml:id="br0">
      <inkml:brushProperty name="width" value="0.3" units="cm"/>
      <inkml:brushProperty name="height" value="0.6" units="cm"/>
      <inkml:brushProperty name="color" value="#FFFF00"/>
      <inkml:brushProperty name="tip" value="rectangle"/>
      <inkml:brushProperty name="rasterOp" value="maskPen"/>
    </inkml:brush>
  </inkml:definitions>
  <inkml:trace contextRef="#ctx0" brushRef="#br0">0 5,'7'10,"-1"-2,-4-8,-1 0,2 0,-2 0,1 0,0 0,0 0,0 0,0 0,1 0,-1 0,1 0,-1 0,0 0,0 0,0 0,0 0,0 0,1 0,-2 0,3 0,-3 0,3 0,-3 0,3 0,-3 0,2 0,-1 0,2 0,-2 0,2 0,-2 0,0 0,0 0,0 0,0 0,1 0,0 0,-1 0,1 0,-2 0,2 3,-2-2,1 6,0-6,0 2,0-3,0 0,0 0,0 3,0-2,1 2,-2-3,1 0,0 0,1 0,-1 0,2 0,-3 0,3 0,-2 0,1 0,-2 0,3 0,-1 0,2 0,-2 0,2 4,-4-4,1 4,0-4,0 0,0 0,0 0,0 0,0 0,0 0,0 0,0 0,0 0,0 0,0 0,0 0,0 0,0 0,0 0,0 0,0 0,0 0,0 0,3 3,-2 3,4 2,-4-3,0-2,-1-3,0 0,0 0,3 0,0 0,1 0,-2 0,0 0,0 4,-2-3,2 2,-3-3,3 0,-1 0,2 0,-1 0,2 0,-3 0,2 0,-4 0,3 3,-3-2,1 2,1-3,-2 0,2 0,1 0,-2 0,5 0,-6 0,5 0,-5 0,4 0,-3 0,1 0,-2 0,1 0,0-5,0 4,1-7,-1 7,0-2,0 3,3 0,-3 0,2-3,-2 2,1-2,-1 3,1 0,-1 0,0-4,0 3,0-2,0 3,2 0,-2 0,3 0,-4 0,2 0,-1 0,0 0,0 0,0 0,1 0,5 0,-3 0,6 0,-8-3,2 2,-4-2,1 3,0-4,0 4,2-4,1 4,-2 0,3 0,-4 0,6 0,-4 0,3-3,-5 2,1-2,-2 3,1 0,1 0,-1 0,0 0,0-3,0 2,1-3,-1 4,2-3,-3 2,4-5,-2 5,0-2,1 3,-1 0,0 0,1 0,-2 0,1 0,0 0,-2 0,2 0,-1 0,0 0,0 0,1 0,-2 0,5 0,-4 0,7 0,-6 0,7 0,-6 0,2 0,-4 0,2 0,-2 0,1 0,-1 0,1 0,-2 0,3 0,-2 0,6 0,-4 0,3 0,-5 0,1 0,-2 0,1 0,1 0,1 0,-2 0,1-4,-2 3,1-2,0 3,0 0,0 0,1 0,-1 0,1 0,-1 0,0 0,2 0,-2 0,2 0,-3 0,2 0,-1 0,1 0,-1 0,2 0,-2 0,2 0,-2 0,1 0,-2 0,1 0,0 0,0 0,0 0,0 0,0 0,1 0,-2 0,2-3,-2-1</inkml:trace>
</inkml:ink>
</file>

<file path=ppt/ink/ink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7-31T17:25:51.322"/>
    </inkml:context>
    <inkml:brush xml:id="br0">
      <inkml:brushProperty name="width" value="0.3" units="cm"/>
      <inkml:brushProperty name="height" value="0.6" units="cm"/>
      <inkml:brushProperty name="color" value="#FFFF00"/>
      <inkml:brushProperty name="tip" value="rectangle"/>
      <inkml:brushProperty name="rasterOp" value="maskPen"/>
    </inkml:brush>
  </inkml:definitions>
  <inkml:trace contextRef="#ctx0" brushRef="#br0">0 5,'7'10,"-1"-2,-4-8,-1 0,2 0,-2 0,1 0,0 0,0 0,0 0,0 0,1 0,-1 0,1 0,-1 0,0 0,0 0,0 0,0 0,0 0,1 0,-2 0,3 0,-3 0,3 0,-3 0,3 0,-3 0,2 0,-1 0,2 0,-2 0,2 0,-2 0,0 0,0 0,0 0,0 0,1 0,0 0,-1 0,1 0,-2 0,2 3,-2-2,1 6,0-6,0 2,0-3,0 0,0 0,0 3,0-2,1 2,-2-3,1 0,0 0,1 0,-1 0,2 0,-3 0,3 0,-2 0,1 0,-2 0,3 0,-1 0,2 0,-2 0,2 4,-4-4,1 4,0-4,0 0,0 0,0 0,0 0,0 0,0 0,0 0,0 0,0 0,0 0,0 0,0 0,0 0,0 0,0 0,0 0,0 0,0 0,0 0,3 3,-2 3,4 2,-4-3,0-2,-1-3,0 0,0 0,3 0,0 0,1 0,-2 0,0 0,0 4,-2-3,2 2,-3-3,3 0,-1 0,2 0,-1 0,2 0,-3 0,2 0,-4 0,3 3,-3-2,1 2,1-3,-2 0,2 0,1 0,-2 0,5 0,-6 0,5 0,-5 0,4 0,-3 0,1 0,-2 0,1 0,0-5,0 4,1-7,-1 7,0-2,0 3,3 0,-3 0,2-3,-2 2,1-2,-1 3,1 0,-1 0,0-4,0 3,0-2,0 3,2 0,-2 0,3 0,-4 0,2 0,-1 0,0 0,0 0,0 0,1 0,5 0,-3 0,6 0,-8-3,2 2,-4-2,1 3,0-4,0 4,2-4,1 4,-2 0,3 0,-4 0,6 0,-4 0,3-3,-5 2,1-2,-2 3,1 0,1 0,-1 0,0 0,0-3,0 2,1-3,-1 4,2-3,-3 2,4-5,-2 5,0-2,1 3,-1 0,0 0,1 0,-2 0,1 0,0 0,-2 0,2 0,-1 0,0 0,0 0,1 0,-2 0,5 0,-4 0,7 0,-6 0,7 0,-6 0,2 0,-4 0,2 0,-2 0,1 0,-1 0,1 0,-2 0,3 0,-2 0,6 0,-4 0,3 0,-5 0,1 0,-2 0,1 0,1 0,1 0,-2 0,1-4,-2 3,1-2,0 3,0 0,0 0,1 0,-1 0,1 0,-1 0,0 0,2 0,-2 0,2 0,-3 0,2 0,-1 0,1 0,-1 0,2 0,-2 0,2 0,-2 0,1 0,-2 0,1 0,0 0,0 0,0 0,0 0,0 0,1 0,-2 0,2-3,-2-1</inkml:trace>
</inkml:ink>
</file>

<file path=ppt/ink/ink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7-31T17:25:51.323"/>
    </inkml:context>
    <inkml:brush xml:id="br0">
      <inkml:brushProperty name="width" value="0.3" units="cm"/>
      <inkml:brushProperty name="height" value="0.6" units="cm"/>
      <inkml:brushProperty name="color" value="#FFFF00"/>
      <inkml:brushProperty name="tip" value="rectangle"/>
      <inkml:brushProperty name="rasterOp" value="maskPen"/>
    </inkml:brush>
  </inkml:definitions>
  <inkml:trace contextRef="#ctx0" brushRef="#br0">0 5,'5'10,"-1"-2,-3-8,0 0,0 0,0 0,1 0,-1 0,1 0,-1 0,0 0,1 0,0 0,0 0,-1 0,0 0,0 0,1 0,-1 0,1 0,-1 0,0 0,2 0,-2 0,1 0,-1 0,1 0,-1 0,1 0,-1 0,2 0,-2 0,2 0,-2 0,1 0,-1 0,0 0,1 0,0 0,0 0,-1 0,1 0,-1 0,1 3,-1-2,0 6,0-6,0 2,1-3,-1 0,1 0,-1 3,0-2,1 2,-1-3,0 0,1 0,0 0,-1 0,1 0,-1 0,2 0,-2 0,1 0,-1 0,1 0,0 0,2 0,-2 0,1 4,-2-4,0 4,0-4,0 0,1 0,0 0,-1 0,0 0,0 0,1 0,-1 0,0 0,0 0,1 0,-1 0,0 0,1 0,-1 0,1 0,-1 0,0 0,0 0,3 3,-2 3,2 2,-1-3,-1-2,-1-3,0 0,1 0,1 0,0 0,1 0,-1 0,-1 0,2 4,-3-3,1 2,-1-3,2 0,-2 0,3 0,-1 0,1 0,-2 0,1 0,-2 0,1 3,-1-2,1 2,-1-3,0 0,1 0,1 0,-2 0,3 0,-2 0,1 0,-2 0,2 0,-1 0,0 0,-1 0,0 0,0-5,1 4,-1-7,0 7,1-2,-1 3,3 0,-3 0,2-3,-2 2,1-2,-1 3,2 0,-2 0,0-4,0 3,1-2,-1 3,1 0,0 0,1 0,-2 0,1 0,-1 0,1 0,-1 0,1 0,-1 0,5 0,-3 0,4 0,-4-3,0 2,-2-2,-1 3,2-4,0 4,0-4,1 4,-1 0,2 0,-2 0,3 0,-3 0,3-3,-3 2,-1-2,0 3,1 0,-1 0,1 0,-1 0,1-3,-1 2,1-3,-1 4,2-3,-2 2,2-5,-1 5,0-2,1 3,-1 0,0 0,0 0,0 0,0 0,0 0,-1 0,0 0,0 0,1 0,-1 0,1 0,-1 0,3 0,-3 0,5 0,-3 0,3 0,-4 0,3 0,-4 0,1 0,0 0,0 0,-1 0,1 0,-1 0,2 0,-2 0,4 0,-2 0,2 0,-4 0,1 0,-1 0,0 0,1 0,0 0,0 0,0-4,-1 3,0-2,1 3,-1 0,0 0,1 0,-1 0,1 0,-1 0,1 0,0 0,0 0,1 0,-3 0,2 0,0 0,0 0,-1 0,2 0,-2 0,2 0,-2 0,1 0,-1 0,0 0,1 0,-1 0,0 0,0 0,1 0,-1 0,0 0,1-3,-1-1</inkml:trace>
</inkml:ink>
</file>

<file path=ppt/ink/ink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7-31T17:25:51.324"/>
    </inkml:context>
    <inkml:brush xml:id="br0">
      <inkml:brushProperty name="width" value="0.3" units="cm"/>
      <inkml:brushProperty name="height" value="0.6" units="cm"/>
      <inkml:brushProperty name="color" value="#92D050"/>
      <inkml:brushProperty name="tip" value="rectangle"/>
      <inkml:brushProperty name="rasterOp" value="maskPen"/>
    </inkml:brush>
  </inkml:definitions>
  <inkml:trace contextRef="#ctx0" brushRef="#br0">0 5,'6'10,"0"-2,-3-8,-3 0,3 0,0 0,-3 0,3 0,0 0,-3 0,3 0,0 0,0 0,0 0,-3 0,3 0,0 0,-3 0,3 0,0 0,0 0,-3 0,3 0,0 0,0 0,-3 0,6 0,-6 0,3 0,0 0,0 0,0 0,0 0,0 0,-3 0,3 0,0 0,-3 0,3 0,0 0,0 0,0 0,-3 0,3 3,0-2,-3 6,3-6,0 2,-3-3,3 0,0 0,-3 3,3-2,0 2,-3-3,3 0,0 0,0 0,-3 0,6 0,-6 0,3 0,0 0,0 0,-3 0,6 0,-3 0,0 0,0 0,3 4,-6-4,3 4,0-4,-3 0,3 0,0 0,-3 0,3 0,0 0,-3 0,3 0,0 0,-3 0,3 0,0 0,-3 0,3 0,0 0,-3 0,3 0,0 0,-3 0,6 3,-3 3,3 2,-3-3,0-2,0-3,0 0,-3 0,6 0,0 0,0 0,-3 0,0 0,3 4,-6-3,6 2,-6-3,3 0,0 0,3 0,-3 0,3 0,-3 0,3 0,-6 0,6 3,-6-2,3 2,0-3,-3 0,3 0,0 0,0 0,3 0,-3 0,3 0,-6 0,6 0,-6 0,3 0,0 0,-3 0,3-5,0 4,0-7,-3 7,3-2,0 3,0 0,0 0,0-3,0 2,0-2,0 3,0 0,-3 0,3-4,0 3,-3-2,3 3,0 0,0 0,3 0,-6 0,3 0,0 0,-3 0,3 0,0 0,0 0,3 0,0 0,6 0,-9-3,0 2,0-2,-3 3,3-4,0 4,0-4,3 4,-3 0,3 0,-6 0,9 0,-6 0,6-3,-9 2,3-2,0 3,-3 0,3 0,0 0,0 0,-3-3,3 2,0-3,0 4,0-3,-3 2,6-5,-3 5,0-2,0 3,0 0,0 0,3 0,-6 0,3 0,0 0,0 0,0 0,-3 0,3 0,0 0,0 0,-3 0,6 0,-3 0,6 0,-6 0,6 0,-6 0,3 0,-3 0,0 0,0 0,0 0,0 0,0 0,-3 0,3 0,0 0,6 0,-6 0,3 0,-3 0,0 0,-3 0,3 0,0 0,0 0,0 0,0-4,-3 3,3-2,0 3,-3 0,3 0,0 0,0 0,0 0,-3 0,3 0,0 0,0 0,0 0,0 0,0 0,-3 0,3 0,0 0,0 0,0 0,0 0,0 0,0 0,-3 0,3 0,0 0,-3 0,3 0,0 0,-3 0,3 0,0 0,0-3,-3-1</inkml:trace>
</inkml:ink>
</file>

<file path=ppt/ink/ink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8-03T17:50:59.670"/>
    </inkml:context>
    <inkml:brush xml:id="br0">
      <inkml:brushProperty name="width" value="0.3" units="cm"/>
      <inkml:brushProperty name="height" value="0.6" units="cm"/>
      <inkml:brushProperty name="color" value="#FFFF00"/>
      <inkml:brushProperty name="tip" value="rectangle"/>
      <inkml:brushProperty name="rasterOp" value="maskPen"/>
    </inkml:brush>
  </inkml:definitions>
  <inkml:trace contextRef="#ctx0" brushRef="#br0">0 5,'12'10,"-2"-2,-7-8,-1 0,3 0,-4 0,3 0,-1 0,0 0,1 0,-1 0,2 0,-2 0,2 0,-1 0,-1 0,0 0,1 0,-1 0,0 0,2 0,-3 0,5 0,-6 0,6 0,-5 0,4 0,-4 0,3 0,-2 0,4 0,-4 0,4 0,-4 0,1 0,-1 0,0 0,1 0,1 0,0 0,-2 0,2 0,-3 0,3 3,-4-2,3 6,-1-6,0 2,1-3,-1 0,0 0,1 3,-1-2,2 2,-3-3,1 0,0 0,2 0,-1 0,2 0,-4 0,5 0,-4 0,2 0,-3 0,4 0,-1 0,4 0,-4 0,3 4,-6-4,1 4,0-4,1 0,-1 0,0 0,1 0,-1 0,0 0,1 0,-1 0,0 0,1 0,-1 0,0 0,1 0,-1 0,0 0,1 0,-1 0,0 0,1 0,4 3,-3 3,7 2,-7-3,0-2,-2-3,0 0,1 0,4 0,0 0,2 0,-3 0,0 0,-1 4,-2-3,2 2,-4-3,5 0,-2 0,3 0,-1 0,3 0,-5 0,3 0,-6 0,4 3,-4-2,1 2,2-3,-3 0,3 0,2 0,-4 0,9 0,-11 0,9 0,-8 0,6 0,-4 0,1 0,-4 0,3 0,-1-5,0 4,2-7,-1 7,-1-2,0 3,6 0,-6 0,4-3,-4 2,2-2,-2 3,2 0,-1 0,-1-4,0 3,1-2,-1 3,4 0,-4 0,5 0,-6 0,3 0,-2 0,1 0,-1 0,0 0,2 0,9 0,-6 0,10 0,-13-3,4 2,-8-2,3 3,-1-4,0 4,4-4,1 4,-3 0,5 0,-6 0,9 0,-6 0,4-3,-7 2,1-2,-4 3,3 0,1 0,-2 0,0 0,1-3,-1 2,2-3,-2 4,4-3,-5 2,6-5,-3 5,0-2,2 3,-2 0,0 0,1 0,-2 0,1 0,0 0,-4 0,4 0,-1 0,-1 0,0 0,2 0,-3 0,8 0,-7 0,12 0,-10 0,12 0,-10 0,3 0,-7 0,4 0,-4 0,2 0,-2 0,2 0,-3 0,5 0,-4 0,10 0,-6 0,5 0,-9 0,2 0,-3 0,1 0,2 0,2 0,-4 0,2-4,-3 3,1-2,0 3,1 0,-1 0,2 0,-2 0,2 0,-1 0,-1 0,4 0,-4 0,4 0,-6 0,4 0,-1 0,1 0,-2 0,4 0,-4 0,4 0,-4 0,2 0,-3 0,1 0,0 0,1 0,-1 0,0 0,1 0,1 0,-4 0,4-3,-3-1</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7-27T18:43:04.137"/>
    </inkml:context>
    <inkml:brush xml:id="br0">
      <inkml:brushProperty name="width" value="0.3" units="cm"/>
      <inkml:brushProperty name="height" value="0.6" units="cm"/>
      <inkml:brushProperty name="color" value="#FF0000"/>
      <inkml:brushProperty name="tip" value="rectangle"/>
      <inkml:brushProperty name="rasterOp" value="maskPen"/>
    </inkml:brush>
  </inkml:definitions>
  <inkml:trace contextRef="#ctx0" brushRef="#br0">0 5,'10'10,"0"-2,-5-8,-5 0,5 0,0 0,-5 0,5 0,0 0,-5 0,5 0,0 0,0 0,0 0,-5 0,5 0,0 0,-5 0,5 0,0 0,0 0,-5 0,5 0,0 0,0 0,-5 0,10 0,-10 0,5 0,0 0,0 0,0 0,0 0,0 0,-5 0,5 0,0 0,-5 0,5 0,0 0,0 0,0 0,-5 0,5 3,0-2,-5 6,5-6,0 2,-5-3,5 0,0 0,-5 3,5-2,0 2,-5-3,5 0,0 0,0 0,-5 0,10 0,-10 0,5 0,0 0,0 0,-5 0,10 0,-5 0,0 0,0 0,5 4,-10-4,5 4,0-4,-5 0,5 0,0 0,-5 0,5 0,0 0,-5 0,5 0,0 0,-5 0,5 0,0 0,-5 0,5 0,0 0,-5 0,5 0,0 0,-5 0,10 3,-5 3,5 2,-5-3,0-2,0-3,0 0,-5 0,10 0,0 0,0 0,-5 0,0 0,5 4,-10-3,10 2,-10-3,5 0,0 0,5 0,-5 0,5 0,-5 0,5 0,-10 0,10 3,-10-2,5 2,0-3,-5 0,5 0,0 0,0 0,5 0,-5 0,5 0,-10 0,10 0,-10 0,5 0,0 0,-5 0,5-5,0 4,0-7,-5 7,5-2,0 3,0 0,0 0,0-3,0 2,0-2,0 3,0 0,-5 0,5-4,0 3,-5-2,5 3,0 0,0 0,5 0,-10 0,5 0,0 0,-5 0,5 0,0 0,0 0,5 0,0 0,10 0,-15-3,0 2,0-2,-5 3,5-4,0 4,0-4,5 4,-5 0,5 0,-10 0,15 0,-10 0,10-3,-15 2,5-2,0 3,-5 0,5 0,0 0,0 0,-5-3,5 2,0-3,0 4,0-3,-5 2,10-5,-5 5,0-2,0 3,0 0,0 0,5 0,-10 0,5 0,0 0,0 0,0 0,-5 0,5 0,0 0,0 0,-5 0,10 0,-5 0,10 0,-10 0,10 0,-10 0,5 0,-5 0,0 0,0 0,0 0,0 0,0 0,-5 0,5 0,0 0,10 0,-10 0,5 0,-5 0,0 0,-5 0,5 0,0 0,0 0,0 0,0-4,-5 3,5-2,0 3,-5 0,5 0,0 0,0 0,0 0,-5 0,5 0,0 0,0 0,0 0,0 0,0 0,-5 0,5 0,0 0,0 0,0 0,0 0,0 0,0 0,-5 0,5 0,0 0,-5 0,5 0,0 0,-5 0,5 0,0 0,0-3,-5-1</inkml:trace>
</inkml:ink>
</file>

<file path=ppt/ink/ink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8-03T17:51:26.972"/>
    </inkml:context>
    <inkml:brush xml:id="br0">
      <inkml:brushProperty name="width" value="0.3" units="cm"/>
      <inkml:brushProperty name="height" value="0.6" units="cm"/>
      <inkml:brushProperty name="color" value="#FFFF00"/>
      <inkml:brushProperty name="tip" value="rectangle"/>
      <inkml:brushProperty name="rasterOp" value="maskPen"/>
    </inkml:brush>
  </inkml:definitions>
  <inkml:trace contextRef="#ctx0" brushRef="#br0">0 5,'12'10,"-2"-2,-7-8,-1 0,3 0,-4 0,3 0,-1 0,0 0,1 0,-1 0,2 0,-2 0,2 0,-1 0,-1 0,0 0,1 0,-1 0,0 0,2 0,-3 0,5 0,-6 0,6 0,-5 0,4 0,-4 0,3 0,-2 0,4 0,-4 0,4 0,-4 0,1 0,-1 0,0 0,1 0,1 0,0 0,-2 0,2 0,-3 0,3 3,-4-2,3 6,-1-6,0 2,1-3,-1 0,0 0,1 3,-1-2,2 2,-3-3,1 0,0 0,2 0,-1 0,2 0,-4 0,5 0,-4 0,2 0,-3 0,4 0,-1 0,4 0,-4 0,3 4,-6-4,1 4,0-4,1 0,-1 0,0 0,1 0,-1 0,0 0,1 0,-1 0,0 0,1 0,-1 0,0 0,1 0,-1 0,0 0,1 0,-1 0,0 0,1 0,4 3,-3 3,7 2,-7-3,0-2,-2-3,0 0,1 0,4 0,0 0,2 0,-3 0,0 0,-1 4,-2-3,2 2,-4-3,5 0,-2 0,3 0,-1 0,3 0,-5 0,3 0,-6 0,4 3,-4-2,1 2,2-3,-3 0,3 0,2 0,-4 0,9 0,-11 0,9 0,-8 0,6 0,-4 0,1 0,-4 0,3 0,-1-5,0 4,2-7,-1 7,-1-2,0 3,6 0,-6 0,4-3,-4 2,2-2,-2 3,2 0,-1 0,-1-4,0 3,1-2,-1 3,4 0,-4 0,5 0,-6 0,3 0,-2 0,1 0,-1 0,0 0,2 0,9 0,-6 0,10 0,-13-3,4 2,-8-2,3 3,-1-4,0 4,4-4,1 4,-3 0,5 0,-6 0,9 0,-6 0,4-3,-7 2,1-2,-4 3,3 0,1 0,-2 0,0 0,1-3,-1 2,2-3,-2 4,4-3,-5 2,6-5,-3 5,0-2,2 3,-2 0,0 0,1 0,-2 0,1 0,0 0,-4 0,4 0,-1 0,-1 0,0 0,2 0,-3 0,8 0,-7 0,12 0,-10 0,12 0,-10 0,3 0,-7 0,4 0,-4 0,2 0,-2 0,2 0,-3 0,5 0,-4 0,10 0,-6 0,5 0,-9 0,2 0,-3 0,1 0,2 0,2 0,-4 0,2-4,-3 3,1-2,0 3,1 0,-1 0,2 0,-2 0,2 0,-1 0,-1 0,4 0,-4 0,4 0,-6 0,4 0,-1 0,1 0,-2 0,4 0,-4 0,4 0,-4 0,2 0,-3 0,1 0,0 0,1 0,-1 0,0 0,1 0,1 0,-4 0,4-3,-3-1</inkml:trace>
</inkml:ink>
</file>

<file path=ppt/ink/ink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8-03T17:51:40.458"/>
    </inkml:context>
    <inkml:brush xml:id="br0">
      <inkml:brushProperty name="width" value="0.3" units="cm"/>
      <inkml:brushProperty name="height" value="0.6" units="cm"/>
      <inkml:brushProperty name="color" value="#FFFF00"/>
      <inkml:brushProperty name="tip" value="rectangle"/>
      <inkml:brushProperty name="rasterOp" value="maskPen"/>
    </inkml:brush>
  </inkml:definitions>
  <inkml:trace contextRef="#ctx0" brushRef="#br0">0 5,'10'10,"-2"-2,-6-8,0 0,2 0,-4 0,4 0,-2 0,0 0,2 0,-2 0,2 0,-2 0,2 0,0 0,-2 0,0 0,2 0,-2 0,0 0,2 0,-2 0,4 0,-6 0,6 0,-4 0,2 0,-2 0,2 0,-2 0,4 0,-4 0,4 0,-4 0,2 0,-2 0,0 0,2 0,0 0,0 0,-2 0,2 0,-2 0,2 3,-4-2,4 6,-2-6,0 2,2-3,-2 0,0 0,2 3,-2-2,2 2,-2-3,0 0,0 0,2 0,0 0,0 0,-2 0,4 0,-4 0,2 0,-2 0,2 0,0 0,4 0,-4 0,2 4,-4-4,0 4,0-4,2 0,-2 0,0 0,2 0,-2 0,0 0,2 0,-2 0,0 0,2 0,-2 0,0 0,2 0,-2 0,0 0,2 0,-2 0,0 0,2 0,2 3,-2 3,6 2,-6-3,0-2,-2-3,0 0,2 0,2 0,0 0,2 0,-2 0,0 0,-2 4,0-3,0 2,-2-3,4 0,-2 0,2 0,0 0,2 0,-4 0,2 0,-4 0,2 3,-2-2,0 2,2-3,-2 0,2 0,2 0,-4 0,8 0,-10 0,8 0,-6 0,4 0,-2 0,0 0,-4 0,4 0,-2-5,0 4,2-7,0 7,-2-2,0 3,6 0,-6 0,4-3,-4 2,2-2,-2 3,2 0,0 0,-2-4,0 3,2-2,-2 3,4 0,-4 0,4 0,-4 0,2 0,-2 0,2 0,-2 0,0 0,2 0,8 0,-6 0,8 0,-10-3,4 2,-8-2,4 3,-2-4,0 4,4-4,0 4,-2 0,4 0,-4 0,6 0,-4 0,2-3,-4 2,0-2,-4 3,4 0,0 0,-2 0,0 0,2-3,-2 2,2-3,-2 4,4-3,-4 2,4-5,-2 5,0-2,2 3,-2 0,0 0,0 0,0 0,0 0,0 0,-4 0,4 0,0 0,-2 0,0 0,2 0,-2 0,6 0,-6 0,10 0,-8 0,10 0,-8 0,2 0,-6 0,4 0,-4 0,2 0,-2 0,2 0,-2 0,4 0,-4 0,8 0,-4 0,4 0,-8 0,2 0,-2 0,0 0,2 0,2 0,-4 0,2-4,-2 3,0-2,0 3,2 0,-2 0,2 0,-2 0,2 0,0 0,-2 0,4 0,-4 0,4 0,-6 0,4 0,0 0,0 0,-2 0,4 0,-4 0,4 0,-4 0,2 0,-2 0,0 0,0 0,2 0,-2 0,0 0,2 0,0 0,-4 0,4-3,-2-1</inkml:trace>
</inkml:ink>
</file>

<file path=ppt/ink/ink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8-03T17:51:41.268"/>
    </inkml:context>
    <inkml:brush xml:id="br0">
      <inkml:brushProperty name="width" value="0.3" units="cm"/>
      <inkml:brushProperty name="height" value="0.6" units="cm"/>
      <inkml:brushProperty name="color" value="#FFFF00"/>
      <inkml:brushProperty name="tip" value="rectangle"/>
      <inkml:brushProperty name="rasterOp" value="maskPen"/>
    </inkml:brush>
  </inkml:definitions>
  <inkml:trace contextRef="#ctx0" brushRef="#br0">0 5,'10'10,"-2"-2,-6-8,0 0,2 0,-4 0,4 0,-2 0,0 0,2 0,-2 0,2 0,-2 0,2 0,0 0,-2 0,0 0,2 0,-2 0,0 0,2 0,-2 0,4 0,-6 0,6 0,-4 0,2 0,-2 0,2 0,-2 0,4 0,-4 0,4 0,-4 0,2 0,-2 0,0 0,2 0,0 0,0 0,-2 0,2 0,-2 0,2 3,-4-2,4 6,-2-6,0 2,2-3,-2 0,0 0,2 3,-2-2,2 2,-2-3,0 0,0 0,2 0,0 0,0 0,-2 0,4 0,-4 0,2 0,-2 0,2 0,0 0,4 0,-4 0,2 4,-4-4,0 4,0-4,2 0,-2 0,0 0,2 0,-2 0,0 0,2 0,-2 0,0 0,2 0,-2 0,0 0,2 0,-2 0,0 0,2 0,-2 0,0 0,2 0,2 3,-2 3,6 2,-6-3,0-2,-2-3,0 0,2 0,2 0,0 0,2 0,-2 0,0 0,-2 4,0-3,0 2,-2-3,4 0,-2 0,2 0,0 0,2 0,-4 0,2 0,-4 0,2 3,-2-2,0 2,2-3,-2 0,2 0,2 0,-4 0,8 0,-10 0,8 0,-6 0,4 0,-2 0,0 0,-4 0,4 0,-2-5,0 4,2-7,0 7,-2-2,0 3,6 0,-6 0,4-3,-4 2,2-2,-2 3,2 0,0 0,-2-4,0 3,2-2,-2 3,4 0,-4 0,4 0,-4 0,2 0,-2 0,2 0,-2 0,0 0,2 0,8 0,-6 0,8 0,-10-3,4 2,-8-2,4 3,-2-4,0 4,4-4,0 4,-2 0,4 0,-4 0,6 0,-4 0,2-3,-4 2,0-2,-4 3,4 0,0 0,-2 0,0 0,2-3,-2 2,2-3,-2 4,4-3,-4 2,4-5,-2 5,0-2,2 3,-2 0,0 0,0 0,0 0,0 0,0 0,-4 0,4 0,0 0,-2 0,0 0,2 0,-2 0,6 0,-6 0,10 0,-8 0,10 0,-8 0,2 0,-6 0,4 0,-4 0,2 0,-2 0,2 0,-2 0,4 0,-4 0,8 0,-4 0,4 0,-8 0,2 0,-2 0,0 0,2 0,2 0,-4 0,2-4,-2 3,0-2,0 3,2 0,-2 0,2 0,-2 0,2 0,0 0,-2 0,4 0,-4 0,4 0,-6 0,4 0,0 0,0 0,-2 0,4 0,-4 0,4 0,-4 0,2 0,-2 0,0 0,0 0,2 0,-2 0,0 0,2 0,0 0,-4 0,4-3,-2-1</inkml:trace>
</inkml:ink>
</file>

<file path=ppt/ink/ink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8-03T17:51:41.979"/>
    </inkml:context>
    <inkml:brush xml:id="br0">
      <inkml:brushProperty name="width" value="0.3" units="cm"/>
      <inkml:brushProperty name="height" value="0.6" units="cm"/>
      <inkml:brushProperty name="color" value="#FF0000"/>
      <inkml:brushProperty name="tip" value="rectangle"/>
      <inkml:brushProperty name="rasterOp" value="maskPen"/>
    </inkml:brush>
  </inkml:definitions>
  <inkml:trace contextRef="#ctx0" brushRef="#br0">0 5,'12'10,"-2"-2,-7-8,-1 0,3 0,-4 0,3 0,-1 0,0 0,1 0,-1 0,2 0,-2 0,2 0,-1 0,-1 0,0 0,1 0,-1 0,0 0,2 0,-3 0,5 0,-6 0,6 0,-5 0,4 0,-4 0,3 0,-2 0,4 0,-4 0,4 0,-4 0,1 0,-1 0,0 0,1 0,1 0,0 0,-2 0,2 0,-3 0,3 3,-4-2,3 6,-1-6,0 2,1-3,-1 0,0 0,1 3,-1-2,2 2,-3-3,1 0,0 0,2 0,-1 0,2 0,-4 0,5 0,-4 0,2 0,-3 0,4 0,-1 0,4 0,-4 0,3 4,-6-4,1 4,0-4,1 0,-1 0,0 0,1 0,-1 0,0 0,1 0,-1 0,0 0,1 0,-1 0,0 0,1 0,-1 0,0 0,1 0,-1 0,0 0,1 0,4 3,-3 3,7 2,-7-3,0-2,-2-3,0 0,1 0,4 0,0 0,2 0,-3 0,0 0,-1 4,-2-3,2 2,-4-3,5 0,-2 0,3 0,-1 0,3 0,-5 0,3 0,-6 0,4 3,-4-2,1 2,2-3,-3 0,3 0,2 0,-4 0,9 0,-11 0,9 0,-8 0,6 0,-4 0,1 0,-4 0,3 0,-1-5,0 4,2-7,-1 7,-1-2,0 3,6 0,-6 0,4-3,-4 2,2-2,-2 3,2 0,-1 0,-1-4,0 3,1-2,-1 3,4 0,-4 0,5 0,-6 0,3 0,-2 0,1 0,-1 0,0 0,2 0,9 0,-6 0,10 0,-13-3,4 2,-8-2,3 3,-1-4,0 4,4-4,1 4,-3 0,5 0,-6 0,9 0,-6 0,4-3,-7 2,1-2,-4 3,3 0,1 0,-2 0,0 0,1-3,-1 2,2-3,-2 4,4-3,-5 2,6-5,-3 5,0-2,2 3,-2 0,0 0,1 0,-2 0,1 0,0 0,-4 0,4 0,-1 0,-1 0,0 0,2 0,-3 0,8 0,-7 0,12 0,-10 0,12 0,-10 0,3 0,-7 0,4 0,-4 0,2 0,-2 0,2 0,-3 0,5 0,-4 0,10 0,-6 0,5 0,-9 0,2 0,-3 0,1 0,2 0,2 0,-4 0,2-4,-3 3,1-2,0 3,1 0,-1 0,2 0,-2 0,2 0,-1 0,-1 0,4 0,-4 0,4 0,-6 0,4 0,-1 0,1 0,-2 0,4 0,-4 0,4 0,-4 0,2 0,-3 0,1 0,0 0,1 0,-1 0,0 0,1 0,1 0,-4 0,4-3,-3-1</inkml:trace>
</inkml:ink>
</file>

<file path=ppt/ink/ink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8-04T13:41:47.788"/>
    </inkml:context>
    <inkml:brush xml:id="br0">
      <inkml:brushProperty name="width" value="0.3" units="cm"/>
      <inkml:brushProperty name="height" value="0.6" units="cm"/>
      <inkml:brushProperty name="color" value="#FFFF00"/>
      <inkml:brushProperty name="tip" value="rectangle"/>
      <inkml:brushProperty name="rasterOp" value="maskPen"/>
    </inkml:brush>
  </inkml:definitions>
  <inkml:trace contextRef="#ctx0" brushRef="#br0">0 5,'28'10,"-4"-2,-16-8,-4 0,8 0,-8 0,4 0,0 0,0 0,0 0,0 0,4 0,-4 0,4 0,-4 0,0 0,0 0,0 0,0 0,0 0,4 0,-8 0,12 0,-12 0,12 0,-12 0,12 0,-12 0,8 0,-4 0,8 0,-8 0,8 0,-8 0,0 0,0 0,0 0,0 0,4 0,0 0,-4 0,4 0,-8 0,8 3,-8-2,4 6,0-6,0 2,0-3,0 0,0 0,0 3,0-2,4 2,-8-3,4 0,0 0,4 0,-4 0,8 0,-12 0,12 0,-8 0,4 0,-8 0,12 0,-4 0,8 0,-8 0,8 4,-16-4,4 4,0-4,0 0,0 0,0 0,0 0,0 0,0 0,0 0,0 0,0 0,0 0,0 0,0 0,0 0,0 0,0 0,0 0,0 0,0 0,0 0,12 3,-8 3,16 2,-16-3,0-2,-4-3,0 0,0 0,12 0,0 0,4 0,-8 0,0 0,0 4,-8-3,8 2,-12-3,12 0,-4 0,8 0,-4 0,8 0,-12 0,8 0,-16 0,12 3,-12-2,4 2,4-3,-8 0,8 0,4 0,-8 0,20 0,-24 0,20 0,-20 0,16 0,-12 0,4 0,-8 0,4 0,0-5,0 4,4-7,-4 7,0-2,0 3,12 0,-12 0,8-3,-8 2,4-2,-4 3,4 0,-4 0,0-4,0 3,0-2,0 3,8 0,-8 0,12 0,-16 0,8 0,-4 0,0 0,0 0,0 0,4 0,20 0,-12 0,24 0,-32-3,8 2,-16-2,4 3,0-4,0 4,8-4,4 4,-8 0,12 0,-16 0,24 0,-16 0,12-3,-20 2,4-2,-8 3,4 0,4 0,-4 0,0 0,0-3,0 2,4-3,-4 4,8-3,-12 2,16-5,-8 5,0-2,4 3,-4 0,0 0,4 0,-8 0,4 0,0 0,-8 0,8 0,-4 0,0 0,0 0,4 0,-8 0,20 0,-16 0,28 0,-24 0,28 0,-24 0,8 0,-16 0,8 0,-8 0,4 0,-4 0,4 0,-8 0,12 0,-8 0,24 0,-16 0,12 0,-20 0,4 0,-8 0,4 0,4 0,4 0,-8 0,4-4,-8 3,4-2,0 3,0 0,0 0,4 0,-4 0,4 0,-4 0,0 0,8 0,-8 0,8 0,-12 0,8 0,-4 0,4 0,-4 0,8 0,-8 0,8 0,-8 0,4 0,-8 0,4 0,0 0,0 0,0 0,0 0,0 0,4 0,-8 0,8-3,-8-1</inkml:trace>
</inkml:ink>
</file>

<file path=ppt/ink/ink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8-04T13:41:47.789"/>
    </inkml:context>
    <inkml:brush xml:id="br0">
      <inkml:brushProperty name="width" value="0.3" units="cm"/>
      <inkml:brushProperty name="height" value="0.6" units="cm"/>
      <inkml:brushProperty name="color" value="#FFFF00"/>
      <inkml:brushProperty name="tip" value="rectangle"/>
      <inkml:brushProperty name="rasterOp" value="maskPen"/>
    </inkml:brush>
  </inkml:definitions>
  <inkml:trace contextRef="#ctx0" brushRef="#br0">0 5,'28'10,"-4"-2,-16-8,-4 0,8 0,-8 0,4 0,0 0,0 0,0 0,0 0,4 0,-4 0,4 0,-4 0,0 0,0 0,0 0,0 0,0 0,4 0,-8 0,12 0,-12 0,12 0,-12 0,12 0,-12 0,8 0,-4 0,8 0,-8 0,8 0,-8 0,0 0,0 0,0 0,0 0,4 0,0 0,-4 0,4 0,-8 0,8 3,-8-2,4 6,0-6,0 2,0-3,0 0,0 0,0 3,0-2,4 2,-8-3,4 0,0 0,4 0,-4 0,8 0,-12 0,12 0,-8 0,4 0,-8 0,12 0,-4 0,8 0,-8 0,8 4,-16-4,4 4,0-4,0 0,0 0,0 0,0 0,0 0,0 0,0 0,0 0,0 0,0 0,0 0,0 0,0 0,0 0,0 0,0 0,0 0,0 0,0 0,12 3,-8 3,16 2,-16-3,0-2,-4-3,0 0,0 0,12 0,0 0,4 0,-8 0,0 0,0 4,-8-3,8 2,-12-3,12 0,-4 0,8 0,-4 0,8 0,-12 0,8 0,-16 0,12 3,-12-2,4 2,4-3,-8 0,8 0,4 0,-8 0,20 0,-24 0,20 0,-20 0,16 0,-12 0,4 0,-8 0,4 0,0-5,0 4,4-7,-4 7,0-2,0 3,12 0,-12 0,8-3,-8 2,4-2,-4 3,4 0,-4 0,0-4,0 3,0-2,0 3,8 0,-8 0,12 0,-16 0,8 0,-4 0,0 0,0 0,0 0,4 0,20 0,-12 0,24 0,-32-3,8 2,-16-2,4 3,0-4,0 4,8-4,4 4,-8 0,12 0,-16 0,24 0,-16 0,12-3,-20 2,4-2,-8 3,4 0,4 0,-4 0,0 0,0-3,0 2,4-3,-4 4,8-3,-12 2,16-5,-8 5,0-2,4 3,-4 0,0 0,4 0,-8 0,4 0,0 0,-8 0,8 0,-4 0,0 0,0 0,4 0,-8 0,20 0,-16 0,28 0,-24 0,28 0,-24 0,8 0,-16 0,8 0,-8 0,4 0,-4 0,4 0,-8 0,12 0,-8 0,24 0,-16 0,12 0,-20 0,4 0,-8 0,4 0,4 0,4 0,-8 0,4-4,-8 3,4-2,0 3,0 0,0 0,4 0,-4 0,4 0,-4 0,0 0,8 0,-8 0,8 0,-12 0,8 0,-4 0,4 0,-4 0,8 0,-8 0,8 0,-8 0,4 0,-8 0,4 0,0 0,0 0,0 0,0 0,0 0,4 0,-8 0,8-3,-8-1</inkml:trace>
</inkml:ink>
</file>

<file path=ppt/ink/ink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8-04T13:41:47.790"/>
    </inkml:context>
    <inkml:brush xml:id="br0">
      <inkml:brushProperty name="width" value="0.3" units="cm"/>
      <inkml:brushProperty name="height" value="0.6" units="cm"/>
      <inkml:brushProperty name="color" value="#FFFF00"/>
      <inkml:brushProperty name="tip" value="rectangle"/>
      <inkml:brushProperty name="rasterOp" value="maskPen"/>
    </inkml:brush>
  </inkml:definitions>
  <inkml:trace contextRef="#ctx0" brushRef="#br0">0 5,'28'10,"-4"-2,-16-8,-4 0,8 0,-8 0,4 0,0 0,0 0,0 0,0 0,4 0,-4 0,4 0,-4 0,0 0,0 0,0 0,0 0,0 0,4 0,-8 0,12 0,-12 0,12 0,-12 0,12 0,-12 0,8 0,-4 0,8 0,-8 0,8 0,-8 0,0 0,0 0,0 0,0 0,4 0,0 0,-4 0,4 0,-8 0,8 3,-8-2,4 6,0-6,0 2,0-3,0 0,0 0,0 3,0-2,4 2,-8-3,4 0,0 0,4 0,-4 0,8 0,-12 0,12 0,-8 0,4 0,-8 0,12 0,-4 0,8 0,-8 0,8 4,-16-4,4 4,0-4,0 0,0 0,0 0,0 0,0 0,0 0,0 0,0 0,0 0,0 0,0 0,0 0,0 0,0 0,0 0,0 0,0 0,0 0,0 0,12 3,-8 3,16 2,-16-3,0-2,-4-3,0 0,0 0,12 0,0 0,4 0,-8 0,0 0,0 4,-8-3,8 2,-12-3,12 0,-4 0,8 0,-4 0,8 0,-12 0,8 0,-16 0,12 3,-12-2,4 2,4-3,-8 0,8 0,4 0,-8 0,20 0,-24 0,20 0,-20 0,16 0,-12 0,4 0,-8 0,4 0,0-5,0 4,4-7,-4 7,0-2,0 3,12 0,-12 0,8-3,-8 2,4-2,-4 3,4 0,-4 0,0-4,0 3,0-2,0 3,8 0,-8 0,12 0,-16 0,8 0,-4 0,0 0,0 0,0 0,4 0,20 0,-12 0,24 0,-32-3,8 2,-16-2,4 3,0-4,0 4,8-4,4 4,-8 0,12 0,-16 0,24 0,-16 0,12-3,-20 2,4-2,-8 3,4 0,4 0,-4 0,0 0,0-3,0 2,4-3,-4 4,8-3,-12 2,16-5,-8 5,0-2,4 3,-4 0,0 0,4 0,-8 0,4 0,0 0,-8 0,8 0,-4 0,0 0,0 0,4 0,-8 0,20 0,-16 0,28 0,-24 0,28 0,-24 0,8 0,-16 0,8 0,-8 0,4 0,-4 0,4 0,-8 0,12 0,-8 0,24 0,-16 0,12 0,-20 0,4 0,-8 0,4 0,4 0,4 0,-8 0,4-4,-8 3,4-2,0 3,0 0,0 0,4 0,-4 0,4 0,-4 0,0 0,8 0,-8 0,8 0,-12 0,8 0,-4 0,4 0,-4 0,8 0,-8 0,8 0,-8 0,4 0,-8 0,4 0,0 0,0 0,0 0,0 0,0 0,4 0,-8 0,8-3,-8-1</inkml:trace>
</inkml:ink>
</file>

<file path=ppt/ink/ink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8-04T13:41:47.791"/>
    </inkml:context>
    <inkml:brush xml:id="br0">
      <inkml:brushProperty name="width" value="0.3" units="cm"/>
      <inkml:brushProperty name="height" value="0.6" units="cm"/>
      <inkml:brushProperty name="color" value="#FF0000"/>
      <inkml:brushProperty name="tip" value="rectangle"/>
      <inkml:brushProperty name="rasterOp" value="maskPen"/>
    </inkml:brush>
  </inkml:definitions>
  <inkml:trace contextRef="#ctx0" brushRef="#br0">0 5,'28'10,"-4"-2,-16-8,-4 0,8 0,-8 0,4 0,0 0,0 0,0 0,0 0,4 0,-4 0,4 0,-4 0,0 0,0 0,0 0,0 0,0 0,4 0,-8 0,12 0,-12 0,12 0,-12 0,12 0,-12 0,8 0,-4 0,8 0,-8 0,8 0,-8 0,0 0,0 0,0 0,0 0,4 0,0 0,-4 0,4 0,-8 0,8 3,-8-2,4 6,0-6,0 2,0-3,0 0,0 0,0 3,0-2,4 2,-8-3,4 0,0 0,4 0,-4 0,8 0,-12 0,12 0,-8 0,4 0,-8 0,12 0,-4 0,8 0,-8 0,8 4,-16-4,4 4,0-4,0 0,0 0,0 0,0 0,0 0,0 0,0 0,0 0,0 0,0 0,0 0,0 0,0 0,0 0,0 0,0 0,0 0,0 0,0 0,12 3,-8 3,16 2,-16-3,0-2,-4-3,0 0,0 0,12 0,0 0,4 0,-8 0,0 0,0 4,-8-3,8 2,-12-3,12 0,-4 0,8 0,-4 0,8 0,-12 0,8 0,-16 0,12 3,-12-2,4 2,4-3,-8 0,8 0,4 0,-8 0,20 0,-24 0,20 0,-20 0,16 0,-12 0,4 0,-8 0,4 0,0-5,0 4,4-7,-4 7,0-2,0 3,12 0,-12 0,8-3,-8 2,4-2,-4 3,4 0,-4 0,0-4,0 3,0-2,0 3,8 0,-8 0,12 0,-16 0,8 0,-4 0,0 0,0 0,0 0,4 0,20 0,-12 0,24 0,-32-3,8 2,-16-2,4 3,0-4,0 4,8-4,4 4,-8 0,12 0,-16 0,24 0,-16 0,12-3,-20 2,4-2,-8 3,4 0,4 0,-4 0,0 0,0-3,0 2,4-3,-4 4,8-3,-12 2,16-5,-8 5,0-2,4 3,-4 0,0 0,4 0,-8 0,4 0,0 0,-8 0,8 0,-4 0,0 0,0 0,4 0,-8 0,20 0,-16 0,28 0,-24 0,28 0,-24 0,8 0,-16 0,8 0,-8 0,4 0,-4 0,4 0,-8 0,12 0,-8 0,24 0,-16 0,12 0,-20 0,4 0,-8 0,4 0,4 0,4 0,-8 0,4-4,-8 3,4-2,0 3,0 0,0 0,4 0,-4 0,4 0,-4 0,0 0,8 0,-8 0,8 0,-12 0,8 0,-4 0,4 0,-4 0,8 0,-8 0,8 0,-8 0,4 0,-8 0,4 0,0 0,0 0,0 0,0 0,0 0,4 0,-8 0,8-3,-8-1</inkml:trace>
</inkml:ink>
</file>

<file path=ppt/ink/ink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8-07T15:43:50.023"/>
    </inkml:context>
    <inkml:brush xml:id="br0">
      <inkml:brushProperty name="width" value="0.3" units="cm"/>
      <inkml:brushProperty name="height" value="0.6" units="cm"/>
      <inkml:brushProperty name="color" value="#FFFF00"/>
      <inkml:brushProperty name="tip" value="rectangle"/>
      <inkml:brushProperty name="rasterOp" value="maskPen"/>
    </inkml:brush>
  </inkml:definitions>
  <inkml:trace contextRef="#ctx0" brushRef="#br0">0 5,'7'10,"-1"-2,-4-8,-1 0,2 0,-2 0,1 0,0 0,0 0,0 0,0 0,1 0,-1 0,1 0,-1 0,0 0,0 0,0 0,0 0,0 0,1 0,-2 0,3 0,-3 0,3 0,-3 0,3 0,-3 0,2 0,-1 0,2 0,-2 0,2 0,-2 0,0 0,0 0,0 0,0 0,1 0,0 0,-1 0,1 0,-2 0,2 3,-2-2,1 6,0-6,0 2,0-3,0 0,0 0,0 3,0-2,1 2,-2-3,1 0,0 0,1 0,-1 0,2 0,-3 0,3 0,-2 0,1 0,-2 0,3 0,-1 0,2 0,-2 0,2 4,-4-4,1 4,0-4,0 0,0 0,0 0,0 0,0 0,0 0,0 0,0 0,0 0,0 0,0 0,0 0,0 0,0 0,0 0,0 0,0 0,0 0,0 0,3 3,-2 3,4 2,-4-3,0-2,-1-3,0 0,0 0,3 0,0 0,1 0,-2 0,0 0,0 4,-2-3,2 2,-3-3,3 0,-1 0,2 0,-1 0,2 0,-3 0,2 0,-4 0,3 3,-3-2,1 2,1-3,-2 0,2 0,1 0,-2 0,5 0,-6 0,5 0,-5 0,4 0,-3 0,1 0,-2 0,1 0,0-5,0 4,1-7,-1 7,0-2,0 3,3 0,-3 0,2-3,-2 2,1-2,-1 3,1 0,-1 0,0-4,0 3,0-2,0 3,2 0,-2 0,3 0,-4 0,2 0,-1 0,0 0,0 0,0 0,1 0,5 0,-3 0,6 0,-8-3,2 2,-4-2,1 3,0-4,0 4,2-4,1 4,-2 0,3 0,-4 0,6 0,-4 0,3-3,-5 2,1-2,-2 3,1 0,1 0,-1 0,0 0,0-3,0 2,1-3,-1 4,2-3,-3 2,4-5,-2 5,0-2,1 3,-1 0,0 0,1 0,-2 0,1 0,0 0,-2 0,2 0,-1 0,0 0,0 0,1 0,-2 0,5 0,-4 0,7 0,-6 0,7 0,-6 0,2 0,-4 0,2 0,-2 0,1 0,-1 0,1 0,-2 0,3 0,-2 0,6 0,-4 0,3 0,-5 0,1 0,-2 0,1 0,1 0,1 0,-2 0,1-4,-2 3,1-2,0 3,0 0,0 0,1 0,-1 0,1 0,-1 0,0 0,2 0,-2 0,2 0,-3 0,2 0,-1 0,1 0,-1 0,2 0,-2 0,2 0,-2 0,1 0,-2 0,1 0,0 0,0 0,0 0,0 0,0 0,1 0,-2 0,2-3,-2-1</inkml:trace>
</inkml:ink>
</file>

<file path=ppt/ink/ink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8-07T15:43:50.024"/>
    </inkml:context>
    <inkml:brush xml:id="br0">
      <inkml:brushProperty name="width" value="0.3" units="cm"/>
      <inkml:brushProperty name="height" value="0.6" units="cm"/>
      <inkml:brushProperty name="color" value="#FFFF00"/>
      <inkml:brushProperty name="tip" value="rectangle"/>
      <inkml:brushProperty name="rasterOp" value="maskPen"/>
    </inkml:brush>
  </inkml:definitions>
  <inkml:trace contextRef="#ctx0" brushRef="#br0">0 5,'7'10,"-1"-2,-4-8,-1 0,2 0,-2 0,1 0,0 0,0 0,0 0,0 0,1 0,-1 0,1 0,-1 0,0 0,0 0,0 0,0 0,0 0,1 0,-2 0,3 0,-3 0,3 0,-3 0,3 0,-3 0,2 0,-1 0,2 0,-2 0,2 0,-2 0,0 0,0 0,0 0,0 0,1 0,0 0,-1 0,1 0,-2 0,2 3,-2-2,1 6,0-6,0 2,0-3,0 0,0 0,0 3,0-2,1 2,-2-3,1 0,0 0,1 0,-1 0,2 0,-3 0,3 0,-2 0,1 0,-2 0,3 0,-1 0,2 0,-2 0,2 4,-4-4,1 4,0-4,0 0,0 0,0 0,0 0,0 0,0 0,0 0,0 0,0 0,0 0,0 0,0 0,0 0,0 0,0 0,0 0,0 0,0 0,0 0,3 3,-2 3,4 2,-4-3,0-2,-1-3,0 0,0 0,3 0,0 0,1 0,-2 0,0 0,0 4,-2-3,2 2,-3-3,3 0,-1 0,2 0,-1 0,2 0,-3 0,2 0,-4 0,3 3,-3-2,1 2,1-3,-2 0,2 0,1 0,-2 0,5 0,-6 0,5 0,-5 0,4 0,-3 0,1 0,-2 0,1 0,0-5,0 4,1-7,-1 7,0-2,0 3,3 0,-3 0,2-3,-2 2,1-2,-1 3,1 0,-1 0,0-4,0 3,0-2,0 3,2 0,-2 0,3 0,-4 0,2 0,-1 0,0 0,0 0,0 0,1 0,5 0,-3 0,6 0,-8-3,2 2,-4-2,1 3,0-4,0 4,2-4,1 4,-2 0,3 0,-4 0,6 0,-4 0,3-3,-5 2,1-2,-2 3,1 0,1 0,-1 0,0 0,0-3,0 2,1-3,-1 4,2-3,-3 2,4-5,-2 5,0-2,1 3,-1 0,0 0,1 0,-2 0,1 0,0 0,-2 0,2 0,-1 0,0 0,0 0,1 0,-2 0,5 0,-4 0,7 0,-6 0,7 0,-6 0,2 0,-4 0,2 0,-2 0,1 0,-1 0,1 0,-2 0,3 0,-2 0,6 0,-4 0,3 0,-5 0,1 0,-2 0,1 0,1 0,1 0,-2 0,1-4,-2 3,1-2,0 3,0 0,0 0,1 0,-1 0,1 0,-1 0,0 0,2 0,-2 0,2 0,-3 0,2 0,-1 0,1 0,-1 0,2 0,-2 0,2 0,-2 0,1 0,-2 0,1 0,0 0,0 0,0 0,0 0,0 0,1 0,-2 0,2-3,-2-1</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7-27T18:43:04.138"/>
    </inkml:context>
    <inkml:brush xml:id="br0">
      <inkml:brushProperty name="width" value="0.3" units="cm"/>
      <inkml:brushProperty name="height" value="0.6" units="cm"/>
      <inkml:brushProperty name="color" value="#92D050"/>
      <inkml:brushProperty name="tip" value="rectangle"/>
      <inkml:brushProperty name="rasterOp" value="maskPen"/>
    </inkml:brush>
  </inkml:definitions>
  <inkml:trace contextRef="#ctx0" brushRef="#br0">0 5,'2'10,"0"-2,-1-8,-1 0,1 0,0 0,-1 0,1 0,0 0,-1 0,1 0,0 0,0 0,0 0,-1 0,1 0,0 0,-1 0,1 0,0 0,0 0,-1 0,1 0,0 0,0 0,-1 0,2 0,-2 0,1 0,0 0,0 0,0 0,0 0,0 0,-1 0,1 0,0 0,-1 0,1 0,0 0,0 0,0 0,-1 0,1 3,0-2,-1 6,1-6,0 2,-1-3,1 0,0 0,-1 3,1-2,0 2,-1-3,1 0,0 0,0 0,-1 0,2 0,-2 0,1 0,0 0,0 0,-1 0,2 0,-1 0,0 0,0 0,1 4,-2-4,1 4,0-4,-1 0,1 0,0 0,-1 0,1 0,0 0,-1 0,1 0,0 0,-1 0,1 0,0 0,-1 0,1 0,0 0,-1 0,1 0,0 0,-1 0,2 3,-1 3,1 2,-1-3,0-2,0-3,0 0,-1 0,2 0,0 0,0 0,-1 0,0 0,1 4,-2-3,2 2,-2-3,1 0,0 0,1 0,-1 0,1 0,-1 0,1 0,-2 0,2 3,-2-2,1 2,0-3,-1 0,1 0,0 0,0 0,1 0,-1 0,1 0,-2 0,2 0,-2 0,1 0,0 0,-1 0,1-5,0 4,0-7,-1 7,1-2,0 3,0 0,0 0,0-3,0 2,0-2,0 3,0 0,-1 0,1-4,0 3,-1-2,1 3,0 0,0 0,1 0,-2 0,1 0,0 0,-1 0,1 0,0 0,0 0,1 0,0 0,2 0,-3-3,0 2,0-2,-1 3,1-4,0 4,0-4,1 4,-1 0,1 0,-2 0,3 0,-2 0,2-3,-3 2,1-2,0 3,-1 0,1 0,0 0,0 0,-1-3,1 2,0-3,0 4,0-3,-1 2,2-5,-1 5,0-2,0 3,0 0,0 0,1 0,-2 0,1 0,0 0,0 0,0 0,-1 0,1 0,0 0,0 0,-1 0,2 0,-1 0,2 0,-2 0,2 0,-2 0,1 0,-1 0,0 0,0 0,0 0,0 0,0 0,-1 0,1 0,0 0,2 0,-2 0,1 0,-1 0,0 0,-1 0,1 0,0 0,0 0,0 0,0-4,-1 3,1-2,0 3,-1 0,1 0,0 0,0 0,0 0,-1 0,1 0,0 0,0 0,0 0,0 0,0 0,-1 0,1 0,0 0,0 0,0 0,0 0,0 0,0 0,-1 0,1 0,0 0,-1 0,1 0,0 0,-1 0,1 0,0 0,0-3,-1-1</inkml:trace>
</inkml:ink>
</file>

<file path=ppt/ink/ink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8-07T15:43:50.025"/>
    </inkml:context>
    <inkml:brush xml:id="br0">
      <inkml:brushProperty name="width" value="0.3" units="cm"/>
      <inkml:brushProperty name="height" value="0.6" units="cm"/>
      <inkml:brushProperty name="color" value="#FFFF00"/>
      <inkml:brushProperty name="tip" value="rectangle"/>
      <inkml:brushProperty name="rasterOp" value="maskPen"/>
    </inkml:brush>
  </inkml:definitions>
  <inkml:trace contextRef="#ctx0" brushRef="#br0">0 5,'7'10,"-1"-2,-4-8,-1 0,2 0,-2 0,1 0,0 0,0 0,0 0,0 0,1 0,-1 0,1 0,-1 0,0 0,0 0,0 0,0 0,0 0,1 0,-2 0,3 0,-3 0,3 0,-3 0,3 0,-3 0,2 0,-1 0,2 0,-2 0,2 0,-2 0,0 0,0 0,0 0,0 0,1 0,0 0,-1 0,1 0,-2 0,2 3,-2-2,1 6,0-6,0 2,0-3,0 0,0 0,0 3,0-2,1 2,-2-3,1 0,0 0,1 0,-1 0,2 0,-3 0,3 0,-2 0,1 0,-2 0,3 0,-1 0,2 0,-2 0,2 4,-4-4,1 4,0-4,0 0,0 0,0 0,0 0,0 0,0 0,0 0,0 0,0 0,0 0,0 0,0 0,0 0,0 0,0 0,0 0,0 0,0 0,0 0,3 3,-2 3,4 2,-4-3,0-2,-1-3,0 0,0 0,3 0,0 0,1 0,-2 0,0 0,0 4,-2-3,2 2,-3-3,3 0,-1 0,2 0,-1 0,2 0,-3 0,2 0,-4 0,3 3,-3-2,1 2,1-3,-2 0,2 0,1 0,-2 0,5 0,-6 0,5 0,-5 0,4 0,-3 0,1 0,-2 0,1 0,0-5,0 4,1-7,-1 7,0-2,0 3,3 0,-3 0,2-3,-2 2,1-2,-1 3,1 0,-1 0,0-4,0 3,0-2,0 3,2 0,-2 0,3 0,-4 0,2 0,-1 0,0 0,0 0,0 0,1 0,5 0,-3 0,6 0,-8-3,2 2,-4-2,1 3,0-4,0 4,2-4,1 4,-2 0,3 0,-4 0,6 0,-4 0,3-3,-5 2,1-2,-2 3,1 0,1 0,-1 0,0 0,0-3,0 2,1-3,-1 4,2-3,-3 2,4-5,-2 5,0-2,1 3,-1 0,0 0,1 0,-2 0,1 0,0 0,-2 0,2 0,-1 0,0 0,0 0,1 0,-2 0,5 0,-4 0,7 0,-6 0,7 0,-6 0,2 0,-4 0,2 0,-2 0,1 0,-1 0,1 0,-2 0,3 0,-2 0,6 0,-4 0,3 0,-5 0,1 0,-2 0,1 0,1 0,1 0,-2 0,1-4,-2 3,1-2,0 3,0 0,0 0,1 0,-1 0,1 0,-1 0,0 0,2 0,-2 0,2 0,-3 0,2 0,-1 0,1 0,-1 0,2 0,-2 0,2 0,-2 0,1 0,-2 0,1 0,0 0,0 0,0 0,0 0,0 0,1 0,-2 0,2-3,-2-1</inkml:trace>
</inkml:ink>
</file>

<file path=ppt/ink/ink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8-07T15:43:50.026"/>
    </inkml:context>
    <inkml:brush xml:id="br0">
      <inkml:brushProperty name="width" value="0.3" units="cm"/>
      <inkml:brushProperty name="height" value="0.6" units="cm"/>
      <inkml:brushProperty name="color" value="#FF0000"/>
      <inkml:brushProperty name="tip" value="rectangle"/>
      <inkml:brushProperty name="rasterOp" value="maskPen"/>
    </inkml:brush>
  </inkml:definitions>
  <inkml:trace contextRef="#ctx0" brushRef="#br0">0 5,'7'10,"-1"-2,-4-8,-1 0,2 0,-2 0,1 0,0 0,0 0,0 0,0 0,1 0,-1 0,1 0,-1 0,0 0,0 0,0 0,0 0,0 0,1 0,-2 0,3 0,-3 0,3 0,-3 0,3 0,-3 0,2 0,-1 0,2 0,-2 0,2 0,-2 0,0 0,0 0,0 0,0 0,1 0,0 0,-1 0,1 0,-2 0,2 3,-2-2,1 6,0-6,0 2,0-3,0 0,0 0,0 3,0-2,1 2,-2-3,1 0,0 0,1 0,-1 0,2 0,-3 0,3 0,-2 0,1 0,-2 0,3 0,-1 0,2 0,-2 0,2 4,-4-4,1 4,0-4,0 0,0 0,0 0,0 0,0 0,0 0,0 0,0 0,0 0,0 0,0 0,0 0,0 0,0 0,0 0,0 0,0 0,0 0,0 0,3 3,-2 3,4 2,-4-3,0-2,-1-3,0 0,0 0,3 0,0 0,1 0,-2 0,0 0,0 4,-2-3,2 2,-3-3,3 0,-1 0,2 0,-1 0,2 0,-3 0,2 0,-4 0,3 3,-3-2,1 2,1-3,-2 0,2 0,1 0,-2 0,5 0,-6 0,5 0,-5 0,4 0,-3 0,1 0,-2 0,1 0,0-5,0 4,1-7,-1 7,0-2,0 3,3 0,-3 0,2-3,-2 2,1-2,-1 3,1 0,-1 0,0-4,0 3,0-2,0 3,2 0,-2 0,3 0,-4 0,2 0,-1 0,0 0,0 0,0 0,1 0,5 0,-3 0,6 0,-8-3,2 2,-4-2,1 3,0-4,0 4,2-4,1 4,-2 0,3 0,-4 0,6 0,-4 0,3-3,-5 2,1-2,-2 3,1 0,1 0,-1 0,0 0,0-3,0 2,1-3,-1 4,2-3,-3 2,4-5,-2 5,0-2,1 3,-1 0,0 0,1 0,-2 0,1 0,0 0,-2 0,2 0,-1 0,0 0,0 0,1 0,-2 0,5 0,-4 0,7 0,-6 0,7 0,-6 0,2 0,-4 0,2 0,-2 0,1 0,-1 0,1 0,-2 0,3 0,-2 0,6 0,-4 0,3 0,-5 0,1 0,-2 0,1 0,1 0,1 0,-2 0,1-4,-2 3,1-2,0 3,0 0,0 0,1 0,-1 0,1 0,-1 0,0 0,2 0,-2 0,2 0,-3 0,2 0,-1 0,1 0,-1 0,2 0,-2 0,2 0,-2 0,1 0,-2 0,1 0,0 0,0 0,0 0,0 0,0 0,1 0,-2 0,2-3,-2-1</inkml:trace>
</inkml:ink>
</file>

<file path=ppt/ink/ink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8-07T15:56:08.091"/>
    </inkml:context>
    <inkml:brush xml:id="br0">
      <inkml:brushProperty name="width" value="0.3" units="cm"/>
      <inkml:brushProperty name="height" value="0.6" units="cm"/>
      <inkml:brushProperty name="color" value="#FFFF00"/>
      <inkml:brushProperty name="tip" value="rectangle"/>
      <inkml:brushProperty name="rasterOp" value="maskPen"/>
    </inkml:brush>
  </inkml:definitions>
  <inkml:trace contextRef="#ctx0" brushRef="#br0">0 5,'24'10,"-4"-2,-14-8,-2 0,6 0,-8 0,6 0,-2 0,0 0,2 0,-2 0,4 0,-4 0,4 0,-2 0,-2 0,0 0,2 0,-2 0,0 0,4 0,-6 0,10 0,-12 0,12 0,-10 0,8 0,-8 0,6 0,-4 0,8 0,-8 0,8 0,-8 0,2 0,-2 0,0 0,2 0,2 0,0 0,-4 0,4 0,-6 0,6 3,-8-2,6 6,-2-6,0 2,2-3,-2 0,0 0,2 3,-2-2,4 2,-6-3,2 0,0 0,4 0,-2 0,4 0,-8 0,10 0,-8 0,4 0,-6 0,8 0,-2 0,8 0,-8 0,6 4,-12-4,2 4,0-4,2 0,-2 0,0 0,2 0,-2 0,0 0,2 0,-2 0,0 0,2 0,-2 0,0 0,2 0,-2 0,0 0,2 0,-2 0,0 0,2 0,8 3,-6 3,14 2,-14-3,0-2,-4-3,0 0,2 0,8 0,0 0,4 0,-6 0,0 0,-2 4,-4-3,4 2,-8-3,10 0,-4 0,6 0,-2 0,6 0,-10 0,6 0,-12 0,8 3,-8-2,2 2,4-3,-6 0,6 0,4 0,-8 0,18 0,-22 0,18 0,-16 0,12 0,-8 0,2 0,-8 0,6 0,-2-5,0 4,4-7,-2 7,-2-2,0 3,12 0,-12 0,8-3,-8 2,4-2,-4 3,4 0,-2 0,-2-4,0 3,2-2,-2 3,8 0,-8 0,10 0,-12 0,6 0,-4 0,2 0,-2 0,0 0,4 0,18 0,-12 0,20 0,-26-3,8 2,-16-2,6 3,-2-4,0 4,8-4,2 4,-6 0,10 0,-12 0,18 0,-12 0,8-3,-14 2,2-2,-8 3,6 0,2 0,-4 0,0 0,2-3,-2 2,4-3,-4 4,8-3,-10 2,12-5,-6 5,0-2,4 3,-4 0,0 0,2 0,-4 0,2 0,0 0,-8 0,8 0,-2 0,-2 0,0 0,4 0,-6 0,16 0,-14 0,24 0,-20 0,24 0,-20 0,6 0,-14 0,8 0,-8 0,4 0,-4 0,4 0,-6 0,10 0,-8 0,20 0,-12 0,10 0,-18 0,4 0,-6 0,2 0,4 0,4 0,-8 0,4-4,-6 3,2-2,0 3,2 0,-2 0,4 0,-4 0,4 0,-2 0,-2 0,8 0,-8 0,8 0,-12 0,8 0,-2 0,2 0,-4 0,8 0,-8 0,8 0,-8 0,4 0,-6 0,2 0,0 0,2 0,-2 0,0 0,2 0,2 0,-8 0,8-3,-6-1</inkml:trace>
</inkml:ink>
</file>

<file path=ppt/ink/ink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8-07T15:56:08.092"/>
    </inkml:context>
    <inkml:brush xml:id="br0">
      <inkml:brushProperty name="width" value="0.3" units="cm"/>
      <inkml:brushProperty name="height" value="0.6" units="cm"/>
      <inkml:brushProperty name="color" value="#FFFF00"/>
      <inkml:brushProperty name="tip" value="rectangle"/>
      <inkml:brushProperty name="rasterOp" value="maskPen"/>
    </inkml:brush>
  </inkml:definitions>
  <inkml:trace contextRef="#ctx0" brushRef="#br0">0 5,'24'10,"-4"-2,-14-8,-2 0,6 0,-8 0,6 0,-2 0,0 0,2 0,-2 0,4 0,-4 0,4 0,-2 0,-2 0,0 0,2 0,-2 0,0 0,4 0,-6 0,10 0,-12 0,12 0,-10 0,8 0,-8 0,6 0,-4 0,8 0,-8 0,8 0,-8 0,2 0,-2 0,0 0,2 0,2 0,0 0,-4 0,4 0,-6 0,6 3,-8-2,6 6,-2-6,0 2,2-3,-2 0,0 0,2 3,-2-2,4 2,-6-3,2 0,0 0,4 0,-2 0,4 0,-8 0,10 0,-8 0,4 0,-6 0,8 0,-2 0,8 0,-8 0,6 4,-12-4,2 4,0-4,2 0,-2 0,0 0,2 0,-2 0,0 0,2 0,-2 0,0 0,2 0,-2 0,0 0,2 0,-2 0,0 0,2 0,-2 0,0 0,2 0,8 3,-6 3,14 2,-14-3,0-2,-4-3,0 0,2 0,8 0,0 0,4 0,-6 0,0 0,-2 4,-4-3,4 2,-8-3,10 0,-4 0,6 0,-2 0,6 0,-10 0,6 0,-12 0,8 3,-8-2,2 2,4-3,-6 0,6 0,4 0,-8 0,18 0,-22 0,18 0,-16 0,12 0,-8 0,2 0,-8 0,6 0,-2-5,0 4,4-7,-2 7,-2-2,0 3,12 0,-12 0,8-3,-8 2,4-2,-4 3,4 0,-2 0,-2-4,0 3,2-2,-2 3,8 0,-8 0,10 0,-12 0,6 0,-4 0,2 0,-2 0,0 0,4 0,18 0,-12 0,20 0,-26-3,8 2,-16-2,6 3,-2-4,0 4,8-4,2 4,-6 0,10 0,-12 0,18 0,-12 0,8-3,-14 2,2-2,-8 3,6 0,2 0,-4 0,0 0,2-3,-2 2,4-3,-4 4,8-3,-10 2,12-5,-6 5,0-2,4 3,-4 0,0 0,2 0,-4 0,2 0,0 0,-8 0,8 0,-2 0,-2 0,0 0,4 0,-6 0,16 0,-14 0,24 0,-20 0,24 0,-20 0,6 0,-14 0,8 0,-8 0,4 0,-4 0,4 0,-6 0,10 0,-8 0,20 0,-12 0,10 0,-18 0,4 0,-6 0,2 0,4 0,4 0,-8 0,4-4,-6 3,2-2,0 3,2 0,-2 0,4 0,-4 0,4 0,-2 0,-2 0,8 0,-8 0,8 0,-12 0,8 0,-2 0,2 0,-4 0,8 0,-8 0,8 0,-8 0,4 0,-6 0,2 0,0 0,2 0,-2 0,0 0,2 0,2 0,-8 0,8-3,-6-1</inkml:trace>
</inkml:ink>
</file>

<file path=ppt/ink/ink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8-07T15:56:08.093"/>
    </inkml:context>
    <inkml:brush xml:id="br0">
      <inkml:brushProperty name="width" value="0.3" units="cm"/>
      <inkml:brushProperty name="height" value="0.6" units="cm"/>
      <inkml:brushProperty name="color" value="#FFFF00"/>
      <inkml:brushProperty name="tip" value="rectangle"/>
      <inkml:brushProperty name="rasterOp" value="maskPen"/>
    </inkml:brush>
  </inkml:definitions>
  <inkml:trace contextRef="#ctx0" brushRef="#br0">0 5,'24'10,"-4"-2,-14-8,-2 0,6 0,-8 0,6 0,-2 0,0 0,2 0,-2 0,4 0,-4 0,4 0,-2 0,-2 0,0 0,2 0,-2 0,0 0,4 0,-6 0,10 0,-12 0,12 0,-10 0,8 0,-8 0,6 0,-4 0,8 0,-8 0,8 0,-8 0,2 0,-2 0,0 0,2 0,2 0,0 0,-4 0,4 0,-6 0,6 3,-8-2,6 6,-2-6,0 2,2-3,-2 0,0 0,2 3,-2-2,4 2,-6-3,2 0,0 0,4 0,-2 0,4 0,-8 0,10 0,-8 0,4 0,-6 0,8 0,-2 0,8 0,-8 0,6 4,-12-4,2 4,0-4,2 0,-2 0,0 0,2 0,-2 0,0 0,2 0,-2 0,0 0,2 0,-2 0,0 0,2 0,-2 0,0 0,2 0,-2 0,0 0,2 0,8 3,-6 3,14 2,-14-3,0-2,-4-3,0 0,2 0,8 0,0 0,4 0,-6 0,0 0,-2 4,-4-3,4 2,-8-3,10 0,-4 0,6 0,-2 0,6 0,-10 0,6 0,-12 0,8 3,-8-2,2 2,4-3,-6 0,6 0,4 0,-8 0,18 0,-22 0,18 0,-16 0,12 0,-8 0,2 0,-8 0,6 0,-2-5,0 4,4-7,-2 7,-2-2,0 3,12 0,-12 0,8-3,-8 2,4-2,-4 3,4 0,-2 0,-2-4,0 3,2-2,-2 3,8 0,-8 0,10 0,-12 0,6 0,-4 0,2 0,-2 0,0 0,4 0,18 0,-12 0,20 0,-26-3,8 2,-16-2,6 3,-2-4,0 4,8-4,2 4,-6 0,10 0,-12 0,18 0,-12 0,8-3,-14 2,2-2,-8 3,6 0,2 0,-4 0,0 0,2-3,-2 2,4-3,-4 4,8-3,-10 2,12-5,-6 5,0-2,4 3,-4 0,0 0,2 0,-4 0,2 0,0 0,-8 0,8 0,-2 0,-2 0,0 0,4 0,-6 0,16 0,-14 0,24 0,-20 0,24 0,-20 0,6 0,-14 0,8 0,-8 0,4 0,-4 0,4 0,-6 0,10 0,-8 0,20 0,-12 0,10 0,-18 0,4 0,-6 0,2 0,4 0,4 0,-8 0,4-4,-6 3,2-2,0 3,2 0,-2 0,4 0,-4 0,4 0,-2 0,-2 0,8 0,-8 0,8 0,-12 0,8 0,-2 0,2 0,-4 0,8 0,-8 0,8 0,-8 0,4 0,-6 0,2 0,0 0,2 0,-2 0,0 0,2 0,2 0,-8 0,8-3,-6-1</inkml:trace>
</inkml:ink>
</file>

<file path=ppt/ink/ink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8-07T15:56:08.094"/>
    </inkml:context>
    <inkml:brush xml:id="br0">
      <inkml:brushProperty name="width" value="0.3" units="cm"/>
      <inkml:brushProperty name="height" value="0.6" units="cm"/>
      <inkml:brushProperty name="color" value="#FFFF00"/>
      <inkml:brushProperty name="tip" value="rectangle"/>
      <inkml:brushProperty name="rasterOp" value="maskPen"/>
    </inkml:brush>
  </inkml:definitions>
  <inkml:trace contextRef="#ctx0" brushRef="#br0">0 5,'24'10,"-4"-2,-14-8,-2 0,6 0,-8 0,6 0,-2 0,0 0,2 0,-2 0,4 0,-4 0,4 0,-2 0,-2 0,0 0,2 0,-2 0,0 0,4 0,-6 0,10 0,-12 0,12 0,-10 0,8 0,-8 0,6 0,-4 0,8 0,-8 0,8 0,-8 0,2 0,-2 0,0 0,2 0,2 0,0 0,-4 0,4 0,-6 0,6 3,-8-2,6 6,-2-6,0 2,2-3,-2 0,0 0,2 3,-2-2,4 2,-6-3,2 0,0 0,4 0,-2 0,4 0,-8 0,10 0,-8 0,4 0,-6 0,8 0,-2 0,8 0,-8 0,6 4,-12-4,2 4,0-4,2 0,-2 0,0 0,2 0,-2 0,0 0,2 0,-2 0,0 0,2 0,-2 0,0 0,2 0,-2 0,0 0,2 0,-2 0,0 0,2 0,8 3,-6 3,14 2,-14-3,0-2,-4-3,0 0,2 0,8 0,0 0,4 0,-6 0,0 0,-2 4,-4-3,4 2,-8-3,10 0,-4 0,6 0,-2 0,6 0,-10 0,6 0,-12 0,8 3,-8-2,2 2,4-3,-6 0,6 0,4 0,-8 0,18 0,-22 0,18 0,-16 0,12 0,-8 0,2 0,-8 0,6 0,-2-5,0 4,4-7,-2 7,-2-2,0 3,12 0,-12 0,8-3,-8 2,4-2,-4 3,4 0,-2 0,-2-4,0 3,2-2,-2 3,8 0,-8 0,10 0,-12 0,6 0,-4 0,2 0,-2 0,0 0,4 0,18 0,-12 0,20 0,-26-3,8 2,-16-2,6 3,-2-4,0 4,8-4,2 4,-6 0,10 0,-12 0,18 0,-12 0,8-3,-14 2,2-2,-8 3,6 0,2 0,-4 0,0 0,2-3,-2 2,4-3,-4 4,8-3,-10 2,12-5,-6 5,0-2,4 3,-4 0,0 0,2 0,-4 0,2 0,0 0,-8 0,8 0,-2 0,-2 0,0 0,4 0,-6 0,16 0,-14 0,24 0,-20 0,24 0,-20 0,6 0,-14 0,8 0,-8 0,4 0,-4 0,4 0,-6 0,10 0,-8 0,20 0,-12 0,10 0,-18 0,4 0,-6 0,2 0,4 0,4 0,-8 0,4-4,-6 3,2-2,0 3,2 0,-2 0,4 0,-4 0,4 0,-2 0,-2 0,8 0,-8 0,8 0,-12 0,8 0,-2 0,2 0,-4 0,8 0,-8 0,8 0,-8 0,4 0,-6 0,2 0,0 0,2 0,-2 0,0 0,2 0,2 0,-8 0,8-3,-6-1</inkml:trace>
</inkml:ink>
</file>

<file path=ppt/ink/ink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8-07T15:56:08.095"/>
    </inkml:context>
    <inkml:brush xml:id="br0">
      <inkml:brushProperty name="width" value="0.3" units="cm"/>
      <inkml:brushProperty name="height" value="0.6" units="cm"/>
      <inkml:brushProperty name="color" value="#FF0000"/>
      <inkml:brushProperty name="tip" value="rectangle"/>
      <inkml:brushProperty name="rasterOp" value="maskPen"/>
    </inkml:brush>
  </inkml:definitions>
  <inkml:trace contextRef="#ctx0" brushRef="#br0">0 5,'24'10,"-4"-2,-14-8,-2 0,6 0,-8 0,6 0,-2 0,0 0,2 0,-2 0,4 0,-4 0,4 0,-2 0,-2 0,0 0,2 0,-2 0,0 0,4 0,-6 0,10 0,-12 0,12 0,-10 0,8 0,-8 0,6 0,-4 0,8 0,-8 0,8 0,-8 0,2 0,-2 0,0 0,2 0,2 0,0 0,-4 0,4 0,-6 0,6 3,-8-2,6 6,-2-6,0 2,2-3,-2 0,0 0,2 3,-2-2,4 2,-6-3,2 0,0 0,4 0,-2 0,4 0,-8 0,10 0,-8 0,4 0,-6 0,8 0,-2 0,8 0,-8 0,6 4,-12-4,2 4,0-4,2 0,-2 0,0 0,2 0,-2 0,0 0,2 0,-2 0,0 0,2 0,-2 0,0 0,2 0,-2 0,0 0,2 0,-2 0,0 0,2 0,8 3,-6 3,14 2,-14-3,0-2,-4-3,0 0,2 0,8 0,0 0,4 0,-6 0,0 0,-2 4,-4-3,4 2,-8-3,10 0,-4 0,6 0,-2 0,6 0,-10 0,6 0,-12 0,8 3,-8-2,2 2,4-3,-6 0,6 0,4 0,-8 0,18 0,-22 0,18 0,-16 0,12 0,-8 0,2 0,-8 0,6 0,-2-5,0 4,4-7,-2 7,-2-2,0 3,12 0,-12 0,8-3,-8 2,4-2,-4 3,4 0,-2 0,-2-4,0 3,2-2,-2 3,8 0,-8 0,10 0,-12 0,6 0,-4 0,2 0,-2 0,0 0,4 0,18 0,-12 0,20 0,-26-3,8 2,-16-2,6 3,-2-4,0 4,8-4,2 4,-6 0,10 0,-12 0,18 0,-12 0,8-3,-14 2,2-2,-8 3,6 0,2 0,-4 0,0 0,2-3,-2 2,4-3,-4 4,8-3,-10 2,12-5,-6 5,0-2,4 3,-4 0,0 0,2 0,-4 0,2 0,0 0,-8 0,8 0,-2 0,-2 0,0 0,4 0,-6 0,16 0,-14 0,24 0,-20 0,24 0,-20 0,6 0,-14 0,8 0,-8 0,4 0,-4 0,4 0,-6 0,10 0,-8 0,20 0,-12 0,10 0,-18 0,4 0,-6 0,2 0,4 0,4 0,-8 0,4-4,-6 3,2-2,0 3,2 0,-2 0,4 0,-4 0,4 0,-2 0,-2 0,8 0,-8 0,8 0,-12 0,8 0,-2 0,2 0,-4 0,8 0,-8 0,8 0,-8 0,4 0,-6 0,2 0,0 0,2 0,-2 0,0 0,2 0,2 0,-8 0,8-3,-6-1</inkml:trace>
</inkml:ink>
</file>

<file path=ppt/ink/ink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8-03T17:50:59.670"/>
    </inkml:context>
    <inkml:brush xml:id="br0">
      <inkml:brushProperty name="width" value="0.3" units="cm"/>
      <inkml:brushProperty name="height" value="0.6" units="cm"/>
      <inkml:brushProperty name="color" value="#FFFF00"/>
      <inkml:brushProperty name="tip" value="rectangle"/>
      <inkml:brushProperty name="rasterOp" value="maskPen"/>
    </inkml:brush>
  </inkml:definitions>
  <inkml:trace contextRef="#ctx0" brushRef="#br0">0 5,'14'10,"-2"-2,-8-8,-2 0,4 0,-4 0,2 0,0 0,0 0,0 0,0 0,2 0,-2 0,2 0,-2 0,0 0,0 0,0 0,0 0,0 0,2 0,-4 0,6 0,-6 0,6 0,-6 0,6 0,-6 0,4 0,-2 0,4 0,-4 0,4 0,-4 0,0 0,0 0,0 0,0 0,2 0,0 0,-2 0,2 0,-4 0,4 3,-4-2,2 6,0-6,0 2,0-3,0 0,0 0,0 3,0-2,2 2,-4-3,2 0,0 0,2 0,-2 0,4 0,-6 0,6 0,-4 0,2 0,-4 0,6 0,-2 0,4 0,-4 0,4 4,-8-4,2 4,0-4,0 0,0 0,0 0,0 0,0 0,0 0,0 0,0 0,0 0,0 0,0 0,0 0,0 0,0 0,0 0,0 0,0 0,0 0,0 0,6 3,-4 3,8 2,-8-3,0-2,-2-3,0 0,0 0,6 0,0 0,2 0,-4 0,0 0,0 4,-4-3,4 2,-6-3,6 0,-2 0,4 0,-2 0,4 0,-6 0,4 0,-8 0,6 3,-6-2,2 2,2-3,-4 0,4 0,2 0,-4 0,10 0,-12 0,10 0,-10 0,8 0,-6 0,2 0,-4 0,2 0,0-5,0 4,2-7,-2 7,0-2,0 3,6 0,-6 0,4-3,-4 2,2-2,-2 3,2 0,-2 0,0-4,0 3,0-2,0 3,4 0,-4 0,6 0,-8 0,4 0,-2 0,0 0,0 0,0 0,2 0,10 0,-6 0,12 0,-16-3,4 2,-8-2,2 3,0-4,0 4,4-4,2 4,-4 0,6 0,-8 0,12 0,-8 0,6-3,-10 2,2-2,-4 3,2 0,2 0,-2 0,0 0,0-3,0 2,2-3,-2 4,4-3,-6 2,8-5,-4 5,0-2,2 3,-2 0,0 0,2 0,-4 0,2 0,0 0,-4 0,4 0,-2 0,0 0,0 0,2 0,-4 0,10 0,-8 0,14 0,-12 0,14 0,-12 0,4 0,-8 0,4 0,-4 0,2 0,-2 0,2 0,-4 0,6 0,-4 0,12 0,-8 0,6 0,-10 0,2 0,-4 0,2 0,2 0,2 0,-4 0,2-4,-4 3,2-2,0 3,0 0,0 0,2 0,-2 0,2 0,-2 0,0 0,4 0,-4 0,4 0,-6 0,4 0,-2 0,2 0,-2 0,4 0,-4 0,4 0,-4 0,2 0,-4 0,2 0,0 0,0 0,0 0,0 0,0 0,2 0,-4 0,4-3,-4-1</inkml:trace>
</inkml:ink>
</file>

<file path=ppt/ink/ink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8-03T17:51:26.972"/>
    </inkml:context>
    <inkml:brush xml:id="br0">
      <inkml:brushProperty name="width" value="0.3" units="cm"/>
      <inkml:brushProperty name="height" value="0.6" units="cm"/>
      <inkml:brushProperty name="color" value="#FFFF00"/>
      <inkml:brushProperty name="tip" value="rectangle"/>
      <inkml:brushProperty name="rasterOp" value="maskPen"/>
    </inkml:brush>
  </inkml:definitions>
  <inkml:trace contextRef="#ctx0" brushRef="#br0">0 5,'14'10,"-2"-2,-8-8,-2 0,4 0,-4 0,2 0,0 0,0 0,0 0,0 0,2 0,-2 0,2 0,-2 0,0 0,0 0,0 0,0 0,0 0,2 0,-4 0,6 0,-6 0,6 0,-6 0,6 0,-6 0,4 0,-2 0,4 0,-4 0,4 0,-4 0,0 0,0 0,0 0,0 0,2 0,0 0,-2 0,2 0,-4 0,4 3,-4-2,2 6,0-6,0 2,0-3,0 0,0 0,0 3,0-2,2 2,-4-3,2 0,0 0,2 0,-2 0,4 0,-6 0,6 0,-4 0,2 0,-4 0,6 0,-2 0,4 0,-4 0,4 4,-8-4,2 4,0-4,0 0,0 0,0 0,0 0,0 0,0 0,0 0,0 0,0 0,0 0,0 0,0 0,0 0,0 0,0 0,0 0,0 0,0 0,0 0,6 3,-4 3,8 2,-8-3,0-2,-2-3,0 0,0 0,6 0,0 0,2 0,-4 0,0 0,0 4,-4-3,4 2,-6-3,6 0,-2 0,4 0,-2 0,4 0,-6 0,4 0,-8 0,6 3,-6-2,2 2,2-3,-4 0,4 0,2 0,-4 0,10 0,-12 0,10 0,-10 0,8 0,-6 0,2 0,-4 0,2 0,0-5,0 4,2-7,-2 7,0-2,0 3,6 0,-6 0,4-3,-4 2,2-2,-2 3,2 0,-2 0,0-4,0 3,0-2,0 3,4 0,-4 0,6 0,-8 0,4 0,-2 0,0 0,0 0,0 0,2 0,10 0,-6 0,12 0,-16-3,4 2,-8-2,2 3,0-4,0 4,4-4,2 4,-4 0,6 0,-8 0,12 0,-8 0,6-3,-10 2,2-2,-4 3,2 0,2 0,-2 0,0 0,0-3,0 2,2-3,-2 4,4-3,-6 2,8-5,-4 5,0-2,2 3,-2 0,0 0,2 0,-4 0,2 0,0 0,-4 0,4 0,-2 0,0 0,0 0,2 0,-4 0,10 0,-8 0,14 0,-12 0,14 0,-12 0,4 0,-8 0,4 0,-4 0,2 0,-2 0,2 0,-4 0,6 0,-4 0,12 0,-8 0,6 0,-10 0,2 0,-4 0,2 0,2 0,2 0,-4 0,2-4,-4 3,2-2,0 3,0 0,0 0,2 0,-2 0,2 0,-2 0,0 0,4 0,-4 0,4 0,-6 0,4 0,-2 0,2 0,-2 0,4 0,-4 0,4 0,-4 0,2 0,-4 0,2 0,0 0,0 0,0 0,0 0,0 0,2 0,-4 0,4-3,-4-1</inkml:trace>
</inkml:ink>
</file>

<file path=ppt/ink/ink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8-03T17:51:40.458"/>
    </inkml:context>
    <inkml:brush xml:id="br0">
      <inkml:brushProperty name="width" value="0.3" units="cm"/>
      <inkml:brushProperty name="height" value="0.6" units="cm"/>
      <inkml:brushProperty name="color" value="#FFFF00"/>
      <inkml:brushProperty name="tip" value="rectangle"/>
      <inkml:brushProperty name="rasterOp" value="maskPen"/>
    </inkml:brush>
  </inkml:definitions>
  <inkml:trace contextRef="#ctx0" brushRef="#br0">0 5,'12'10,"-2"-2,-7-8,-1 0,3 0,-4 0,3 0,-1 0,0 0,1 0,-1 0,2 0,-2 0,2 0,-1 0,-1 0,0 0,1 0,-1 0,0 0,2 0,-3 0,5 0,-6 0,6 0,-5 0,4 0,-4 0,3 0,-2 0,4 0,-4 0,4 0,-4 0,1 0,-1 0,0 0,1 0,1 0,0 0,-2 0,2 0,-3 0,3 3,-4-2,3 6,-1-6,0 2,1-3,-1 0,0 0,1 3,-1-2,2 2,-3-3,1 0,0 0,2 0,-1 0,2 0,-4 0,5 0,-4 0,2 0,-3 0,4 0,-1 0,4 0,-4 0,3 4,-6-4,1 4,0-4,1 0,-1 0,0 0,1 0,-1 0,0 0,1 0,-1 0,0 0,1 0,-1 0,0 0,1 0,-1 0,0 0,1 0,-1 0,0 0,1 0,4 3,-3 3,7 2,-7-3,0-2,-2-3,0 0,1 0,4 0,0 0,2 0,-3 0,0 0,-1 4,-2-3,2 2,-4-3,5 0,-2 0,3 0,-1 0,3 0,-5 0,3 0,-6 0,4 3,-4-2,1 2,2-3,-3 0,3 0,2 0,-4 0,9 0,-11 0,9 0,-8 0,6 0,-4 0,1 0,-4 0,3 0,-1-5,0 4,2-7,-1 7,-1-2,0 3,6 0,-6 0,4-3,-4 2,2-2,-2 3,2 0,-1 0,-1-4,0 3,1-2,-1 3,4 0,-4 0,5 0,-6 0,3 0,-2 0,1 0,-1 0,0 0,2 0,9 0,-6 0,10 0,-13-3,4 2,-8-2,3 3,-1-4,0 4,4-4,1 4,-3 0,5 0,-6 0,9 0,-6 0,4-3,-7 2,1-2,-4 3,3 0,1 0,-2 0,0 0,1-3,-1 2,2-3,-2 4,4-3,-5 2,6-5,-3 5,0-2,2 3,-2 0,0 0,1 0,-2 0,1 0,0 0,-4 0,4 0,-1 0,-1 0,0 0,2 0,-3 0,8 0,-7 0,12 0,-10 0,12 0,-10 0,3 0,-7 0,4 0,-4 0,2 0,-2 0,2 0,-3 0,5 0,-4 0,10 0,-6 0,5 0,-9 0,2 0,-3 0,1 0,2 0,2 0,-4 0,2-4,-3 3,1-2,0 3,1 0,-1 0,2 0,-2 0,2 0,-1 0,-1 0,4 0,-4 0,4 0,-6 0,4 0,-1 0,1 0,-2 0,4 0,-4 0,4 0,-4 0,2 0,-3 0,1 0,0 0,1 0,-1 0,0 0,1 0,1 0,-4 0,4-3,-3-1</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7-27T18:43:04.139"/>
    </inkml:context>
    <inkml:brush xml:id="br0">
      <inkml:brushProperty name="width" value="0.3" units="cm"/>
      <inkml:brushProperty name="height" value="0.6" units="cm"/>
      <inkml:brushProperty name="color" value="#00B0F0"/>
      <inkml:brushProperty name="tip" value="rectangle"/>
      <inkml:brushProperty name="rasterOp" value="maskPen"/>
    </inkml:brush>
  </inkml:definitions>
  <inkml:trace contextRef="#ctx0" brushRef="#br0">0 5,'7'10,"-1"-2,-4-8,-1 0,2 0,-2 0,1 0,0 0,0 0,0 0,0 0,1 0,-1 0,1 0,-1 0,0 0,0 0,0 0,0 0,0 0,1 0,-2 0,3 0,-3 0,3 0,-3 0,3 0,-3 0,2 0,-1 0,2 0,-2 0,2 0,-2 0,0 0,0 0,0 0,0 0,1 0,0 0,-1 0,1 0,-2 0,2 3,-2-2,1 6,0-6,0 2,0-3,0 0,0 0,0 3,0-2,1 2,-2-3,1 0,0 0,1 0,-1 0,2 0,-3 0,3 0,-2 0,1 0,-2 0,3 0,-1 0,2 0,-2 0,2 4,-4-4,1 4,0-4,0 0,0 0,0 0,0 0,0 0,0 0,0 0,0 0,0 0,0 0,0 0,0 0,0 0,0 0,0 0,0 0,0 0,0 0,0 0,3 3,-2 3,4 2,-4-3,0-2,-1-3,0 0,0 0,3 0,0 0,1 0,-2 0,0 0,0 4,-2-3,2 2,-3-3,3 0,-1 0,2 0,-1 0,2 0,-3 0,2 0,-4 0,3 3,-3-2,1 2,1-3,-2 0,2 0,1 0,-2 0,5 0,-6 0,5 0,-5 0,4 0,-3 0,1 0,-2 0,1 0,0-5,0 4,1-7,-1 7,0-2,0 3,3 0,-3 0,2-3,-2 2,1-2,-1 3,1 0,-1 0,0-4,0 3,0-2,0 3,2 0,-2 0,3 0,-4 0,2 0,-1 0,0 0,0 0,0 0,1 0,5 0,-3 0,6 0,-8-3,2 2,-4-2,1 3,0-4,0 4,2-4,1 4,-2 0,3 0,-4 0,6 0,-4 0,3-3,-5 2,1-2,-2 3,1 0,1 0,-1 0,0 0,0-3,0 2,1-3,-1 4,2-3,-3 2,4-5,-2 5,0-2,1 3,-1 0,0 0,1 0,-2 0,1 0,0 0,-2 0,2 0,-1 0,0 0,0 0,1 0,-2 0,5 0,-4 0,7 0,-6 0,7 0,-6 0,2 0,-4 0,2 0,-2 0,1 0,-1 0,1 0,-2 0,3 0,-2 0,6 0,-4 0,3 0,-5 0,1 0,-2 0,1 0,1 0,1 0,-2 0,1-4,-2 3,1-2,0 3,0 0,0 0,1 0,-1 0,1 0,-1 0,0 0,2 0,-2 0,2 0,-3 0,2 0,-1 0,1 0,-1 0,2 0,-2 0,2 0,-2 0,1 0,-2 0,1 0,0 0,0 0,0 0,0 0,0 0,1 0,-2 0,2-3,-2-1</inkml:trace>
</inkml:ink>
</file>

<file path=ppt/ink/ink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8-03T17:51:41.268"/>
    </inkml:context>
    <inkml:brush xml:id="br0">
      <inkml:brushProperty name="width" value="0.3" units="cm"/>
      <inkml:brushProperty name="height" value="0.6" units="cm"/>
      <inkml:brushProperty name="color" value="#FFFF00"/>
      <inkml:brushProperty name="tip" value="rectangle"/>
      <inkml:brushProperty name="rasterOp" value="maskPen"/>
    </inkml:brush>
  </inkml:definitions>
  <inkml:trace contextRef="#ctx0" brushRef="#br0">0 5,'12'10,"-2"-2,-7-8,-1 0,3 0,-4 0,3 0,-1 0,0 0,1 0,-1 0,2 0,-2 0,2 0,-1 0,-1 0,0 0,1 0,-1 0,0 0,2 0,-3 0,5 0,-6 0,6 0,-5 0,4 0,-4 0,3 0,-2 0,4 0,-4 0,4 0,-4 0,1 0,-1 0,0 0,1 0,1 0,0 0,-2 0,2 0,-3 0,3 3,-4-2,3 6,-1-6,0 2,1-3,-1 0,0 0,1 3,-1-2,2 2,-3-3,1 0,0 0,2 0,-1 0,2 0,-4 0,5 0,-4 0,2 0,-3 0,4 0,-1 0,4 0,-4 0,3 4,-6-4,1 4,0-4,1 0,-1 0,0 0,1 0,-1 0,0 0,1 0,-1 0,0 0,1 0,-1 0,0 0,1 0,-1 0,0 0,1 0,-1 0,0 0,1 0,4 3,-3 3,7 2,-7-3,0-2,-2-3,0 0,1 0,4 0,0 0,2 0,-3 0,0 0,-1 4,-2-3,2 2,-4-3,5 0,-2 0,3 0,-1 0,3 0,-5 0,3 0,-6 0,4 3,-4-2,1 2,2-3,-3 0,3 0,2 0,-4 0,9 0,-11 0,9 0,-8 0,6 0,-4 0,1 0,-4 0,3 0,-1-5,0 4,2-7,-1 7,-1-2,0 3,6 0,-6 0,4-3,-4 2,2-2,-2 3,2 0,-1 0,-1-4,0 3,1-2,-1 3,4 0,-4 0,5 0,-6 0,3 0,-2 0,1 0,-1 0,0 0,2 0,9 0,-6 0,10 0,-13-3,4 2,-8-2,3 3,-1-4,0 4,4-4,1 4,-3 0,5 0,-6 0,9 0,-6 0,4-3,-7 2,1-2,-4 3,3 0,1 0,-2 0,0 0,1-3,-1 2,2-3,-2 4,4-3,-5 2,6-5,-3 5,0-2,2 3,-2 0,0 0,1 0,-2 0,1 0,0 0,-4 0,4 0,-1 0,-1 0,0 0,2 0,-3 0,8 0,-7 0,12 0,-10 0,12 0,-10 0,3 0,-7 0,4 0,-4 0,2 0,-2 0,2 0,-3 0,5 0,-4 0,10 0,-6 0,5 0,-9 0,2 0,-3 0,1 0,2 0,2 0,-4 0,2-4,-3 3,1-2,0 3,1 0,-1 0,2 0,-2 0,2 0,-1 0,-1 0,4 0,-4 0,4 0,-6 0,4 0,-1 0,1 0,-2 0,4 0,-4 0,4 0,-4 0,2 0,-3 0,1 0,0 0,1 0,-1 0,0 0,1 0,1 0,-4 0,4-3,-3-1</inkml:trace>
</inkml:ink>
</file>

<file path=ppt/ink/ink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8-03T17:51:41.979"/>
    </inkml:context>
    <inkml:brush xml:id="br0">
      <inkml:brushProperty name="width" value="0.3" units="cm"/>
      <inkml:brushProperty name="height" value="0.6" units="cm"/>
      <inkml:brushProperty name="color" value="#FF0000"/>
      <inkml:brushProperty name="tip" value="rectangle"/>
      <inkml:brushProperty name="rasterOp" value="maskPen"/>
    </inkml:brush>
  </inkml:definitions>
  <inkml:trace contextRef="#ctx0" brushRef="#br0">0 5,'14'10,"-2"-2,-8-8,-2 0,4 0,-4 0,2 0,0 0,0 0,0 0,0 0,2 0,-2 0,2 0,-2 0,0 0,0 0,0 0,0 0,0 0,2 0,-4 0,6 0,-6 0,6 0,-6 0,6 0,-6 0,4 0,-2 0,4 0,-4 0,4 0,-4 0,0 0,0 0,0 0,0 0,2 0,0 0,-2 0,2 0,-4 0,4 3,-4-2,2 6,0-6,0 2,0-3,0 0,0 0,0 3,0-2,2 2,-4-3,2 0,0 0,2 0,-2 0,4 0,-6 0,6 0,-4 0,2 0,-4 0,6 0,-2 0,4 0,-4 0,4 4,-8-4,2 4,0-4,0 0,0 0,0 0,0 0,0 0,0 0,0 0,0 0,0 0,0 0,0 0,0 0,0 0,0 0,0 0,0 0,0 0,0 0,0 0,6 3,-4 3,8 2,-8-3,0-2,-2-3,0 0,0 0,6 0,0 0,2 0,-4 0,0 0,0 4,-4-3,4 2,-6-3,6 0,-2 0,4 0,-2 0,4 0,-6 0,4 0,-8 0,6 3,-6-2,2 2,2-3,-4 0,4 0,2 0,-4 0,10 0,-12 0,10 0,-10 0,8 0,-6 0,2 0,-4 0,2 0,0-5,0 4,2-7,-2 7,0-2,0 3,6 0,-6 0,4-3,-4 2,2-2,-2 3,2 0,-2 0,0-4,0 3,0-2,0 3,4 0,-4 0,6 0,-8 0,4 0,-2 0,0 0,0 0,0 0,2 0,10 0,-6 0,12 0,-16-3,4 2,-8-2,2 3,0-4,0 4,4-4,2 4,-4 0,6 0,-8 0,12 0,-8 0,6-3,-10 2,2-2,-4 3,2 0,2 0,-2 0,0 0,0-3,0 2,2-3,-2 4,4-3,-6 2,8-5,-4 5,0-2,2 3,-2 0,0 0,2 0,-4 0,2 0,0 0,-4 0,4 0,-2 0,0 0,0 0,2 0,-4 0,10 0,-8 0,14 0,-12 0,14 0,-12 0,4 0,-8 0,4 0,-4 0,2 0,-2 0,2 0,-4 0,6 0,-4 0,12 0,-8 0,6 0,-10 0,2 0,-4 0,2 0,2 0,2 0,-4 0,2-4,-4 3,2-2,0 3,0 0,0 0,2 0,-2 0,2 0,-2 0,0 0,4 0,-4 0,4 0,-6 0,4 0,-2 0,2 0,-2 0,4 0,-4 0,4 0,-4 0,2 0,-4 0,2 0,0 0,0 0,0 0,0 0,0 0,2 0,-4 0,4-3,-4-1</inkml:trace>
</inkml:ink>
</file>

<file path=ppt/ink/ink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8-04T13:41:47.788"/>
    </inkml:context>
    <inkml:brush xml:id="br0">
      <inkml:brushProperty name="width" value="0.3" units="cm"/>
      <inkml:brushProperty name="height" value="0.6" units="cm"/>
      <inkml:brushProperty name="color" value="#FFFF00"/>
      <inkml:brushProperty name="tip" value="rectangle"/>
      <inkml:brushProperty name="rasterOp" value="maskPen"/>
    </inkml:brush>
  </inkml:definitions>
  <inkml:trace contextRef="#ctx0" brushRef="#br0">0 5,'28'10,"-4"-2,-16-8,-4 0,8 0,-8 0,4 0,0 0,0 0,0 0,0 0,4 0,-4 0,4 0,-4 0,0 0,0 0,0 0,0 0,0 0,4 0,-8 0,12 0,-12 0,12 0,-12 0,12 0,-12 0,8 0,-4 0,8 0,-8 0,8 0,-8 0,0 0,0 0,0 0,0 0,4 0,0 0,-4 0,4 0,-8 0,8 3,-8-2,4 6,0-6,0 2,0-3,0 0,0 0,0 3,0-2,4 2,-8-3,4 0,0 0,4 0,-4 0,8 0,-12 0,12 0,-8 0,4 0,-8 0,12 0,-4 0,8 0,-8 0,8 4,-16-4,4 4,0-4,0 0,0 0,0 0,0 0,0 0,0 0,0 0,0 0,0 0,0 0,0 0,0 0,0 0,0 0,0 0,0 0,0 0,0 0,0 0,12 3,-8 3,16 2,-16-3,0-2,-4-3,0 0,0 0,12 0,0 0,4 0,-8 0,0 0,0 4,-8-3,8 2,-12-3,12 0,-4 0,8 0,-4 0,8 0,-12 0,8 0,-16 0,12 3,-12-2,4 2,4-3,-8 0,8 0,4 0,-8 0,20 0,-24 0,20 0,-20 0,16 0,-12 0,4 0,-8 0,4 0,0-5,0 4,4-7,-4 7,0-2,0 3,12 0,-12 0,8-3,-8 2,4-2,-4 3,4 0,-4 0,0-4,0 3,0-2,0 3,8 0,-8 0,12 0,-16 0,8 0,-4 0,0 0,0 0,0 0,4 0,20 0,-12 0,24 0,-32-3,8 2,-16-2,4 3,0-4,0 4,8-4,4 4,-8 0,12 0,-16 0,24 0,-16 0,12-3,-20 2,4-2,-8 3,4 0,4 0,-4 0,0 0,0-3,0 2,4-3,-4 4,8-3,-12 2,16-5,-8 5,0-2,4 3,-4 0,0 0,4 0,-8 0,4 0,0 0,-8 0,8 0,-4 0,0 0,0 0,4 0,-8 0,20 0,-16 0,28 0,-24 0,28 0,-24 0,8 0,-16 0,8 0,-8 0,4 0,-4 0,4 0,-8 0,12 0,-8 0,24 0,-16 0,12 0,-20 0,4 0,-8 0,4 0,4 0,4 0,-8 0,4-4,-8 3,4-2,0 3,0 0,0 0,4 0,-4 0,4 0,-4 0,0 0,8 0,-8 0,8 0,-12 0,8 0,-4 0,4 0,-4 0,8 0,-8 0,8 0,-8 0,4 0,-8 0,4 0,0 0,0 0,0 0,0 0,0 0,4 0,-8 0,8-3,-8-1</inkml:trace>
</inkml:ink>
</file>

<file path=ppt/ink/ink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8-04T13:41:47.789"/>
    </inkml:context>
    <inkml:brush xml:id="br0">
      <inkml:brushProperty name="width" value="0.3" units="cm"/>
      <inkml:brushProperty name="height" value="0.6" units="cm"/>
      <inkml:brushProperty name="color" value="#FFFF00"/>
      <inkml:brushProperty name="tip" value="rectangle"/>
      <inkml:brushProperty name="rasterOp" value="maskPen"/>
    </inkml:brush>
  </inkml:definitions>
  <inkml:trace contextRef="#ctx0" brushRef="#br0">0 5,'28'10,"-4"-2,-16-8,-4 0,8 0,-8 0,4 0,0 0,0 0,0 0,0 0,4 0,-4 0,4 0,-4 0,0 0,0 0,0 0,0 0,0 0,4 0,-8 0,12 0,-12 0,12 0,-12 0,12 0,-12 0,8 0,-4 0,8 0,-8 0,8 0,-8 0,0 0,0 0,0 0,0 0,4 0,0 0,-4 0,4 0,-8 0,8 3,-8-2,4 6,0-6,0 2,0-3,0 0,0 0,0 3,0-2,4 2,-8-3,4 0,0 0,4 0,-4 0,8 0,-12 0,12 0,-8 0,4 0,-8 0,12 0,-4 0,8 0,-8 0,8 4,-16-4,4 4,0-4,0 0,0 0,0 0,0 0,0 0,0 0,0 0,0 0,0 0,0 0,0 0,0 0,0 0,0 0,0 0,0 0,0 0,0 0,0 0,12 3,-8 3,16 2,-16-3,0-2,-4-3,0 0,0 0,12 0,0 0,4 0,-8 0,0 0,0 4,-8-3,8 2,-12-3,12 0,-4 0,8 0,-4 0,8 0,-12 0,8 0,-16 0,12 3,-12-2,4 2,4-3,-8 0,8 0,4 0,-8 0,20 0,-24 0,20 0,-20 0,16 0,-12 0,4 0,-8 0,4 0,0-5,0 4,4-7,-4 7,0-2,0 3,12 0,-12 0,8-3,-8 2,4-2,-4 3,4 0,-4 0,0-4,0 3,0-2,0 3,8 0,-8 0,12 0,-16 0,8 0,-4 0,0 0,0 0,0 0,4 0,20 0,-12 0,24 0,-32-3,8 2,-16-2,4 3,0-4,0 4,8-4,4 4,-8 0,12 0,-16 0,24 0,-16 0,12-3,-20 2,4-2,-8 3,4 0,4 0,-4 0,0 0,0-3,0 2,4-3,-4 4,8-3,-12 2,16-5,-8 5,0-2,4 3,-4 0,0 0,4 0,-8 0,4 0,0 0,-8 0,8 0,-4 0,0 0,0 0,4 0,-8 0,20 0,-16 0,28 0,-24 0,28 0,-24 0,8 0,-16 0,8 0,-8 0,4 0,-4 0,4 0,-8 0,12 0,-8 0,24 0,-16 0,12 0,-20 0,4 0,-8 0,4 0,4 0,4 0,-8 0,4-4,-8 3,4-2,0 3,0 0,0 0,4 0,-4 0,4 0,-4 0,0 0,8 0,-8 0,8 0,-12 0,8 0,-4 0,4 0,-4 0,8 0,-8 0,8 0,-8 0,4 0,-8 0,4 0,0 0,0 0,0 0,0 0,0 0,4 0,-8 0,8-3,-8-1</inkml:trace>
</inkml:ink>
</file>

<file path=ppt/ink/ink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8-04T13:41:47.790"/>
    </inkml:context>
    <inkml:brush xml:id="br0">
      <inkml:brushProperty name="width" value="0.3" units="cm"/>
      <inkml:brushProperty name="height" value="0.6" units="cm"/>
      <inkml:brushProperty name="color" value="#FFFF00"/>
      <inkml:brushProperty name="tip" value="rectangle"/>
      <inkml:brushProperty name="rasterOp" value="maskPen"/>
    </inkml:brush>
  </inkml:definitions>
  <inkml:trace contextRef="#ctx0" brushRef="#br0">0 5,'28'10,"-4"-2,-16-8,-4 0,8 0,-8 0,4 0,0 0,0 0,0 0,0 0,4 0,-4 0,4 0,-4 0,0 0,0 0,0 0,0 0,0 0,4 0,-8 0,12 0,-12 0,12 0,-12 0,12 0,-12 0,8 0,-4 0,8 0,-8 0,8 0,-8 0,0 0,0 0,0 0,0 0,4 0,0 0,-4 0,4 0,-8 0,8 3,-8-2,4 6,0-6,0 2,0-3,0 0,0 0,0 3,0-2,4 2,-8-3,4 0,0 0,4 0,-4 0,8 0,-12 0,12 0,-8 0,4 0,-8 0,12 0,-4 0,8 0,-8 0,8 4,-16-4,4 4,0-4,0 0,0 0,0 0,0 0,0 0,0 0,0 0,0 0,0 0,0 0,0 0,0 0,0 0,0 0,0 0,0 0,0 0,0 0,0 0,12 3,-8 3,16 2,-16-3,0-2,-4-3,0 0,0 0,12 0,0 0,4 0,-8 0,0 0,0 4,-8-3,8 2,-12-3,12 0,-4 0,8 0,-4 0,8 0,-12 0,8 0,-16 0,12 3,-12-2,4 2,4-3,-8 0,8 0,4 0,-8 0,20 0,-24 0,20 0,-20 0,16 0,-12 0,4 0,-8 0,4 0,0-5,0 4,4-7,-4 7,0-2,0 3,12 0,-12 0,8-3,-8 2,4-2,-4 3,4 0,-4 0,0-4,0 3,0-2,0 3,8 0,-8 0,12 0,-16 0,8 0,-4 0,0 0,0 0,0 0,4 0,20 0,-12 0,24 0,-32-3,8 2,-16-2,4 3,0-4,0 4,8-4,4 4,-8 0,12 0,-16 0,24 0,-16 0,12-3,-20 2,4-2,-8 3,4 0,4 0,-4 0,0 0,0-3,0 2,4-3,-4 4,8-3,-12 2,16-5,-8 5,0-2,4 3,-4 0,0 0,4 0,-8 0,4 0,0 0,-8 0,8 0,-4 0,0 0,0 0,4 0,-8 0,20 0,-16 0,28 0,-24 0,28 0,-24 0,8 0,-16 0,8 0,-8 0,4 0,-4 0,4 0,-8 0,12 0,-8 0,24 0,-16 0,12 0,-20 0,4 0,-8 0,4 0,4 0,4 0,-8 0,4-4,-8 3,4-2,0 3,0 0,0 0,4 0,-4 0,4 0,-4 0,0 0,8 0,-8 0,8 0,-12 0,8 0,-4 0,4 0,-4 0,8 0,-8 0,8 0,-8 0,4 0,-8 0,4 0,0 0,0 0,0 0,0 0,0 0,4 0,-8 0,8-3,-8-1</inkml:trace>
</inkml:ink>
</file>

<file path=ppt/ink/ink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8-04T13:41:47.791"/>
    </inkml:context>
    <inkml:brush xml:id="br0">
      <inkml:brushProperty name="width" value="0.3" units="cm"/>
      <inkml:brushProperty name="height" value="0.6" units="cm"/>
      <inkml:brushProperty name="color" value="#FF0000"/>
      <inkml:brushProperty name="tip" value="rectangle"/>
      <inkml:brushProperty name="rasterOp" value="maskPen"/>
    </inkml:brush>
  </inkml:definitions>
  <inkml:trace contextRef="#ctx0" brushRef="#br0">0 5,'28'10,"-4"-2,-16-8,-4 0,8 0,-8 0,4 0,0 0,0 0,0 0,0 0,4 0,-4 0,4 0,-4 0,0 0,0 0,0 0,0 0,0 0,4 0,-8 0,12 0,-12 0,12 0,-12 0,12 0,-12 0,8 0,-4 0,8 0,-8 0,8 0,-8 0,0 0,0 0,0 0,0 0,4 0,0 0,-4 0,4 0,-8 0,8 3,-8-2,4 6,0-6,0 2,0-3,0 0,0 0,0 3,0-2,4 2,-8-3,4 0,0 0,4 0,-4 0,8 0,-12 0,12 0,-8 0,4 0,-8 0,12 0,-4 0,8 0,-8 0,8 4,-16-4,4 4,0-4,0 0,0 0,0 0,0 0,0 0,0 0,0 0,0 0,0 0,0 0,0 0,0 0,0 0,0 0,0 0,0 0,0 0,0 0,0 0,12 3,-8 3,16 2,-16-3,0-2,-4-3,0 0,0 0,12 0,0 0,4 0,-8 0,0 0,0 4,-8-3,8 2,-12-3,12 0,-4 0,8 0,-4 0,8 0,-12 0,8 0,-16 0,12 3,-12-2,4 2,4-3,-8 0,8 0,4 0,-8 0,20 0,-24 0,20 0,-20 0,16 0,-12 0,4 0,-8 0,4 0,0-5,0 4,4-7,-4 7,0-2,0 3,12 0,-12 0,8-3,-8 2,4-2,-4 3,4 0,-4 0,0-4,0 3,0-2,0 3,8 0,-8 0,12 0,-16 0,8 0,-4 0,0 0,0 0,0 0,4 0,20 0,-12 0,24 0,-32-3,8 2,-16-2,4 3,0-4,0 4,8-4,4 4,-8 0,12 0,-16 0,24 0,-16 0,12-3,-20 2,4-2,-8 3,4 0,4 0,-4 0,0 0,0-3,0 2,4-3,-4 4,8-3,-12 2,16-5,-8 5,0-2,4 3,-4 0,0 0,4 0,-8 0,4 0,0 0,-8 0,8 0,-4 0,0 0,0 0,4 0,-8 0,20 0,-16 0,28 0,-24 0,28 0,-24 0,8 0,-16 0,8 0,-8 0,4 0,-4 0,4 0,-8 0,12 0,-8 0,24 0,-16 0,12 0,-20 0,4 0,-8 0,4 0,4 0,4 0,-8 0,4-4,-8 3,4-2,0 3,0 0,0 0,4 0,-4 0,4 0,-4 0,0 0,8 0,-8 0,8 0,-12 0,8 0,-4 0,4 0,-4 0,8 0,-8 0,8 0,-8 0,4 0,-8 0,4 0,0 0,0 0,0 0,0 0,0 0,4 0,-8 0,8-3,-8-1</inkml:trace>
</inkml:ink>
</file>

<file path=ppt/ink/ink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8-01T16:59:30.413"/>
    </inkml:context>
    <inkml:brush xml:id="br0">
      <inkml:brushProperty name="width" value="0.3" units="cm"/>
      <inkml:brushProperty name="height" value="0.6" units="cm"/>
      <inkml:brushProperty name="color" value="#FFFF00"/>
      <inkml:brushProperty name="tip" value="rectangle"/>
      <inkml:brushProperty name="rasterOp" value="maskPen"/>
    </inkml:brush>
  </inkml:definitions>
  <inkml:trace contextRef="#ctx0" brushRef="#br0">0 5,'14'10,"-2"-2,-8-8,-2 0,4 0,-4 0,2 0,0 0,0 0,0 0,0 0,2 0,-2 0,2 0,-2 0,0 0,0 0,0 0,0 0,0 0,2 0,-4 0,6 0,-6 0,6 0,-6 0,6 0,-6 0,4 0,-2 0,4 0,-4 0,4 0,-4 0,0 0,0 0,0 0,0 0,2 0,0 0,-2 0,2 0,-4 0,4 3,-4-2,2 6,0-6,0 2,0-3,0 0,0 0,0 3,0-2,2 2,-4-3,2 0,0 0,2 0,-2 0,4 0,-6 0,6 0,-4 0,2 0,-4 0,6 0,-2 0,4 0,-4 0,4 4,-8-4,2 4,0-4,0 0,0 0,0 0,0 0,0 0,0 0,0 0,0 0,0 0,0 0,0 0,0 0,0 0,0 0,0 0,0 0,0 0,0 0,0 0,6 3,-4 3,8 2,-8-3,0-2,-2-3,0 0,0 0,6 0,0 0,2 0,-4 0,0 0,0 4,-4-3,4 2,-6-3,6 0,-2 0,4 0,-2 0,4 0,-6 0,4 0,-8 0,6 3,-6-2,2 2,2-3,-4 0,4 0,2 0,-4 0,10 0,-12 0,10 0,-10 0,8 0,-6 0,2 0,-4 0,2 0,0-5,0 4,2-7,-2 7,0-2,0 3,6 0,-6 0,4-3,-4 2,2-2,-2 3,2 0,-2 0,0-4,0 3,0-2,0 3,4 0,-4 0,6 0,-8 0,4 0,-2 0,0 0,0 0,0 0,2 0,10 0,-6 0,12 0,-16-3,4 2,-8-2,2 3,0-4,0 4,4-4,2 4,-4 0,6 0,-8 0,12 0,-8 0,6-3,-10 2,2-2,-4 3,2 0,2 0,-2 0,0 0,0-3,0 2,2-3,-2 4,4-3,-6 2,8-5,-4 5,0-2,2 3,-2 0,0 0,2 0,-4 0,2 0,0 0,-4 0,4 0,-2 0,0 0,0 0,2 0,-4 0,10 0,-8 0,14 0,-12 0,14 0,-12 0,4 0,-8 0,4 0,-4 0,2 0,-2 0,2 0,-4 0,6 0,-4 0,12 0,-8 0,6 0,-10 0,2 0,-4 0,2 0,2 0,2 0,-4 0,2-4,-4 3,2-2,0 3,0 0,0 0,2 0,-2 0,2 0,-2 0,0 0,4 0,-4 0,4 0,-6 0,4 0,-2 0,2 0,-2 0,4 0,-4 0,4 0,-4 0,2 0,-4 0,2 0,0 0,0 0,0 0,0 0,0 0,2 0,-4 0,4-3,-4-1</inkml:trace>
</inkml:ink>
</file>

<file path=ppt/ink/ink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8-01T17:00:06.541"/>
    </inkml:context>
    <inkml:brush xml:id="br0">
      <inkml:brushProperty name="width" value="0.3" units="cm"/>
      <inkml:brushProperty name="height" value="0.6" units="cm"/>
      <inkml:brushProperty name="color" value="#FFFF00"/>
      <inkml:brushProperty name="tip" value="rectangle"/>
      <inkml:brushProperty name="rasterOp" value="maskPen"/>
    </inkml:brush>
  </inkml:definitions>
  <inkml:trace contextRef="#ctx0" brushRef="#br0">0 5,'14'10,"-2"-2,-8-8,-2 0,4 0,-4 0,2 0,0 0,0 0,0 0,0 0,2 0,-2 0,2 0,-2 0,0 0,0 0,0 0,0 0,0 0,2 0,-4 0,6 0,-6 0,6 0,-6 0,6 0,-6 0,4 0,-2 0,4 0,-4 0,4 0,-4 0,0 0,0 0,0 0,0 0,2 0,0 0,-2 0,2 0,-4 0,4 3,-4-2,2 6,0-6,0 2,0-3,0 0,0 0,0 3,0-2,2 2,-4-3,2 0,0 0,2 0,-2 0,4 0,-6 0,6 0,-4 0,2 0,-4 0,6 0,-2 0,4 0,-4 0,4 4,-8-4,2 4,0-4,0 0,0 0,0 0,0 0,0 0,0 0,0 0,0 0,0 0,0 0,0 0,0 0,0 0,0 0,0 0,0 0,0 0,0 0,0 0,6 3,-4 3,8 2,-8-3,0-2,-2-3,0 0,0 0,6 0,0 0,2 0,-4 0,0 0,0 4,-4-3,4 2,-6-3,6 0,-2 0,4 0,-2 0,4 0,-6 0,4 0,-8 0,6 3,-6-2,2 2,2-3,-4 0,4 0,2 0,-4 0,10 0,-12 0,10 0,-10 0,8 0,-6 0,2 0,-4 0,2 0,0-5,0 4,2-7,-2 7,0-2,0 3,6 0,-6 0,4-3,-4 2,2-2,-2 3,2 0,-2 0,0-4,0 3,0-2,0 3,4 0,-4 0,6 0,-8 0,4 0,-2 0,0 0,0 0,0 0,2 0,10 0,-6 0,12 0,-16-3,4 2,-8-2,2 3,0-4,0 4,4-4,2 4,-4 0,6 0,-8 0,12 0,-8 0,6-3,-10 2,2-2,-4 3,2 0,2 0,-2 0,0 0,0-3,0 2,2-3,-2 4,4-3,-6 2,8-5,-4 5,0-2,2 3,-2 0,0 0,2 0,-4 0,2 0,0 0,-4 0,4 0,-2 0,0 0,0 0,2 0,-4 0,10 0,-8 0,14 0,-12 0,14 0,-12 0,4 0,-8 0,4 0,-4 0,2 0,-2 0,2 0,-4 0,6 0,-4 0,12 0,-8 0,6 0,-10 0,2 0,-4 0,2 0,2 0,2 0,-4 0,2-4,-4 3,2-2,0 3,0 0,0 0,2 0,-2 0,2 0,-2 0,0 0,4 0,-4 0,4 0,-6 0,4 0,-2 0,2 0,-2 0,4 0,-4 0,4 0,-4 0,2 0,-4 0,2 0,0 0,0 0,0 0,0 0,0 0,2 0,-4 0,4-3,-4-1</inkml:trace>
</inkml:ink>
</file>

<file path=ppt/ink/ink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8-01T17:00:19.642"/>
    </inkml:context>
    <inkml:brush xml:id="br0">
      <inkml:brushProperty name="width" value="0.3" units="cm"/>
      <inkml:brushProperty name="height" value="0.6" units="cm"/>
      <inkml:brushProperty name="color" value="#FFFF00"/>
      <inkml:brushProperty name="tip" value="rectangle"/>
      <inkml:brushProperty name="rasterOp" value="maskPen"/>
    </inkml:brush>
  </inkml:definitions>
  <inkml:trace contextRef="#ctx0" brushRef="#br0">0 5,'14'10,"-2"-2,-8-8,-2 0,4 0,-4 0,2 0,0 0,0 0,0 0,0 0,2 0,-2 0,2 0,-2 0,0 0,0 0,0 0,0 0,0 0,2 0,-4 0,6 0,-6 0,6 0,-6 0,6 0,-6 0,4 0,-2 0,4 0,-4 0,4 0,-4 0,0 0,0 0,0 0,0 0,2 0,0 0,-2 0,2 0,-4 0,4 3,-4-2,2 6,0-6,0 2,0-3,0 0,0 0,0 3,0-2,2 2,-4-3,2 0,0 0,2 0,-2 0,4 0,-6 0,6 0,-4 0,2 0,-4 0,6 0,-2 0,4 0,-4 0,4 4,-8-4,2 4,0-4,0 0,0 0,0 0,0 0,0 0,0 0,0 0,0 0,0 0,0 0,0 0,0 0,0 0,0 0,0 0,0 0,0 0,0 0,0 0,6 3,-4 3,8 2,-8-3,0-2,-2-3,0 0,0 0,6 0,0 0,2 0,-4 0,0 0,0 4,-4-3,4 2,-6-3,6 0,-2 0,4 0,-2 0,4 0,-6 0,4 0,-8 0,6 3,-6-2,2 2,2-3,-4 0,4 0,2 0,-4 0,10 0,-12 0,10 0,-10 0,8 0,-6 0,2 0,-4 0,2 0,0-5,0 4,2-7,-2 7,0-2,0 3,6 0,-6 0,4-3,-4 2,2-2,-2 3,2 0,-2 0,0-4,0 3,0-2,0 3,4 0,-4 0,6 0,-8 0,4 0,-2 0,0 0,0 0,0 0,2 0,10 0,-6 0,12 0,-16-3,4 2,-8-2,2 3,0-4,0 4,4-4,2 4,-4 0,6 0,-8 0,12 0,-8 0,6-3,-10 2,2-2,-4 3,2 0,2 0,-2 0,0 0,0-3,0 2,2-3,-2 4,4-3,-6 2,8-5,-4 5,0-2,2 3,-2 0,0 0,2 0,-4 0,2 0,0 0,-4 0,4 0,-2 0,0 0,0 0,2 0,-4 0,10 0,-8 0,14 0,-12 0,14 0,-12 0,4 0,-8 0,4 0,-4 0,2 0,-2 0,2 0,-4 0,6 0,-4 0,12 0,-8 0,6 0,-10 0,2 0,-4 0,2 0,2 0,2 0,-4 0,2-4,-4 3,2-2,0 3,0 0,0 0,2 0,-2 0,2 0,-2 0,0 0,4 0,-4 0,4 0,-6 0,4 0,-2 0,2 0,-2 0,4 0,-4 0,4 0,-4 0,2 0,-4 0,2 0,0 0,0 0,0 0,0 0,0 0,2 0,-4 0,4-3,-4-1</inkml:trace>
</inkml:ink>
</file>

<file path=ppt/ink/ink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8-01T17:00:39.468"/>
    </inkml:context>
    <inkml:brush xml:id="br0">
      <inkml:brushProperty name="width" value="0.3" units="cm"/>
      <inkml:brushProperty name="height" value="0.6" units="cm"/>
      <inkml:brushProperty name="color" value="#FF0000"/>
      <inkml:brushProperty name="tip" value="rectangle"/>
      <inkml:brushProperty name="rasterOp" value="maskPen"/>
    </inkml:brush>
  </inkml:definitions>
  <inkml:trace contextRef="#ctx0" brushRef="#br0">0 5,'14'10,"-2"-2,-8-8,-2 0,4 0,-4 0,2 0,0 0,0 0,0 0,0 0,2 0,-2 0,2 0,-2 0,0 0,0 0,0 0,0 0,0 0,2 0,-4 0,6 0,-6 0,6 0,-6 0,6 0,-6 0,4 0,-2 0,4 0,-4 0,4 0,-4 0,0 0,0 0,0 0,0 0,2 0,0 0,-2 0,2 0,-4 0,4 3,-4-2,2 6,0-6,0 2,0-3,0 0,0 0,0 3,0-2,2 2,-4-3,2 0,0 0,2 0,-2 0,4 0,-6 0,6 0,-4 0,2 0,-4 0,6 0,-2 0,4 0,-4 0,4 4,-8-4,2 4,0-4,0 0,0 0,0 0,0 0,0 0,0 0,0 0,0 0,0 0,0 0,0 0,0 0,0 0,0 0,0 0,0 0,0 0,0 0,0 0,6 3,-4 3,8 2,-8-3,0-2,-2-3,0 0,0 0,6 0,0 0,2 0,-4 0,0 0,0 4,-4-3,4 2,-6-3,6 0,-2 0,4 0,-2 0,4 0,-6 0,4 0,-8 0,6 3,-6-2,2 2,2-3,-4 0,4 0,2 0,-4 0,10 0,-12 0,10 0,-10 0,8 0,-6 0,2 0,-4 0,2 0,0-5,0 4,2-7,-2 7,0-2,0 3,6 0,-6 0,4-3,-4 2,2-2,-2 3,2 0,-2 0,0-4,0 3,0-2,0 3,4 0,-4 0,6 0,-8 0,4 0,-2 0,0 0,0 0,0 0,2 0,10 0,-6 0,12 0,-16-3,4 2,-8-2,2 3,0-4,0 4,4-4,2 4,-4 0,6 0,-8 0,12 0,-8 0,6-3,-10 2,2-2,-4 3,2 0,2 0,-2 0,0 0,0-3,0 2,2-3,-2 4,4-3,-6 2,8-5,-4 5,0-2,2 3,-2 0,0 0,2 0,-4 0,2 0,0 0,-4 0,4 0,-2 0,0 0,0 0,2 0,-4 0,10 0,-8 0,14 0,-12 0,14 0,-12 0,4 0,-8 0,4 0,-4 0,2 0,-2 0,2 0,-4 0,6 0,-4 0,12 0,-8 0,6 0,-10 0,2 0,-4 0,2 0,2 0,2 0,-4 0,2-4,-4 3,2-2,0 3,0 0,0 0,2 0,-2 0,2 0,-2 0,0 0,4 0,-4 0,4 0,-6 0,4 0,-2 0,2 0,-2 0,4 0,-4 0,4 0,-4 0,2 0,-4 0,2 0,0 0,0 0,0 0,0 0,0 0,2 0,-4 0,4-3,-4-1</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7-27T18:43:04.140"/>
    </inkml:context>
    <inkml:brush xml:id="br0">
      <inkml:brushProperty name="width" value="0.3" units="cm"/>
      <inkml:brushProperty name="height" value="0.6" units="cm"/>
      <inkml:brushProperty name="color" value="#FFFF00"/>
      <inkml:brushProperty name="tip" value="rectangle"/>
      <inkml:brushProperty name="rasterOp" value="maskPen"/>
    </inkml:brush>
  </inkml:definitions>
  <inkml:trace contextRef="#ctx0" brushRef="#br0">0 66,'56'-7,"-9"3,-23 1,-7 3,4 0,-7 0,-2-4,7 3,-3-2,3 3,0 0,-3-3,3 2,-4-2,0 3,4-4,-2 4,1-4,9-1,-12 4,8-4,-2 5,-10 0,18 0,-20 0,21-4,-19 2,15-3,-7 5,-2-3,12 2,-15-2,14 3,-18 0,8 0,4 0,-11 0,14 0,-10 0,1 0,3 0,7 0,-12 0,18 0,-22 0,11 0,-5 0,-3 0,8 0,-8 0,14 0,-3 0,-2 0,3 3,-12-2,12 2,-11-3,17 0,-19 0,23 0,-24 0,17 0,-19 0,9 0,-2 0,0 0,3 0,-4 0,4 0,-3 0,3 0,-4 0,1 0,2 0,-1 0,2 0,-4 0,4 0,-3 0,3 4,-4-3,1 2,2-3,-1 0,1 0,-2 0,-1 0,7 0,-8 0,7 0,-9-3,4 2,2-3,-1 4,2 0,-4 0,0 0,4 0,-3 0,7 0,-11 0,6 0,-2 0,0 0,3 0,-4 0,0 0,1 0</inkml:trace>
</inkml:ink>
</file>

<file path=ppt/ink/ink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8-03T17:53:49.736"/>
    </inkml:context>
    <inkml:brush xml:id="br0">
      <inkml:brushProperty name="width" value="0.3" units="cm"/>
      <inkml:brushProperty name="height" value="0.6" units="cm"/>
      <inkml:brushProperty name="color" value="#FFFF00"/>
      <inkml:brushProperty name="tip" value="rectangle"/>
      <inkml:brushProperty name="rasterOp" value="maskPen"/>
    </inkml:brush>
  </inkml:definitions>
  <inkml:trace contextRef="#ctx0" brushRef="#br0">0 5,'26'10,"-4"-2,-15-8,-3 0,7 0,-8 0,5 0,-1 0,0 0,1 0,-1 0,4 0,-4 0,4 0,-3 0,-1 0,0 0,1 0,-1 0,0 0,4 0,-7 0,11 0,-12 0,12 0,-11 0,10 0,-10 0,7 0,-4 0,8 0,-8 0,8 0,-8 0,1 0,-1 0,0 0,1 0,3 0,0 0,-4 0,4 0,-7 0,7 3,-8-2,5 6,-1-6,0 2,1-3,-1 0,0 0,1 3,-1-2,4 2,-7-3,3 0,0 0,4 0,-3 0,6 0,-10 0,11 0,-8 0,4 0,-7 0,10 0,-3 0,8 0,-8 0,7 4,-14-4,3 4,0-4,1 0,-1 0,0 0,1 0,-1 0,0 0,1 0,-1 0,0 0,1 0,-1 0,0 0,1 0,-1 0,0 0,1 0,-1 0,0 0,1 0,10 3,-7 3,15 2,-15-3,0-2,-4-3,0 0,1 0,10 0,0 0,4 0,-7 0,0 0,-1 4,-6-3,6 2,-10-3,11 0,-4 0,7 0,-3 0,7 0,-11 0,7 0,-14 0,10 3,-10-2,3 2,4-3,-7 0,7 0,4 0,-8 0,19 0,-23 0,19 0,-18 0,14 0,-10 0,3 0,-8 0,5 0,-1-5,0 4,4-7,-3 7,-1-2,0 3,12 0,-12 0,8-3,-8 2,4-2,-4 3,4 0,-3 0,-1-4,0 3,1-2,-1 3,8 0,-8 0,11 0,-14 0,7 0,-4 0,1 0,-1 0,0 0,4 0,19 0,-12 0,22 0,-29-3,8 2,-16-2,5 3,-1-4,0 4,8-4,3 4,-7 0,11 0,-14 0,21 0,-14 0,10-3,-17 2,3-2,-8 3,5 0,3 0,-4 0,0 0,1-3,-1 2,4-3,-4 4,8-3,-11 2,14-5,-7 5,0-2,4 3,-4 0,0 0,3 0,-6 0,3 0,0 0,-8 0,8 0,-3 0,-1 0,0 0,4 0,-7 0,18 0,-15 0,26 0,-22 0,26 0,-22 0,7 0,-15 0,8 0,-8 0,4 0,-4 0,4 0,-7 0,11 0,-8 0,22 0,-14 0,11 0,-19 0,4 0,-7 0,3 0,4 0,4 0,-8 0,4-4,-7 3,3-2,0 3,1 0,-1 0,4 0,-4 0,4 0,-3 0,-1 0,8 0,-8 0,8 0,-12 0,8 0,-3 0,3 0,-4 0,8 0,-8 0,8 0,-8 0,4 0,-7 0,3 0,0 0,1 0,-1 0,0 0,1 0,3 0,-8 0,8-3,-7-1</inkml:trace>
</inkml:ink>
</file>

<file path=ppt/ink/ink5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8-03T17:54:30.900"/>
    </inkml:context>
    <inkml:brush xml:id="br0">
      <inkml:brushProperty name="width" value="0.3" units="cm"/>
      <inkml:brushProperty name="height" value="0.6" units="cm"/>
      <inkml:brushProperty name="color" value="#FFFF00"/>
      <inkml:brushProperty name="tip" value="rectangle"/>
      <inkml:brushProperty name="rasterOp" value="maskPen"/>
    </inkml:brush>
  </inkml:definitions>
  <inkml:trace contextRef="#ctx0" brushRef="#br0">0 5,'26'10,"-4"-2,-15-8,-3 0,7 0,-8 0,5 0,-1 0,0 0,1 0,-1 0,4 0,-4 0,4 0,-3 0,-1 0,0 0,1 0,-1 0,0 0,4 0,-7 0,11 0,-12 0,12 0,-11 0,10 0,-10 0,7 0,-4 0,8 0,-8 0,8 0,-8 0,1 0,-1 0,0 0,1 0,3 0,0 0,-4 0,4 0,-7 0,7 3,-8-2,5 6,-1-6,0 2,1-3,-1 0,0 0,1 3,-1-2,4 2,-7-3,3 0,0 0,4 0,-3 0,6 0,-10 0,11 0,-8 0,4 0,-7 0,10 0,-3 0,8 0,-8 0,7 4,-14-4,3 4,0-4,1 0,-1 0,0 0,1 0,-1 0,0 0,1 0,-1 0,0 0,1 0,-1 0,0 0,1 0,-1 0,0 0,1 0,-1 0,0 0,1 0,10 3,-7 3,15 2,-15-3,0-2,-4-3,0 0,1 0,10 0,0 0,4 0,-7 0,0 0,-1 4,-6-3,6 2,-10-3,11 0,-4 0,7 0,-3 0,7 0,-11 0,7 0,-14 0,10 3,-10-2,3 2,4-3,-7 0,7 0,4 0,-8 0,19 0,-23 0,19 0,-18 0,14 0,-10 0,3 0,-8 0,5 0,-1-5,0 4,4-7,-3 7,-1-2,0 3,12 0,-12 0,8-3,-8 2,4-2,-4 3,4 0,-3 0,-1-4,0 3,1-2,-1 3,8 0,-8 0,11 0,-14 0,7 0,-4 0,1 0,-1 0,0 0,4 0,19 0,-12 0,22 0,-29-3,8 2,-16-2,5 3,-1-4,0 4,8-4,3 4,-7 0,11 0,-14 0,21 0,-14 0,10-3,-17 2,3-2,-8 3,5 0,3 0,-4 0,0 0,1-3,-1 2,4-3,-4 4,8-3,-11 2,14-5,-7 5,0-2,4 3,-4 0,0 0,3 0,-6 0,3 0,0 0,-8 0,8 0,-3 0,-1 0,0 0,4 0,-7 0,18 0,-15 0,26 0,-22 0,26 0,-22 0,7 0,-15 0,8 0,-8 0,4 0,-4 0,4 0,-7 0,11 0,-8 0,22 0,-14 0,11 0,-19 0,4 0,-7 0,3 0,4 0,4 0,-8 0,4-4,-7 3,3-2,0 3,1 0,-1 0,4 0,-4 0,4 0,-3 0,-1 0,8 0,-8 0,8 0,-12 0,8 0,-3 0,3 0,-4 0,8 0,-8 0,8 0,-8 0,4 0,-7 0,3 0,0 0,1 0,-1 0,0 0,1 0,3 0,-8 0,8-3,-7-1</inkml:trace>
</inkml:ink>
</file>

<file path=ppt/ink/ink5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8-03T17:54:47.914"/>
    </inkml:context>
    <inkml:brush xml:id="br0">
      <inkml:brushProperty name="width" value="0.3" units="cm"/>
      <inkml:brushProperty name="height" value="0.6" units="cm"/>
      <inkml:brushProperty name="color" value="#FFFF00"/>
      <inkml:brushProperty name="tip" value="rectangle"/>
      <inkml:brushProperty name="rasterOp" value="maskPen"/>
    </inkml:brush>
  </inkml:definitions>
  <inkml:trace contextRef="#ctx0" brushRef="#br0">0 5,'26'10,"-4"-2,-15-8,-3 0,7 0,-8 0,5 0,-1 0,0 0,1 0,-1 0,4 0,-4 0,4 0,-3 0,-1 0,0 0,1 0,-1 0,0 0,4 0,-7 0,11 0,-12 0,12 0,-11 0,10 0,-10 0,7 0,-4 0,8 0,-8 0,8 0,-8 0,1 0,-1 0,0 0,1 0,3 0,0 0,-4 0,4 0,-7 0,7 3,-8-2,5 6,-1-6,0 2,1-3,-1 0,0 0,1 3,-1-2,4 2,-7-3,3 0,0 0,4 0,-3 0,6 0,-10 0,11 0,-8 0,4 0,-7 0,10 0,-3 0,8 0,-8 0,7 4,-14-4,3 4,0-4,1 0,-1 0,0 0,1 0,-1 0,0 0,1 0,-1 0,0 0,1 0,-1 0,0 0,1 0,-1 0,0 0,1 0,-1 0,0 0,1 0,10 3,-7 3,15 2,-15-3,0-2,-4-3,0 0,1 0,10 0,0 0,4 0,-7 0,0 0,-1 4,-6-3,6 2,-10-3,11 0,-4 0,7 0,-3 0,7 0,-11 0,7 0,-14 0,10 3,-10-2,3 2,4-3,-7 0,7 0,4 0,-8 0,19 0,-23 0,19 0,-18 0,14 0,-10 0,3 0,-8 0,5 0,-1-5,0 4,4-7,-3 7,-1-2,0 3,12 0,-12 0,8-3,-8 2,4-2,-4 3,4 0,-3 0,-1-4,0 3,1-2,-1 3,8 0,-8 0,11 0,-14 0,7 0,-4 0,1 0,-1 0,0 0,4 0,19 0,-12 0,22 0,-29-3,8 2,-16-2,5 3,-1-4,0 4,8-4,3 4,-7 0,11 0,-14 0,21 0,-14 0,10-3,-17 2,3-2,-8 3,5 0,3 0,-4 0,0 0,1-3,-1 2,4-3,-4 4,8-3,-11 2,14-5,-7 5,0-2,4 3,-4 0,0 0,3 0,-6 0,3 0,0 0,-8 0,8 0,-3 0,-1 0,0 0,4 0,-7 0,18 0,-15 0,26 0,-22 0,26 0,-22 0,7 0,-15 0,8 0,-8 0,4 0,-4 0,4 0,-7 0,11 0,-8 0,22 0,-14 0,11 0,-19 0,4 0,-7 0,3 0,4 0,4 0,-8 0,4-4,-7 3,3-2,0 3,1 0,-1 0,4 0,-4 0,4 0,-3 0,-1 0,8 0,-8 0,8 0,-12 0,8 0,-3 0,3 0,-4 0,8 0,-8 0,8 0,-8 0,4 0,-7 0,3 0,0 0,1 0,-1 0,0 0,1 0,3 0,-8 0,8-3,-7-1</inkml:trace>
</inkml:ink>
</file>

<file path=ppt/ink/ink5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8-03T17:54:50.644"/>
    </inkml:context>
    <inkml:brush xml:id="br0">
      <inkml:brushProperty name="width" value="0.3" units="cm"/>
      <inkml:brushProperty name="height" value="0.6" units="cm"/>
      <inkml:brushProperty name="color" value="#FFFF00"/>
      <inkml:brushProperty name="tip" value="rectangle"/>
      <inkml:brushProperty name="rasterOp" value="maskPen"/>
    </inkml:brush>
  </inkml:definitions>
  <inkml:trace contextRef="#ctx0" brushRef="#br0">0 5,'26'10,"-4"-2,-15-8,-3 0,7 0,-8 0,5 0,-1 0,0 0,1 0,-1 0,4 0,-4 0,4 0,-3 0,-1 0,0 0,1 0,-1 0,0 0,4 0,-7 0,11 0,-12 0,12 0,-11 0,10 0,-10 0,7 0,-4 0,8 0,-8 0,8 0,-8 0,1 0,-1 0,0 0,1 0,3 0,0 0,-4 0,4 0,-7 0,7 3,-8-2,5 6,-1-6,0 2,1-3,-1 0,0 0,1 3,-1-2,4 2,-7-3,3 0,0 0,4 0,-3 0,6 0,-10 0,11 0,-8 0,4 0,-7 0,10 0,-3 0,8 0,-8 0,7 4,-14-4,3 4,0-4,1 0,-1 0,0 0,1 0,-1 0,0 0,1 0,-1 0,0 0,1 0,-1 0,0 0,1 0,-1 0,0 0,1 0,-1 0,0 0,1 0,10 3,-7 3,15 2,-15-3,0-2,-4-3,0 0,1 0,10 0,0 0,4 0,-7 0,0 0,-1 4,-6-3,6 2,-10-3,11 0,-4 0,7 0,-3 0,7 0,-11 0,7 0,-14 0,10 3,-10-2,3 2,4-3,-7 0,7 0,4 0,-8 0,19 0,-23 0,19 0,-18 0,14 0,-10 0,3 0,-8 0,5 0,-1-5,0 4,4-7,-3 7,-1-2,0 3,12 0,-12 0,8-3,-8 2,4-2,-4 3,4 0,-3 0,-1-4,0 3,1-2,-1 3,8 0,-8 0,11 0,-14 0,7 0,-4 0,1 0,-1 0,0 0,4 0,19 0,-12 0,22 0,-29-3,8 2,-16-2,5 3,-1-4,0 4,8-4,3 4,-7 0,11 0,-14 0,21 0,-14 0,10-3,-17 2,3-2,-8 3,5 0,3 0,-4 0,0 0,1-3,-1 2,4-3,-4 4,8-3,-11 2,14-5,-7 5,0-2,4 3,-4 0,0 0,3 0,-6 0,3 0,0 0,-8 0,8 0,-3 0,-1 0,0 0,4 0,-7 0,18 0,-15 0,26 0,-22 0,26 0,-22 0,7 0,-15 0,8 0,-8 0,4 0,-4 0,4 0,-7 0,11 0,-8 0,22 0,-14 0,11 0,-19 0,4 0,-7 0,3 0,4 0,4 0,-8 0,4-4,-7 3,3-2,0 3,1 0,-1 0,4 0,-4 0,4 0,-3 0,-1 0,8 0,-8 0,8 0,-12 0,8 0,-3 0,3 0,-4 0,8 0,-8 0,8 0,-8 0,4 0,-7 0,3 0,0 0,1 0,-1 0,0 0,1 0,3 0,-8 0,8-3,-7-1</inkml:trace>
</inkml:ink>
</file>

<file path=ppt/ink/ink5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8-03T17:54:53.669"/>
    </inkml:context>
    <inkml:brush xml:id="br0">
      <inkml:brushProperty name="width" value="0.3" units="cm"/>
      <inkml:brushProperty name="height" value="0.6" units="cm"/>
      <inkml:brushProperty name="color" value="#FF0000"/>
      <inkml:brushProperty name="tip" value="rectangle"/>
      <inkml:brushProperty name="rasterOp" value="maskPen"/>
    </inkml:brush>
  </inkml:definitions>
  <inkml:trace contextRef="#ctx0" brushRef="#br0">0 5,'26'10,"-4"-2,-15-8,-3 0,7 0,-8 0,5 0,-1 0,0 0,1 0,-1 0,4 0,-4 0,4 0,-3 0,-1 0,0 0,1 0,-1 0,0 0,4 0,-7 0,11 0,-12 0,12 0,-11 0,10 0,-10 0,7 0,-4 0,8 0,-8 0,8 0,-8 0,1 0,-1 0,0 0,1 0,3 0,0 0,-4 0,4 0,-7 0,7 3,-8-2,5 6,-1-6,0 2,1-3,-1 0,0 0,1 3,-1-2,4 2,-7-3,3 0,0 0,4 0,-3 0,6 0,-10 0,11 0,-8 0,4 0,-7 0,10 0,-3 0,8 0,-8 0,7 4,-14-4,3 4,0-4,1 0,-1 0,0 0,1 0,-1 0,0 0,1 0,-1 0,0 0,1 0,-1 0,0 0,1 0,-1 0,0 0,1 0,-1 0,0 0,1 0,10 3,-7 3,15 2,-15-3,0-2,-4-3,0 0,1 0,10 0,0 0,4 0,-7 0,0 0,-1 4,-6-3,6 2,-10-3,11 0,-4 0,7 0,-3 0,7 0,-11 0,7 0,-14 0,10 3,-10-2,3 2,4-3,-7 0,7 0,4 0,-8 0,19 0,-23 0,19 0,-18 0,14 0,-10 0,3 0,-8 0,5 0,-1-5,0 4,4-7,-3 7,-1-2,0 3,12 0,-12 0,8-3,-8 2,4-2,-4 3,4 0,-3 0,-1-4,0 3,1-2,-1 3,8 0,-8 0,11 0,-14 0,7 0,-4 0,1 0,-1 0,0 0,4 0,19 0,-12 0,22 0,-29-3,8 2,-16-2,5 3,-1-4,0 4,8-4,3 4,-7 0,11 0,-14 0,21 0,-14 0,10-3,-17 2,3-2,-8 3,5 0,3 0,-4 0,0 0,1-3,-1 2,4-3,-4 4,8-3,-11 2,14-5,-7 5,0-2,4 3,-4 0,0 0,3 0,-6 0,3 0,0 0,-8 0,8 0,-3 0,-1 0,0 0,4 0,-7 0,18 0,-15 0,26 0,-22 0,26 0,-22 0,7 0,-15 0,8 0,-8 0,4 0,-4 0,4 0,-7 0,11 0,-8 0,22 0,-14 0,11 0,-19 0,4 0,-7 0,3 0,4 0,4 0,-8 0,4-4,-7 3,3-2,0 3,1 0,-1 0,4 0,-4 0,4 0,-3 0,-1 0,8 0,-8 0,8 0,-12 0,8 0,-3 0,3 0,-4 0,8 0,-8 0,8 0,-8 0,4 0,-7 0,3 0,0 0,1 0,-1 0,0 0,1 0,3 0,-8 0,8-3,-7-1</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7-27T18:43:04.141"/>
    </inkml:context>
    <inkml:brush xml:id="br0">
      <inkml:brushProperty name="width" value="0.3" units="cm"/>
      <inkml:brushProperty name="height" value="0.6" units="cm"/>
      <inkml:brushProperty name="color" value="#FFFF00"/>
      <inkml:brushProperty name="tip" value="rectangle"/>
      <inkml:brushProperty name="rasterOp" value="maskPen"/>
    </inkml:brush>
  </inkml:definitions>
  <inkml:trace contextRef="#ctx0" brushRef="#br0">0 5,'7'10,"-1"-2,-4-8,-1 0,2 0,-2 0,1 0,0 0,0 0,0 0,0 0,1 0,-1 0,1 0,-1 0,0 0,0 0,0 0,0 0,0 0,1 0,-2 0,3 0,-3 0,3 0,-3 0,3 0,-3 0,2 0,-1 0,2 0,-2 0,2 0,-2 0,0 0,0 0,0 0,0 0,1 0,0 0,-1 0,1 0,-2 0,2 3,-2-2,1 6,0-6,0 2,0-3,0 0,0 0,0 3,0-2,1 2,-2-3,1 0,0 0,1 0,-1 0,2 0,-3 0,3 0,-2 0,1 0,-2 0,3 0,-1 0,2 0,-2 0,2 4,-4-4,1 4,0-4,0 0,0 0,0 0,0 0,0 0,0 0,0 0,0 0,0 0,0 0,0 0,0 0,0 0,0 0,0 0,0 0,0 0,0 0,0 0,3 3,-2 3,4 2,-4-3,0-2,-1-3,0 0,0 0,3 0,0 0,1 0,-2 0,0 0,0 4,-2-3,2 2,-3-3,3 0,-1 0,2 0,-1 0,2 0,-3 0,2 0,-4 0,3 3,-3-2,1 2,1-3,-2 0,2 0,1 0,-2 0,5 0,-6 0,5 0,-5 0,4 0,-3 0,1 0,-2 0,1 0,0-5,0 4,1-7,-1 7,0-2,0 3,3 0,-3 0,2-3,-2 2,1-2,-1 3,1 0,-1 0,0-4,0 3,0-2,0 3,2 0,-2 0,3 0,-4 0,2 0,-1 0,0 0,0 0,0 0,1 0,5 0,-3 0,6 0,-8-3,2 2,-4-2,1 3,0-4,0 4,2-4,1 4,-2 0,3 0,-4 0,6 0,-4 0,3-3,-5 2,1-2,-2 3,1 0,1 0,-1 0,0 0,0-3,0 2,1-3,-1 4,2-3,-3 2,4-5,-2 5,0-2,1 3,-1 0,0 0,1 0,-2 0,1 0,0 0,-2 0,2 0,-1 0,0 0,0 0,1 0,-2 0,5 0,-4 0,7 0,-6 0,7 0,-6 0,2 0,-4 0,2 0,-2 0,1 0,-1 0,1 0,-2 0,3 0,-2 0,6 0,-4 0,3 0,-5 0,1 0,-2 0,1 0,1 0,1 0,-2 0,1-4,-2 3,1-2,0 3,0 0,0 0,1 0,-1 0,1 0,-1 0,0 0,2 0,-2 0,2 0,-3 0,2 0,-1 0,1 0,-1 0,2 0,-2 0,2 0,-2 0,1 0,-2 0,1 0,0 0,0 0,0 0,0 0,0 0,1 0,-2 0,2-3,-2-1</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7-27T18:43:04.142"/>
    </inkml:context>
    <inkml:brush xml:id="br0">
      <inkml:brushProperty name="width" value="0.3" units="cm"/>
      <inkml:brushProperty name="height" value="0.6" units="cm"/>
      <inkml:brushProperty name="color" value="#FFFF00"/>
      <inkml:brushProperty name="tip" value="rectangle"/>
      <inkml:brushProperty name="rasterOp" value="maskPen"/>
    </inkml:brush>
  </inkml:definitions>
  <inkml:trace contextRef="#ctx0" brushRef="#br0">0 5,'7'10,"-1"-2,-4-8,-1 0,2 0,-2 0,1 0,0 0,0 0,0 0,0 0,1 0,-1 0,1 0,-1 0,0 0,0 0,0 0,0 0,0 0,1 0,-2 0,3 0,-3 0,3 0,-3 0,3 0,-3 0,2 0,-1 0,2 0,-2 0,2 0,-2 0,0 0,0 0,0 0,0 0,1 0,0 0,-1 0,1 0,-2 0,2 3,-2-2,1 6,0-6,0 2,0-3,0 0,0 0,0 3,0-2,1 2,-2-3,1 0,0 0,1 0,-1 0,2 0,-3 0,3 0,-2 0,1 0,-2 0,3 0,-1 0,2 0,-2 0,2 4,-4-4,1 4,0-4,0 0,0 0,0 0,0 0,0 0,0 0,0 0,0 0,0 0,0 0,0 0,0 0,0 0,0 0,0 0,0 0,0 0,0 0,0 0,3 3,-2 3,4 2,-4-3,0-2,-1-3,0 0,0 0,3 0,0 0,1 0,-2 0,0 0,0 4,-2-3,2 2,-3-3,3 0,-1 0,2 0,-1 0,2 0,-3 0,2 0,-4 0,3 3,-3-2,1 2,1-3,-2 0,2 0,1 0,-2 0,5 0,-6 0,5 0,-5 0,4 0,-3 0,1 0,-2 0,1 0,0-5,0 4,1-7,-1 7,0-2,0 3,3 0,-3 0,2-3,-2 2,1-2,-1 3,1 0,-1 0,0-4,0 3,0-2,0 3,2 0,-2 0,3 0,-4 0,2 0,-1 0,0 0,0 0,0 0,1 0,5 0,-3 0,6 0,-8-3,2 2,-4-2,1 3,0-4,0 4,2-4,1 4,-2 0,3 0,-4 0,6 0,-4 0,3-3,-5 2,1-2,-2 3,1 0,1 0,-1 0,0 0,0-3,0 2,1-3,-1 4,2-3,-3 2,4-5,-2 5,0-2,1 3,-1 0,0 0,1 0,-2 0,1 0,0 0,-2 0,2 0,-1 0,0 0,0 0,1 0,-2 0,5 0,-4 0,7 0,-6 0,7 0,-6 0,2 0,-4 0,2 0,-2 0,1 0,-1 0,1 0,-2 0,3 0,-2 0,6 0,-4 0,3 0,-5 0,1 0,-2 0,1 0,1 0,1 0,-2 0,1-4,-2 3,1-2,0 3,0 0,0 0,1 0,-1 0,1 0,-1 0,0 0,2 0,-2 0,2 0,-3 0,2 0,-1 0,1 0,-1 0,2 0,-2 0,2 0,-2 0,1 0,-2 0,1 0,0 0,0 0,0 0,0 0,0 0,1 0,-2 0,2-3,-2-1</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7-27T18:43:04.143"/>
    </inkml:context>
    <inkml:brush xml:id="br0">
      <inkml:brushProperty name="width" value="0.3" units="cm"/>
      <inkml:brushProperty name="height" value="0.6" units="cm"/>
      <inkml:brushProperty name="color" value="#FFFF00"/>
      <inkml:brushProperty name="tip" value="rectangle"/>
      <inkml:brushProperty name="rasterOp" value="maskPen"/>
    </inkml:brush>
  </inkml:definitions>
  <inkml:trace contextRef="#ctx0" brushRef="#br0">0 5,'5'10,"-1"-2,-3-8,0 0,0 0,0 0,1 0,-1 0,1 0,-1 0,0 0,1 0,0 0,0 0,-1 0,0 0,0 0,1 0,-1 0,1 0,-1 0,0 0,2 0,-2 0,1 0,-1 0,1 0,-1 0,1 0,-1 0,2 0,-2 0,2 0,-2 0,1 0,-1 0,0 0,1 0,0 0,0 0,-1 0,1 0,-1 0,1 3,-1-2,0 6,0-6,0 2,1-3,-1 0,1 0,-1 3,0-2,1 2,-1-3,0 0,1 0,0 0,-1 0,1 0,-1 0,2 0,-2 0,1 0,-1 0,1 0,0 0,2 0,-2 0,1 4,-2-4,0 4,0-4,0 0,1 0,0 0,-1 0,0 0,0 0,1 0,-1 0,0 0,0 0,1 0,-1 0,0 0,1 0,-1 0,1 0,-1 0,0 0,0 0,3 3,-2 3,2 2,-1-3,-1-2,-1-3,0 0,1 0,1 0,0 0,1 0,-1 0,-1 0,2 4,-3-3,1 2,-1-3,2 0,-2 0,3 0,-1 0,1 0,-2 0,1 0,-2 0,1 3,-1-2,1 2,-1-3,0 0,1 0,1 0,-2 0,3 0,-2 0,1 0,-2 0,2 0,-1 0,0 0,-1 0,0 0,0-5,1 4,-1-7,0 7,1-2,-1 3,3 0,-3 0,2-3,-2 2,1-2,-1 3,2 0,-2 0,0-4,0 3,1-2,-1 3,1 0,0 0,1 0,-2 0,1 0,-1 0,1 0,-1 0,1 0,-1 0,5 0,-3 0,4 0,-4-3,0 2,-2-2,-1 3,2-4,0 4,0-4,1 4,-1 0,2 0,-2 0,3 0,-3 0,3-3,-3 2,-1-2,0 3,1 0,-1 0,1 0,-1 0,1-3,-1 2,1-3,-1 4,2-3,-2 2,2-5,-1 5,0-2,1 3,-1 0,0 0,0 0,0 0,0 0,0 0,-1 0,0 0,0 0,1 0,-1 0,1 0,-1 0,3 0,-3 0,5 0,-3 0,3 0,-4 0,3 0,-4 0,1 0,0 0,0 0,-1 0,1 0,-1 0,2 0,-2 0,4 0,-2 0,2 0,-4 0,1 0,-1 0,0 0,1 0,0 0,0 0,0-4,-1 3,0-2,1 3,-1 0,0 0,1 0,-1 0,1 0,-1 0,1 0,0 0,0 0,1 0,-3 0,2 0,0 0,0 0,-1 0,2 0,-2 0,2 0,-2 0,1 0,-1 0,0 0,1 0,-1 0,0 0,0 0,1 0,-1 0,0 0,1-3,-1-1</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7-31T17:14:28.529"/>
    </inkml:context>
    <inkml:brush xml:id="br0">
      <inkml:brushProperty name="width" value="0.3" units="cm"/>
      <inkml:brushProperty name="height" value="0.6" units="cm"/>
      <inkml:brushProperty name="color" value="#92D050"/>
      <inkml:brushProperty name="tip" value="rectangle"/>
      <inkml:brushProperty name="rasterOp" value="maskPen"/>
    </inkml:brush>
  </inkml:definitions>
  <inkml:trace contextRef="#ctx0" brushRef="#br0">0 5,'6'10,"0"-2,-3-8,-3 0,3 0,0 0,-3 0,3 0,0 0,-3 0,3 0,0 0,0 0,0 0,-3 0,3 0,0 0,-3 0,3 0,0 0,0 0,-3 0,3 0,0 0,0 0,-3 0,6 0,-6 0,3 0,0 0,0 0,0 0,0 0,0 0,-3 0,3 0,0 0,-3 0,3 0,0 0,0 0,0 0,-3 0,3 3,0-2,-3 6,3-6,0 2,-3-3,3 0,0 0,-3 3,3-2,0 2,-3-3,3 0,0 0,0 0,-3 0,6 0,-6 0,3 0,0 0,0 0,-3 0,6 0,-3 0,0 0,0 0,3 4,-6-4,3 4,0-4,-3 0,3 0,0 0,-3 0,3 0,0 0,-3 0,3 0,0 0,-3 0,3 0,0 0,-3 0,3 0,0 0,-3 0,3 0,0 0,-3 0,6 3,-3 3,3 2,-3-3,0-2,0-3,0 0,-3 0,6 0,0 0,0 0,-3 0,0 0,3 4,-6-3,6 2,-6-3,3 0,0 0,3 0,-3 0,3 0,-3 0,3 0,-6 0,6 3,-6-2,3 2,0-3,-3 0,3 0,0 0,0 0,3 0,-3 0,3 0,-6 0,6 0,-6 0,3 0,0 0,-3 0,3-5,0 4,0-7,-3 7,3-2,0 3,0 0,0 0,0-3,0 2,0-2,0 3,0 0,-3 0,3-4,0 3,-3-2,3 3,0 0,0 0,3 0,-6 0,3 0,0 0,-3 0,3 0,0 0,0 0,3 0,0 0,6 0,-9-3,0 2,0-2,-3 3,3-4,0 4,0-4,3 4,-3 0,3 0,-6 0,9 0,-6 0,6-3,-9 2,3-2,0 3,-3 0,3 0,0 0,0 0,-3-3,3 2,0-3,0 4,0-3,-3 2,6-5,-3 5,0-2,0 3,0 0,0 0,3 0,-6 0,3 0,0 0,0 0,0 0,-3 0,3 0,0 0,0 0,-3 0,6 0,-3 0,6 0,-6 0,6 0,-6 0,3 0,-3 0,0 0,0 0,0 0,0 0,0 0,-3 0,3 0,0 0,6 0,-6 0,3 0,-3 0,0 0,-3 0,3 0,0 0,0 0,0 0,0-4,-3 3,3-2,0 3,-3 0,3 0,0 0,0 0,0 0,-3 0,3 0,0 0,0 0,0 0,0 0,0 0,-3 0,3 0,0 0,0 0,0 0,0 0,0 0,0 0,-3 0,3 0,0 0,-3 0,3 0,0 0,-3 0,3 0,0 0,0-3,-3-1</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7AE7BA1-9B8E-3845-B6E6-A9CDC6D07ADA}" type="datetimeFigureOut">
              <a:rPr lang="en-US" smtClean="0"/>
              <a:t>8/7/26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4C4B63F-31BE-4643-B46D-B7E67F01794C}" type="slidenum">
              <a:rPr lang="en-US" smtClean="0"/>
              <a:t>‹#›</a:t>
            </a:fld>
            <a:endParaRPr lang="en-US"/>
          </a:p>
        </p:txBody>
      </p:sp>
    </p:spTree>
    <p:extLst>
      <p:ext uri="{BB962C8B-B14F-4D97-AF65-F5344CB8AC3E}">
        <p14:creationId xmlns:p14="http://schemas.microsoft.com/office/powerpoint/2010/main" val="29658837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Presented at the LOF2026 conference at </a:t>
            </a:r>
            <a:r>
              <a:rPr lang="en-US"/>
              <a:t>Cambridge University, UK, 8/12/2026.</a:t>
            </a:r>
            <a:endParaRPr lang="en-US" dirty="0"/>
          </a:p>
        </p:txBody>
      </p:sp>
      <p:sp>
        <p:nvSpPr>
          <p:cNvPr id="4" name="Slide Number Placeholder 3"/>
          <p:cNvSpPr>
            <a:spLocks noGrp="1"/>
          </p:cNvSpPr>
          <p:nvPr>
            <p:ph type="sldNum" sz="quarter" idx="5"/>
          </p:nvPr>
        </p:nvSpPr>
        <p:spPr/>
        <p:txBody>
          <a:bodyPr/>
          <a:lstStyle/>
          <a:p>
            <a:fld id="{74C4B63F-31BE-4643-B46D-B7E67F01794C}" type="slidenum">
              <a:rPr lang="en-US" smtClean="0"/>
              <a:t>1</a:t>
            </a:fld>
            <a:endParaRPr lang="en-US"/>
          </a:p>
        </p:txBody>
      </p:sp>
    </p:spTree>
    <p:extLst>
      <p:ext uri="{BB962C8B-B14F-4D97-AF65-F5344CB8AC3E}">
        <p14:creationId xmlns:p14="http://schemas.microsoft.com/office/powerpoint/2010/main" val="145270450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DE23E1-42D0-AEE5-122A-7F31486D919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354ED14-8C00-16DC-6E2A-3F3628934F7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D627EE1-5100-4844-2B70-FE16F2FF7DCE}"/>
              </a:ext>
            </a:extLst>
          </p:cNvPr>
          <p:cNvSpPr>
            <a:spLocks noGrp="1"/>
          </p:cNvSpPr>
          <p:nvPr>
            <p:ph type="body" idx="1"/>
          </p:nvPr>
        </p:nvSpPr>
        <p:spPr/>
        <p:txBody>
          <a:bodyPr/>
          <a:lstStyle/>
          <a:p>
            <a:r>
              <a:rPr lang="en-US" dirty="0"/>
              <a:t>In a sequential form, any contradictions propagate around the loops.</a:t>
            </a:r>
          </a:p>
          <a:p>
            <a:r>
              <a:rPr lang="en-US" dirty="0"/>
              <a:t>Here we have a simple 4 stage loop of NOT gates.</a:t>
            </a:r>
          </a:p>
          <a:p>
            <a:r>
              <a:rPr lang="en-US" dirty="0"/>
              <a:t>The attractor structure has 6 pure attractors, no stems (no transient states).</a:t>
            </a:r>
          </a:p>
          <a:p>
            <a:r>
              <a:rPr lang="en-US" dirty="0"/>
              <a:t>All the representational forms are evident here.</a:t>
            </a:r>
          </a:p>
          <a:p>
            <a:r>
              <a:rPr lang="en-US" dirty="0"/>
              <a:t>The attractor structure makes it clear that this form is indeterminate between Boolean and Imaginary bases, and at least one other basis conjugate to both.</a:t>
            </a:r>
          </a:p>
          <a:p>
            <a:r>
              <a:rPr lang="en-US" dirty="0"/>
              <a:t>If evaluation is strictly generational, then the truth table is predictive, and the form is stuck in whatever attractor it starts in.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contradictions stately advance around the loop.</a:t>
            </a:r>
          </a:p>
          <a:p>
            <a:r>
              <a:rPr lang="en-US" dirty="0"/>
              <a:t>However, if a signal arrives early or late, or a logical computation rushes or gets delayed, then the contradictions can shift relative positions.</a:t>
            </a:r>
          </a:p>
          <a:p>
            <a:r>
              <a:rPr lang="en-US" dirty="0"/>
              <a:t>Overclocking does just this in real circuits.</a:t>
            </a:r>
          </a:p>
          <a:p>
            <a:r>
              <a:rPr lang="en-US" dirty="0"/>
              <a:t>A simple shift is just a phase shift, a reversible transition between similar attractors.</a:t>
            </a:r>
          </a:p>
          <a:p>
            <a:r>
              <a:rPr lang="en-US" dirty="0"/>
              <a:t>But if two contradictions meet, they cancel, and the system can transition, irreversibly, between attractors.</a:t>
            </a:r>
          </a:p>
          <a:p>
            <a:r>
              <a:rPr lang="en-US" dirty="0"/>
              <a:t>Thus the ‘values’ of this form can be organized into a contradiction diagram (energy diagram) with various excited states and, significantly, a ground state.</a:t>
            </a:r>
          </a:p>
          <a:p>
            <a:r>
              <a:rPr lang="en-US" b="1" dirty="0"/>
              <a:t>Portent #4: Excited states.</a:t>
            </a:r>
          </a:p>
          <a:p>
            <a:r>
              <a:rPr lang="en-US" b="0" dirty="0"/>
              <a:t>Take a page out of Dirac.</a:t>
            </a:r>
          </a:p>
          <a:p>
            <a:r>
              <a:rPr lang="en-US" b="0" dirty="0"/>
              <a:t>If scalars don’t work, try vectors, if vectors don’t work try matrices – viola, antimatter.</a:t>
            </a:r>
          </a:p>
        </p:txBody>
      </p:sp>
      <p:sp>
        <p:nvSpPr>
          <p:cNvPr id="4" name="Slide Number Placeholder 3">
            <a:extLst>
              <a:ext uri="{FF2B5EF4-FFF2-40B4-BE49-F238E27FC236}">
                <a16:creationId xmlns:a16="http://schemas.microsoft.com/office/drawing/2014/main" id="{05FD4C19-7DA6-F69B-81BA-66EBD19EB6A6}"/>
              </a:ext>
            </a:extLst>
          </p:cNvPr>
          <p:cNvSpPr>
            <a:spLocks noGrp="1"/>
          </p:cNvSpPr>
          <p:nvPr>
            <p:ph type="sldNum" sz="quarter" idx="5"/>
          </p:nvPr>
        </p:nvSpPr>
        <p:spPr/>
        <p:txBody>
          <a:bodyPr/>
          <a:lstStyle/>
          <a:p>
            <a:fld id="{74C4B63F-31BE-4643-B46D-B7E67F01794C}" type="slidenum">
              <a:rPr lang="en-US" smtClean="0"/>
              <a:t>10</a:t>
            </a:fld>
            <a:endParaRPr lang="en-US"/>
          </a:p>
        </p:txBody>
      </p:sp>
    </p:spTree>
    <p:extLst>
      <p:ext uri="{BB962C8B-B14F-4D97-AF65-F5344CB8AC3E}">
        <p14:creationId xmlns:p14="http://schemas.microsoft.com/office/powerpoint/2010/main" val="34938575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7EC9C0-6E2B-E5EE-3484-D822B6699DE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A3F0D20-E674-919E-61E8-C820C38FE03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D24E854-733E-ED3B-D415-FF4BC7212849}"/>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Deeper analysis has been slow – could this be a dead end?</a:t>
            </a:r>
          </a:p>
          <a:p>
            <a:r>
              <a:rPr lang="en-US" dirty="0"/>
              <a:t>Why should there be only </a:t>
            </a:r>
            <a:r>
              <a:rPr lang="en-US" i="1" dirty="0"/>
              <a:t>two</a:t>
            </a:r>
            <a:r>
              <a:rPr lang="en-US" dirty="0"/>
              <a:t> mutually conjugate logical bases?</a:t>
            </a:r>
          </a:p>
          <a:p>
            <a:r>
              <a:rPr lang="en-US" dirty="0"/>
              <a:t>Could there be three?</a:t>
            </a:r>
          </a:p>
          <a:p>
            <a:r>
              <a:rPr lang="en-US" dirty="0"/>
              <a:t>Now we add two more ‘imaginary’ truthvalues, call them p &amp; q.</a:t>
            </a:r>
          </a:p>
          <a:p>
            <a:r>
              <a:rPr lang="en-US" dirty="0"/>
              <a:t>(If there is room for three standards, there is certainly room for four.)</a:t>
            </a:r>
          </a:p>
          <a:p>
            <a:r>
              <a:rPr lang="en-US" dirty="0"/>
              <a:t>Three bases:</a:t>
            </a:r>
          </a:p>
          <a:p>
            <a:r>
              <a:rPr lang="en-US" dirty="0"/>
              <a:t>   Boolean (T/F)</a:t>
            </a:r>
          </a:p>
          <a:p>
            <a:r>
              <a:rPr lang="en-US" dirty="0"/>
              <a:t>   Imaginary (i/j)</a:t>
            </a:r>
          </a:p>
          <a:p>
            <a:r>
              <a:rPr lang="en-US" dirty="0"/>
              <a:t>   </a:t>
            </a:r>
            <a:r>
              <a:rPr lang="en-US" dirty="0" err="1"/>
              <a:t>Thirdinary</a:t>
            </a:r>
            <a:r>
              <a:rPr lang="en-US" dirty="0"/>
              <a:t> (p/q)</a:t>
            </a:r>
          </a:p>
          <a:p>
            <a:r>
              <a:rPr lang="en-US" dirty="0"/>
              <a:t>Four unary operators:</a:t>
            </a:r>
          </a:p>
          <a:p>
            <a:r>
              <a:rPr lang="en-US" dirty="0"/>
              <a:t>   </a:t>
            </a:r>
            <a:r>
              <a:rPr lang="en-US" dirty="0" err="1"/>
              <a:t>pNOT</a:t>
            </a:r>
            <a:endParaRPr lang="en-US" dirty="0"/>
          </a:p>
          <a:p>
            <a:r>
              <a:rPr lang="en-US" dirty="0"/>
              <a:t>   NOT</a:t>
            </a:r>
          </a:p>
          <a:p>
            <a:r>
              <a:rPr lang="en-US" dirty="0"/>
              <a:t>   BUF</a:t>
            </a:r>
          </a:p>
          <a:p>
            <a:r>
              <a:rPr lang="en-US" dirty="0"/>
              <a:t>   NUF</a:t>
            </a:r>
          </a:p>
          <a:p>
            <a:r>
              <a:rPr lang="en-US" dirty="0"/>
              <a:t>Try Conjugate Logic, (TCL – </a:t>
            </a:r>
            <a:r>
              <a:rPr lang="en-US" i="1" dirty="0"/>
              <a:t>tickle</a:t>
            </a:r>
            <a:r>
              <a:rPr lang="en-US" dirty="0"/>
              <a:t>).</a:t>
            </a:r>
          </a:p>
          <a:p>
            <a:endParaRPr lang="en-US" dirty="0"/>
          </a:p>
        </p:txBody>
      </p:sp>
      <p:sp>
        <p:nvSpPr>
          <p:cNvPr id="4" name="Slide Number Placeholder 3">
            <a:extLst>
              <a:ext uri="{FF2B5EF4-FFF2-40B4-BE49-F238E27FC236}">
                <a16:creationId xmlns:a16="http://schemas.microsoft.com/office/drawing/2014/main" id="{69C2FE4E-7C7D-89F7-474D-FD2EBBCFCBF0}"/>
              </a:ext>
            </a:extLst>
          </p:cNvPr>
          <p:cNvSpPr>
            <a:spLocks noGrp="1"/>
          </p:cNvSpPr>
          <p:nvPr>
            <p:ph type="sldNum" sz="quarter" idx="5"/>
          </p:nvPr>
        </p:nvSpPr>
        <p:spPr/>
        <p:txBody>
          <a:bodyPr/>
          <a:lstStyle/>
          <a:p>
            <a:fld id="{74C4B63F-31BE-4643-B46D-B7E67F01794C}" type="slidenum">
              <a:rPr lang="en-US" smtClean="0"/>
              <a:t>11</a:t>
            </a:fld>
            <a:endParaRPr lang="en-US"/>
          </a:p>
        </p:txBody>
      </p:sp>
    </p:spTree>
    <p:extLst>
      <p:ext uri="{BB962C8B-B14F-4D97-AF65-F5344CB8AC3E}">
        <p14:creationId xmlns:p14="http://schemas.microsoft.com/office/powerpoint/2010/main" val="340254671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B7C36C-FD7E-FE4C-5759-9E0D169C3A5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FDE7A96-A315-CD4A-995F-4A21A52D3D0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5859BEF-8337-4911-1B87-39EFDABCB710}"/>
              </a:ext>
            </a:extLst>
          </p:cNvPr>
          <p:cNvSpPr>
            <a:spLocks noGrp="1"/>
          </p:cNvSpPr>
          <p:nvPr>
            <p:ph type="body" idx="1"/>
          </p:nvPr>
        </p:nvSpPr>
        <p:spPr/>
        <p:txBody>
          <a:bodyPr/>
          <a:lstStyle/>
          <a:p>
            <a:r>
              <a:rPr lang="en-US" dirty="0"/>
              <a:t>In a sequential form, any contradictions propagate around the loops.</a:t>
            </a:r>
          </a:p>
          <a:p>
            <a:r>
              <a:rPr lang="en-US" dirty="0"/>
              <a:t>Here we have a simple 4 stage loop of unary gates – </a:t>
            </a:r>
            <a:r>
              <a:rPr lang="en-US" dirty="0" err="1"/>
              <a:t>pNOT</a:t>
            </a:r>
            <a:r>
              <a:rPr lang="en-US" dirty="0"/>
              <a:t>, </a:t>
            </a:r>
            <a:r>
              <a:rPr lang="en-US" dirty="0" err="1"/>
              <a:t>pNOT</a:t>
            </a:r>
            <a:r>
              <a:rPr lang="en-US" dirty="0"/>
              <a:t>, NOT, BUF.</a:t>
            </a:r>
          </a:p>
          <a:p>
            <a:r>
              <a:rPr lang="en-US" dirty="0"/>
              <a:t>The attractor structure is basis dependent.</a:t>
            </a:r>
          </a:p>
          <a:p>
            <a:r>
              <a:rPr lang="en-US" dirty="0"/>
              <a:t>This form is inconsistent in the Boolean and Imaginary bases but has a fixed-point ground state in the </a:t>
            </a:r>
            <a:r>
              <a:rPr lang="en-US" dirty="0" err="1"/>
              <a:t>Thirdinary</a:t>
            </a:r>
            <a:r>
              <a:rPr lang="en-US" dirty="0"/>
              <a:t> basis.</a:t>
            </a:r>
          </a:p>
        </p:txBody>
      </p:sp>
      <p:sp>
        <p:nvSpPr>
          <p:cNvPr id="4" name="Slide Number Placeholder 3">
            <a:extLst>
              <a:ext uri="{FF2B5EF4-FFF2-40B4-BE49-F238E27FC236}">
                <a16:creationId xmlns:a16="http://schemas.microsoft.com/office/drawing/2014/main" id="{A61EBC4D-3FB0-5AD4-7173-52C4F60C7AED}"/>
              </a:ext>
            </a:extLst>
          </p:cNvPr>
          <p:cNvSpPr>
            <a:spLocks noGrp="1"/>
          </p:cNvSpPr>
          <p:nvPr>
            <p:ph type="sldNum" sz="quarter" idx="5"/>
          </p:nvPr>
        </p:nvSpPr>
        <p:spPr/>
        <p:txBody>
          <a:bodyPr/>
          <a:lstStyle/>
          <a:p>
            <a:fld id="{74C4B63F-31BE-4643-B46D-B7E67F01794C}" type="slidenum">
              <a:rPr lang="en-US" smtClean="0"/>
              <a:t>12</a:t>
            </a:fld>
            <a:endParaRPr lang="en-US"/>
          </a:p>
        </p:txBody>
      </p:sp>
    </p:spTree>
    <p:extLst>
      <p:ext uri="{BB962C8B-B14F-4D97-AF65-F5344CB8AC3E}">
        <p14:creationId xmlns:p14="http://schemas.microsoft.com/office/powerpoint/2010/main" val="322484762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96980C-5CAE-F41E-E24D-0847D9921F5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F8910B1-A5DD-8026-12B8-74BAC71DCD5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BFD1E75-1EF9-EED6-F0D5-48E905197B20}"/>
              </a:ext>
            </a:extLst>
          </p:cNvPr>
          <p:cNvSpPr>
            <a:spLocks noGrp="1"/>
          </p:cNvSpPr>
          <p:nvPr>
            <p:ph type="body" idx="1"/>
          </p:nvPr>
        </p:nvSpPr>
        <p:spPr/>
        <p:txBody>
          <a:bodyPr/>
          <a:lstStyle/>
          <a:p>
            <a:r>
              <a:rPr lang="en-US" dirty="0"/>
              <a:t>Four possible operators, four possible locations.</a:t>
            </a:r>
          </a:p>
          <a:p>
            <a:r>
              <a:rPr lang="en-US" dirty="0"/>
              <a:t>256 permutations - shown is the partial spreadsheet, middle rows suppressed.</a:t>
            </a:r>
          </a:p>
          <a:p>
            <a:r>
              <a:rPr lang="en-US" dirty="0"/>
              <a:t>The number of phase inversions for each gate is computed.</a:t>
            </a:r>
          </a:p>
          <a:p>
            <a:r>
              <a:rPr lang="en-US" dirty="0"/>
              <a:t>Odd number is a paradox, even number is an indeterminacy.</a:t>
            </a:r>
          </a:p>
          <a:p>
            <a:r>
              <a:rPr lang="en-US" dirty="0"/>
              <a:t>Tallied by basis, then summed for the entire table.</a:t>
            </a:r>
          </a:p>
          <a:p>
            <a:r>
              <a:rPr lang="en-US" dirty="0"/>
              <a:t>Permutation 6 is highlighted as an example – </a:t>
            </a:r>
            <a:r>
              <a:rPr lang="en-US" dirty="0" err="1"/>
              <a:t>pNOT</a:t>
            </a:r>
            <a:r>
              <a:rPr lang="en-US" dirty="0"/>
              <a:t>, </a:t>
            </a:r>
            <a:r>
              <a:rPr lang="en-US" dirty="0" err="1"/>
              <a:t>pNOT</a:t>
            </a:r>
            <a:r>
              <a:rPr lang="en-US" dirty="0"/>
              <a:t>, NOT, BUF.</a:t>
            </a:r>
          </a:p>
          <a:p>
            <a:r>
              <a:rPr lang="en-US" dirty="0"/>
              <a:t>In no case is there a permutation where only one basis is paradoxical, and none where every basis is paradoxical.</a:t>
            </a:r>
          </a:p>
          <a:p>
            <a:r>
              <a:rPr lang="en-US" dirty="0"/>
              <a:t>In 192 cases the loop is paradoxical in exactly two bases and </a:t>
            </a:r>
            <a:r>
              <a:rPr lang="en-US" i="1" dirty="0"/>
              <a:t>indeterminate in precisely one</a:t>
            </a:r>
            <a:r>
              <a:rPr lang="en-US" dirty="0"/>
              <a:t>.</a:t>
            </a:r>
          </a:p>
          <a:p>
            <a:r>
              <a:rPr lang="en-US" dirty="0"/>
              <a:t>in 64 cases, the loop is indeterminate in all three bases.</a:t>
            </a:r>
          </a:p>
        </p:txBody>
      </p:sp>
      <p:sp>
        <p:nvSpPr>
          <p:cNvPr id="4" name="Slide Number Placeholder 3">
            <a:extLst>
              <a:ext uri="{FF2B5EF4-FFF2-40B4-BE49-F238E27FC236}">
                <a16:creationId xmlns:a16="http://schemas.microsoft.com/office/drawing/2014/main" id="{38EE632B-3098-0E52-DA02-E31FAEF3A7B6}"/>
              </a:ext>
            </a:extLst>
          </p:cNvPr>
          <p:cNvSpPr>
            <a:spLocks noGrp="1"/>
          </p:cNvSpPr>
          <p:nvPr>
            <p:ph type="sldNum" sz="quarter" idx="5"/>
          </p:nvPr>
        </p:nvSpPr>
        <p:spPr/>
        <p:txBody>
          <a:bodyPr/>
          <a:lstStyle/>
          <a:p>
            <a:fld id="{74C4B63F-31BE-4643-B46D-B7E67F01794C}" type="slidenum">
              <a:rPr lang="en-US" smtClean="0"/>
              <a:t>13</a:t>
            </a:fld>
            <a:endParaRPr lang="en-US"/>
          </a:p>
        </p:txBody>
      </p:sp>
    </p:spTree>
    <p:extLst>
      <p:ext uri="{BB962C8B-B14F-4D97-AF65-F5344CB8AC3E}">
        <p14:creationId xmlns:p14="http://schemas.microsoft.com/office/powerpoint/2010/main" val="161941067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C3DBA7-6950-73EE-1E13-32762BD16C2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41E410C-197A-39A1-BC84-A59E7A97BEAC}"/>
              </a:ext>
            </a:extLst>
          </p:cNvPr>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Notes Placeholder 2">
                <a:extLst>
                  <a:ext uri="{FF2B5EF4-FFF2-40B4-BE49-F238E27FC236}">
                    <a16:creationId xmlns:a16="http://schemas.microsoft.com/office/drawing/2014/main" id="{0D5E3E29-2374-A8BB-85A4-19A7343C061A}"/>
                  </a:ext>
                </a:extLst>
              </p:cNvPr>
              <p:cNvSpPr>
                <a:spLocks noGrp="1"/>
              </p:cNvSpPr>
              <p:nvPr>
                <p:ph type="body" idx="1"/>
              </p:nvPr>
            </p:nvSpPr>
            <p:spPr/>
            <p:txBody>
              <a:bodyPr/>
              <a:lstStyle/>
              <a:p>
                <a:pPr>
                  <a:lnSpc>
                    <a:spcPct val="100000"/>
                  </a:lnSpc>
                  <a:spcBef>
                    <a:spcPts val="400"/>
                  </a:spcBef>
                </a:pPr>
                <a:r>
                  <a:rPr lang="en-US" cap="none" dirty="0"/>
                  <a:t>Now for the transition from logic to physics.</a:t>
                </a:r>
              </a:p>
              <a:p>
                <a:pPr>
                  <a:lnSpc>
                    <a:spcPct val="100000"/>
                  </a:lnSpc>
                  <a:spcBef>
                    <a:spcPts val="400"/>
                  </a:spcBef>
                </a:pPr>
                <a:r>
                  <a:rPr lang="en-US" cap="none" dirty="0"/>
                  <a:t>Consider the Bell states but represent them in all three mutually independent bases.</a:t>
                </a:r>
              </a:p>
              <a:p>
                <a:pPr>
                  <a:lnSpc>
                    <a:spcPct val="100000"/>
                  </a:lnSpc>
                  <a:spcBef>
                    <a:spcPts val="400"/>
                  </a:spcBef>
                </a:pPr>
                <a:r>
                  <a:rPr lang="en-US" cap="none" dirty="0"/>
                  <a:t>Four states, each represented in each of the three basis.</a:t>
                </a:r>
              </a:p>
              <a:p>
                <a:pPr>
                  <a:lnSpc>
                    <a:spcPct val="100000"/>
                  </a:lnSpc>
                  <a:spcBef>
                    <a:spcPts val="400"/>
                  </a:spcBef>
                </a:pPr>
                <a:r>
                  <a:rPr lang="en-US" cap="none" dirty="0"/>
                  <a:t>The antisymmetric state (state 1, </a:t>
                </a:r>
                <a14:m>
                  <m:oMath xmlns:m="http://schemas.openxmlformats.org/officeDocument/2006/math">
                    <m:sSub>
                      <m:sSubPr>
                        <m:ctrlPr>
                          <a:rPr lang="en-US" sz="1800" i="1" smtClean="0">
                            <a:effectLst/>
                            <a:latin typeface="Cambria Math" panose="02040503050406030204" pitchFamily="18" charset="0"/>
                          </a:rPr>
                        </m:ctrlPr>
                      </m:sSubPr>
                      <m:e>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𝜓</m:t>
                        </m:r>
                      </m:e>
                      <m:sub>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m:t>
                        </m:r>
                      </m:sub>
                    </m:sSub>
                  </m:oMath>
                </a14:m>
                <a:r>
                  <a:rPr lang="en-US" cap="none" dirty="0"/>
                  <a:t>) has the same mathematical form in every basis, the rest do not.</a:t>
                </a:r>
              </a:p>
              <a:p>
                <a:pPr marL="0" marR="0" lvl="0" indent="0" algn="l" defTabSz="914400" rtl="0" eaLnBrk="1" fontAlgn="auto" latinLnBrk="0" hangingPunct="1">
                  <a:lnSpc>
                    <a:spcPct val="100000"/>
                  </a:lnSpc>
                  <a:spcBef>
                    <a:spcPts val="400"/>
                  </a:spcBef>
                  <a:spcAft>
                    <a:spcPts val="0"/>
                  </a:spcAft>
                  <a:buClrTx/>
                  <a:buSzTx/>
                  <a:buFontTx/>
                  <a:buNone/>
                  <a:tabLst/>
                  <a:defRPr/>
                </a:pPr>
                <a:r>
                  <a:rPr lang="en-US" cap="none" dirty="0"/>
                  <a:t>This asymmetry is going to have consequences.</a:t>
                </a:r>
              </a:p>
              <a:p>
                <a:pPr>
                  <a:lnSpc>
                    <a:spcPct val="100000"/>
                  </a:lnSpc>
                  <a:spcBef>
                    <a:spcPts val="400"/>
                  </a:spcBef>
                </a:pPr>
                <a:r>
                  <a:rPr lang="en-US" cap="none" dirty="0"/>
                  <a:t>It is exactly the same structure as in TCL.</a:t>
                </a:r>
              </a:p>
              <a:p>
                <a:pPr>
                  <a:lnSpc>
                    <a:spcPct val="100000"/>
                  </a:lnSpc>
                  <a:spcBef>
                    <a:spcPts val="400"/>
                  </a:spcBef>
                </a:pPr>
                <a:r>
                  <a:rPr lang="en-US" cap="none" dirty="0"/>
                  <a:t>Do the consequences follow?</a:t>
                </a:r>
              </a:p>
            </p:txBody>
          </p:sp>
        </mc:Choice>
        <mc:Fallback xmlns="">
          <p:sp>
            <p:nvSpPr>
              <p:cNvPr id="3" name="Notes Placeholder 2">
                <a:extLst>
                  <a:ext uri="{FF2B5EF4-FFF2-40B4-BE49-F238E27FC236}">
                    <a16:creationId xmlns:a16="http://schemas.microsoft.com/office/drawing/2014/main" id="{0D5E3E29-2374-A8BB-85A4-19A7343C061A}"/>
                  </a:ext>
                </a:extLst>
              </p:cNvPr>
              <p:cNvSpPr>
                <a:spLocks noGrp="1"/>
              </p:cNvSpPr>
              <p:nvPr>
                <p:ph type="body" idx="1"/>
              </p:nvPr>
            </p:nvSpPr>
            <p:spPr/>
            <p:txBody>
              <a:bodyPr/>
              <a:lstStyle/>
              <a:p>
                <a:pPr>
                  <a:lnSpc>
                    <a:spcPct val="100000"/>
                  </a:lnSpc>
                  <a:spcBef>
                    <a:spcPts val="400"/>
                  </a:spcBef>
                </a:pPr>
                <a:r>
                  <a:rPr lang="en-US" cap="none" dirty="0"/>
                  <a:t>Now for the transition from logic to physics.</a:t>
                </a:r>
              </a:p>
              <a:p>
                <a:pPr>
                  <a:lnSpc>
                    <a:spcPct val="100000"/>
                  </a:lnSpc>
                  <a:spcBef>
                    <a:spcPts val="400"/>
                  </a:spcBef>
                </a:pPr>
                <a:r>
                  <a:rPr lang="en-US" cap="none" dirty="0"/>
                  <a:t>Consider the Bell states but represent them in all three mutually independent bases.</a:t>
                </a:r>
              </a:p>
              <a:p>
                <a:pPr>
                  <a:lnSpc>
                    <a:spcPct val="100000"/>
                  </a:lnSpc>
                  <a:spcBef>
                    <a:spcPts val="400"/>
                  </a:spcBef>
                </a:pPr>
                <a:r>
                  <a:rPr lang="en-US" cap="none" dirty="0"/>
                  <a:t>Four states, each represented in each of the three basis.</a:t>
                </a:r>
              </a:p>
              <a:p>
                <a:pPr>
                  <a:lnSpc>
                    <a:spcPct val="100000"/>
                  </a:lnSpc>
                  <a:spcBef>
                    <a:spcPts val="400"/>
                  </a:spcBef>
                </a:pPr>
                <a:r>
                  <a:rPr lang="en-US" cap="none" dirty="0"/>
                  <a:t>The antisymmetric state (state 1, </a:t>
                </a:r>
                <a:r>
                  <a:rPr lang="en-US" sz="1800" i="0">
                    <a:effectLst/>
                    <a:latin typeface="Cambria Math" panose="02040503050406030204" pitchFamily="18" charset="0"/>
                    <a:ea typeface="Times New Roman" panose="02020603050405020304" pitchFamily="18" charset="0"/>
                    <a:cs typeface="Times New Roman" panose="02020603050405020304" pitchFamily="18" charset="0"/>
                  </a:rPr>
                  <a:t>𝜓_−</a:t>
                </a:r>
                <a:r>
                  <a:rPr lang="en-US" cap="none" dirty="0"/>
                  <a:t>) has the same mathematical form in every basis, the rest do not.</a:t>
                </a:r>
              </a:p>
              <a:p>
                <a:pPr marL="0" marR="0" lvl="0" indent="0" algn="l" defTabSz="914400" rtl="0" eaLnBrk="1" fontAlgn="auto" latinLnBrk="0" hangingPunct="1">
                  <a:lnSpc>
                    <a:spcPct val="100000"/>
                  </a:lnSpc>
                  <a:spcBef>
                    <a:spcPts val="400"/>
                  </a:spcBef>
                  <a:spcAft>
                    <a:spcPts val="0"/>
                  </a:spcAft>
                  <a:buClrTx/>
                  <a:buSzTx/>
                  <a:buFontTx/>
                  <a:buNone/>
                  <a:tabLst/>
                  <a:defRPr/>
                </a:pPr>
                <a:r>
                  <a:rPr lang="en-US" cap="none" dirty="0"/>
                  <a:t>This asymmetry is going to have consequences.</a:t>
                </a:r>
              </a:p>
              <a:p>
                <a:pPr>
                  <a:lnSpc>
                    <a:spcPct val="100000"/>
                  </a:lnSpc>
                  <a:spcBef>
                    <a:spcPts val="400"/>
                  </a:spcBef>
                </a:pPr>
                <a:r>
                  <a:rPr lang="en-US" cap="none" dirty="0"/>
                  <a:t>It is exactly the same structure as in TCL.</a:t>
                </a:r>
              </a:p>
              <a:p>
                <a:pPr>
                  <a:lnSpc>
                    <a:spcPct val="100000"/>
                  </a:lnSpc>
                  <a:spcBef>
                    <a:spcPts val="400"/>
                  </a:spcBef>
                </a:pPr>
                <a:r>
                  <a:rPr lang="en-US" cap="none" dirty="0"/>
                  <a:t>Do the consequences follow?</a:t>
                </a:r>
              </a:p>
            </p:txBody>
          </p:sp>
        </mc:Fallback>
      </mc:AlternateContent>
      <p:sp>
        <p:nvSpPr>
          <p:cNvPr id="4" name="Slide Number Placeholder 3">
            <a:extLst>
              <a:ext uri="{FF2B5EF4-FFF2-40B4-BE49-F238E27FC236}">
                <a16:creationId xmlns:a16="http://schemas.microsoft.com/office/drawing/2014/main" id="{D014902F-B70D-230B-4BC7-B638CDD52702}"/>
              </a:ext>
            </a:extLst>
          </p:cNvPr>
          <p:cNvSpPr>
            <a:spLocks noGrp="1"/>
          </p:cNvSpPr>
          <p:nvPr>
            <p:ph type="sldNum" sz="quarter" idx="5"/>
          </p:nvPr>
        </p:nvSpPr>
        <p:spPr/>
        <p:txBody>
          <a:bodyPr/>
          <a:lstStyle/>
          <a:p>
            <a:fld id="{74C4B63F-31BE-4643-B46D-B7E67F01794C}" type="slidenum">
              <a:rPr lang="en-US" smtClean="0"/>
              <a:t>14</a:t>
            </a:fld>
            <a:endParaRPr lang="en-US"/>
          </a:p>
        </p:txBody>
      </p:sp>
    </p:spTree>
    <p:extLst>
      <p:ext uri="{BB962C8B-B14F-4D97-AF65-F5344CB8AC3E}">
        <p14:creationId xmlns:p14="http://schemas.microsoft.com/office/powerpoint/2010/main" val="354210749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9558B1-7AF2-7613-5B67-C3B64A73CBD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08FAA09-878D-66E2-674B-3623B1986F2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41AEA5A-7B01-5350-4F9B-9CCB5DE8B46C}"/>
              </a:ext>
            </a:extLst>
          </p:cNvPr>
          <p:cNvSpPr>
            <a:spLocks noGrp="1"/>
          </p:cNvSpPr>
          <p:nvPr>
            <p:ph type="body" idx="1"/>
          </p:nvPr>
        </p:nvSpPr>
        <p:spPr/>
        <p:txBody>
          <a:bodyPr/>
          <a:lstStyle/>
          <a:p>
            <a:r>
              <a:rPr lang="en-US" dirty="0"/>
              <a:t>The uncertainty principle is at odds with the concept of a world line.</a:t>
            </a:r>
          </a:p>
          <a:p>
            <a:r>
              <a:rPr lang="en-US" dirty="0"/>
              <a:t>A particle does not follow an infinitely thin trajectory.</a:t>
            </a:r>
          </a:p>
          <a:p>
            <a:r>
              <a:rPr lang="en-US" dirty="0"/>
              <a:t>Its path into the future has breadth, which generally increases.</a:t>
            </a:r>
          </a:p>
          <a:p>
            <a:r>
              <a:rPr lang="en-US" dirty="0"/>
              <a:t>Call this a </a:t>
            </a:r>
            <a:r>
              <a:rPr lang="en-US" i="1" dirty="0"/>
              <a:t>world ribbon</a:t>
            </a:r>
            <a:r>
              <a:rPr lang="en-US" dirty="0"/>
              <a:t>.</a:t>
            </a:r>
          </a:p>
          <a:p>
            <a:r>
              <a:rPr lang="en-US" dirty="0"/>
              <a:t>Collapse of the wave function is envisioned as something that happens instantaneously.</a:t>
            </a:r>
          </a:p>
          <a:p>
            <a:r>
              <a:rPr lang="en-US" dirty="0"/>
              <a:t>But instantaneous is not a relativistic invariant – it is a classical abstraction.</a:t>
            </a:r>
          </a:p>
          <a:p>
            <a:r>
              <a:rPr lang="en-US" dirty="0"/>
              <a:t>Collapse cannot be instantaneous in all reference frames, only in one.</a:t>
            </a:r>
          </a:p>
          <a:p>
            <a:r>
              <a:rPr lang="en-US" dirty="0"/>
              <a:t>Thus, the question – when collapse happens, what is the shape of the top edge of a world ribbon?</a:t>
            </a:r>
          </a:p>
          <a:p>
            <a:r>
              <a:rPr lang="en-US" dirty="0"/>
              <a:t>If objective collapse is relativistically meaningful, the collapse hypersurface should itself be spacelike.</a:t>
            </a:r>
          </a:p>
        </p:txBody>
      </p:sp>
      <p:sp>
        <p:nvSpPr>
          <p:cNvPr id="4" name="Slide Number Placeholder 3">
            <a:extLst>
              <a:ext uri="{FF2B5EF4-FFF2-40B4-BE49-F238E27FC236}">
                <a16:creationId xmlns:a16="http://schemas.microsoft.com/office/drawing/2014/main" id="{E877DE56-55BE-2724-D869-18ABEC7F3D0D}"/>
              </a:ext>
            </a:extLst>
          </p:cNvPr>
          <p:cNvSpPr>
            <a:spLocks noGrp="1"/>
          </p:cNvSpPr>
          <p:nvPr>
            <p:ph type="sldNum" sz="quarter" idx="5"/>
          </p:nvPr>
        </p:nvSpPr>
        <p:spPr/>
        <p:txBody>
          <a:bodyPr/>
          <a:lstStyle/>
          <a:p>
            <a:fld id="{74C4B63F-31BE-4643-B46D-B7E67F01794C}" type="slidenum">
              <a:rPr lang="en-US" smtClean="0"/>
              <a:t>15</a:t>
            </a:fld>
            <a:endParaRPr lang="en-US"/>
          </a:p>
        </p:txBody>
      </p:sp>
    </p:spTree>
    <p:extLst>
      <p:ext uri="{BB962C8B-B14F-4D97-AF65-F5344CB8AC3E}">
        <p14:creationId xmlns:p14="http://schemas.microsoft.com/office/powerpoint/2010/main" val="231345597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0000"/>
              </a:lnSpc>
              <a:spcBef>
                <a:spcPts val="400"/>
              </a:spcBef>
            </a:pPr>
            <a:r>
              <a:rPr lang="en-US" cap="none" dirty="0"/>
              <a:t>Recall that </a:t>
            </a:r>
            <a:r>
              <a:rPr lang="en-US" i="1" cap="none" dirty="0"/>
              <a:t>before</a:t>
            </a:r>
            <a:r>
              <a:rPr lang="en-US" cap="none" dirty="0"/>
              <a:t> and </a:t>
            </a:r>
            <a:r>
              <a:rPr lang="en-US" i="1" cap="none" dirty="0"/>
              <a:t>after</a:t>
            </a:r>
            <a:r>
              <a:rPr lang="en-US" cap="none" dirty="0"/>
              <a:t> are invariants for </a:t>
            </a:r>
            <a:r>
              <a:rPr lang="en-US" i="1" cap="none" dirty="0"/>
              <a:t>timelike</a:t>
            </a:r>
            <a:r>
              <a:rPr lang="en-US" cap="none" dirty="0"/>
              <a:t> intervals.</a:t>
            </a:r>
          </a:p>
          <a:p>
            <a:pPr>
              <a:lnSpc>
                <a:spcPct val="100000"/>
              </a:lnSpc>
              <a:spcBef>
                <a:spcPts val="400"/>
              </a:spcBef>
            </a:pPr>
            <a:r>
              <a:rPr lang="en-US" cap="none" dirty="0"/>
              <a:t>Recall that </a:t>
            </a:r>
            <a:r>
              <a:rPr lang="en-US" i="1" cap="none" dirty="0"/>
              <a:t>left</a:t>
            </a:r>
            <a:r>
              <a:rPr lang="en-US" cap="none" dirty="0"/>
              <a:t> and </a:t>
            </a:r>
            <a:r>
              <a:rPr lang="en-US" i="1" cap="none" dirty="0"/>
              <a:t>right</a:t>
            </a:r>
            <a:r>
              <a:rPr lang="en-US" cap="none" dirty="0"/>
              <a:t> are invariants for </a:t>
            </a:r>
            <a:r>
              <a:rPr lang="en-US" i="1" cap="none" dirty="0"/>
              <a:t>spacelike</a:t>
            </a:r>
            <a:r>
              <a:rPr lang="en-US" cap="none" dirty="0"/>
              <a:t> intervals.</a:t>
            </a:r>
          </a:p>
          <a:p>
            <a:pPr>
              <a:lnSpc>
                <a:spcPct val="100000"/>
              </a:lnSpc>
              <a:spcBef>
                <a:spcPts val="400"/>
              </a:spcBef>
            </a:pPr>
            <a:r>
              <a:rPr lang="en-US" cap="none" dirty="0"/>
              <a:t>That symmetry is crucial; before and after are frame independent for timelike intervals, left and right are frame independent for spacelike intervals.</a:t>
            </a:r>
          </a:p>
          <a:p>
            <a:pPr>
              <a:lnSpc>
                <a:spcPct val="100000"/>
              </a:lnSpc>
              <a:spcBef>
                <a:spcPts val="400"/>
              </a:spcBef>
            </a:pPr>
            <a:r>
              <a:rPr lang="en-US" cap="none" dirty="0"/>
              <a:t>If there is any frame in which it can be decided the slope of the collapse edge (spacelike), then all observers will agree.</a:t>
            </a:r>
          </a:p>
          <a:p>
            <a:pPr>
              <a:lnSpc>
                <a:spcPct val="100000"/>
              </a:lnSpc>
              <a:spcBef>
                <a:spcPts val="400"/>
              </a:spcBef>
            </a:pPr>
            <a:endParaRPr lang="en-US" cap="none" dirty="0"/>
          </a:p>
          <a:p>
            <a:pPr>
              <a:lnSpc>
                <a:spcPct val="100000"/>
              </a:lnSpc>
              <a:spcBef>
                <a:spcPts val="400"/>
              </a:spcBef>
            </a:pPr>
            <a:r>
              <a:rPr lang="en-US" cap="none" dirty="0"/>
              <a:t>Nature gifted us an arrow of time, we get before and after for free.</a:t>
            </a:r>
          </a:p>
          <a:p>
            <a:pPr>
              <a:lnSpc>
                <a:spcPct val="100000"/>
              </a:lnSpc>
              <a:spcBef>
                <a:spcPts val="400"/>
              </a:spcBef>
            </a:pPr>
            <a:r>
              <a:rPr lang="en-US" cap="none" dirty="0"/>
              <a:t>For spacelike intervals we shall have to dig a little deeper.</a:t>
            </a:r>
          </a:p>
          <a:p>
            <a:pPr>
              <a:lnSpc>
                <a:spcPct val="100000"/>
              </a:lnSpc>
              <a:spcBef>
                <a:spcPts val="400"/>
              </a:spcBef>
            </a:pPr>
            <a:r>
              <a:rPr lang="en-US" cap="none" dirty="0"/>
              <a:t>Quantum teleportation via entanglement provides another hint – half the information arrives from the quantum channel.</a:t>
            </a:r>
          </a:p>
          <a:p>
            <a:pPr>
              <a:lnSpc>
                <a:spcPct val="100000"/>
              </a:lnSpc>
              <a:spcBef>
                <a:spcPts val="400"/>
              </a:spcBef>
            </a:pPr>
            <a:r>
              <a:rPr lang="en-US" cap="none" dirty="0"/>
              <a:t>Claiming this is ”instantaneous” is not consistent with relativity, but a Lorentz invariant spacelike interval would be.</a:t>
            </a:r>
          </a:p>
          <a:p>
            <a:pPr>
              <a:lnSpc>
                <a:spcPct val="100000"/>
              </a:lnSpc>
              <a:spcBef>
                <a:spcPts val="400"/>
              </a:spcBef>
            </a:pPr>
            <a:endParaRPr lang="en-US" cap="none" dirty="0"/>
          </a:p>
          <a:p>
            <a:pPr>
              <a:lnSpc>
                <a:spcPct val="100000"/>
              </a:lnSpc>
              <a:spcBef>
                <a:spcPts val="400"/>
              </a:spcBef>
            </a:pPr>
            <a:r>
              <a:rPr lang="en-US" cap="none" dirty="0"/>
              <a:t>The symmetric interval provides a specification for the top edge of a world ribbon, but some other specification might be the case.</a:t>
            </a:r>
          </a:p>
          <a:p>
            <a:pPr>
              <a:lnSpc>
                <a:spcPct val="100000"/>
              </a:lnSpc>
              <a:spcBef>
                <a:spcPts val="400"/>
              </a:spcBef>
            </a:pPr>
            <a:r>
              <a:rPr lang="en-US" cap="none" dirty="0"/>
              <a:t>See the references for a detailed derivation.</a:t>
            </a:r>
          </a:p>
          <a:p>
            <a:endParaRPr lang="en-US" dirty="0"/>
          </a:p>
        </p:txBody>
      </p:sp>
      <p:sp>
        <p:nvSpPr>
          <p:cNvPr id="4" name="Slide Number Placeholder 3"/>
          <p:cNvSpPr>
            <a:spLocks noGrp="1"/>
          </p:cNvSpPr>
          <p:nvPr>
            <p:ph type="sldNum" sz="quarter" idx="5"/>
          </p:nvPr>
        </p:nvSpPr>
        <p:spPr/>
        <p:txBody>
          <a:bodyPr/>
          <a:lstStyle/>
          <a:p>
            <a:fld id="{74C4B63F-31BE-4643-B46D-B7E67F01794C}" type="slidenum">
              <a:rPr lang="en-US" smtClean="0"/>
              <a:t>16</a:t>
            </a:fld>
            <a:endParaRPr lang="en-US"/>
          </a:p>
        </p:txBody>
      </p:sp>
    </p:spTree>
    <p:extLst>
      <p:ext uri="{BB962C8B-B14F-4D97-AF65-F5344CB8AC3E}">
        <p14:creationId xmlns:p14="http://schemas.microsoft.com/office/powerpoint/2010/main" val="171322011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B31889-976F-7A62-EB71-744ACEC0CB5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646EB88-2977-ECA9-077A-3D50A6FF041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1872F11-6EE2-293B-E4FF-CE4A1E0A1695}"/>
              </a:ext>
            </a:extLst>
          </p:cNvPr>
          <p:cNvSpPr>
            <a:spLocks noGrp="1"/>
          </p:cNvSpPr>
          <p:nvPr>
            <p:ph type="body" idx="1"/>
          </p:nvPr>
        </p:nvSpPr>
        <p:spPr/>
        <p:txBody>
          <a:bodyPr/>
          <a:lstStyle/>
          <a:p>
            <a:pPr>
              <a:lnSpc>
                <a:spcPct val="100000"/>
              </a:lnSpc>
              <a:spcBef>
                <a:spcPts val="400"/>
              </a:spcBef>
            </a:pPr>
            <a:r>
              <a:rPr lang="en-US" cap="none" dirty="0"/>
              <a:t>Consider four EPR pairs, 8 particles in all.</a:t>
            </a:r>
          </a:p>
          <a:p>
            <a:pPr>
              <a:lnSpc>
                <a:spcPct val="100000"/>
              </a:lnSpc>
              <a:spcBef>
                <a:spcPts val="400"/>
              </a:spcBef>
            </a:pPr>
            <a:r>
              <a:rPr lang="en-US" cap="none" dirty="0"/>
              <a:t>Assume the photons in each pair are connected by symmetric intervals.</a:t>
            </a:r>
          </a:p>
          <a:p>
            <a:pPr>
              <a:lnSpc>
                <a:spcPct val="100000"/>
              </a:lnSpc>
              <a:spcBef>
                <a:spcPts val="400"/>
              </a:spcBef>
            </a:pPr>
            <a:r>
              <a:rPr lang="en-US" cap="none" dirty="0"/>
              <a:t>Place each EPR source be placed in relative motion which imposes Poincare rotations.</a:t>
            </a:r>
          </a:p>
          <a:p>
            <a:pPr>
              <a:lnSpc>
                <a:spcPct val="100000"/>
              </a:lnSpc>
              <a:spcBef>
                <a:spcPts val="400"/>
              </a:spcBef>
            </a:pPr>
            <a:r>
              <a:rPr lang="en-US" cap="none" dirty="0"/>
              <a:t>Let the direction, timing, and Poincare rotations be chosen with such care that the symmetric intervals form a closed loop in space time, in this example, a simple diamond.</a:t>
            </a:r>
          </a:p>
          <a:p>
            <a:pPr>
              <a:lnSpc>
                <a:spcPct val="100000"/>
              </a:lnSpc>
              <a:spcBef>
                <a:spcPts val="400"/>
              </a:spcBef>
            </a:pPr>
            <a:r>
              <a:rPr lang="en-US" cap="none" dirty="0"/>
              <a:t>We have a closed loop in spacetime, the EPR pairs are correlated by the Bell states, the cross pairs are correlated by becoming indistinguishable and thus must have the same polarization.</a:t>
            </a:r>
          </a:p>
          <a:p>
            <a:pPr>
              <a:lnSpc>
                <a:spcPct val="100000"/>
              </a:lnSpc>
              <a:spcBef>
                <a:spcPts val="400"/>
              </a:spcBef>
            </a:pPr>
            <a:endParaRPr lang="en-US" cap="none" dirty="0"/>
          </a:p>
          <a:p>
            <a:pPr>
              <a:lnSpc>
                <a:spcPct val="100000"/>
              </a:lnSpc>
              <a:spcBef>
                <a:spcPts val="400"/>
              </a:spcBef>
            </a:pPr>
            <a:r>
              <a:rPr lang="en-US" cap="none" dirty="0"/>
              <a:t>The presumption has long been that solving the quantum measurement problem requires introducing nonlinearity into quantum mechanics.</a:t>
            </a:r>
          </a:p>
          <a:p>
            <a:pPr marL="0" marR="0" lvl="0" indent="0" algn="l" defTabSz="914400" rtl="0" eaLnBrk="1" fontAlgn="auto" latinLnBrk="0" hangingPunct="1">
              <a:lnSpc>
                <a:spcPct val="100000"/>
              </a:lnSpc>
              <a:spcBef>
                <a:spcPts val="400"/>
              </a:spcBef>
              <a:spcAft>
                <a:spcPts val="0"/>
              </a:spcAft>
              <a:buClrTx/>
              <a:buSzTx/>
              <a:buFontTx/>
              <a:buNone/>
              <a:tabLst/>
              <a:defRPr/>
            </a:pPr>
            <a:r>
              <a:rPr lang="en-US" dirty="0"/>
              <a:t>Existing collapse models introduce new nonlinear physics. </a:t>
            </a:r>
          </a:p>
          <a:p>
            <a:pPr marL="0" marR="0" lvl="0" indent="0" algn="l" defTabSz="914400" rtl="0" eaLnBrk="1" fontAlgn="auto" latinLnBrk="0" hangingPunct="1">
              <a:lnSpc>
                <a:spcPct val="100000"/>
              </a:lnSpc>
              <a:spcBef>
                <a:spcPts val="400"/>
              </a:spcBef>
              <a:spcAft>
                <a:spcPts val="0"/>
              </a:spcAft>
              <a:buClrTx/>
              <a:buSzTx/>
              <a:buFontTx/>
              <a:buNone/>
              <a:tabLst/>
              <a:defRPr/>
            </a:pPr>
            <a:r>
              <a:rPr lang="en-US" dirty="0"/>
              <a:t>Self-reference offers a possible source of nonlinearity without introducing a new universal constant.</a:t>
            </a:r>
          </a:p>
          <a:p>
            <a:pPr marL="0" marR="0" lvl="0" indent="0" algn="l" defTabSz="914400" rtl="0" eaLnBrk="1" fontAlgn="auto" latinLnBrk="0" hangingPunct="1">
              <a:lnSpc>
                <a:spcPct val="100000"/>
              </a:lnSpc>
              <a:spcBef>
                <a:spcPts val="400"/>
              </a:spcBef>
              <a:spcAft>
                <a:spcPts val="0"/>
              </a:spcAft>
              <a:buClrTx/>
              <a:buSzTx/>
              <a:buFontTx/>
              <a:buNone/>
              <a:tabLst/>
              <a:defRPr/>
            </a:pPr>
            <a:endParaRPr lang="en-US" dirty="0"/>
          </a:p>
        </p:txBody>
      </p:sp>
      <p:sp>
        <p:nvSpPr>
          <p:cNvPr id="4" name="Slide Number Placeholder 3">
            <a:extLst>
              <a:ext uri="{FF2B5EF4-FFF2-40B4-BE49-F238E27FC236}">
                <a16:creationId xmlns:a16="http://schemas.microsoft.com/office/drawing/2014/main" id="{B9E45920-082B-8636-9374-B5CDCEAF9A36}"/>
              </a:ext>
            </a:extLst>
          </p:cNvPr>
          <p:cNvSpPr>
            <a:spLocks noGrp="1"/>
          </p:cNvSpPr>
          <p:nvPr>
            <p:ph type="sldNum" sz="quarter" idx="5"/>
          </p:nvPr>
        </p:nvSpPr>
        <p:spPr/>
        <p:txBody>
          <a:bodyPr/>
          <a:lstStyle/>
          <a:p>
            <a:fld id="{74C4B63F-31BE-4643-B46D-B7E67F01794C}" type="slidenum">
              <a:rPr lang="en-US" smtClean="0"/>
              <a:t>17</a:t>
            </a:fld>
            <a:endParaRPr lang="en-US"/>
          </a:p>
        </p:txBody>
      </p:sp>
    </p:spTree>
    <p:extLst>
      <p:ext uri="{BB962C8B-B14F-4D97-AF65-F5344CB8AC3E}">
        <p14:creationId xmlns:p14="http://schemas.microsoft.com/office/powerpoint/2010/main" val="282293747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816A2E-3042-2042-AFDB-744988BF837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C41472F-8DBE-E211-1DFB-FE368DB1AD1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32D052C-83FF-E52B-B338-EA7232D2654D}"/>
              </a:ext>
            </a:extLst>
          </p:cNvPr>
          <p:cNvSpPr>
            <a:spLocks noGrp="1"/>
          </p:cNvSpPr>
          <p:nvPr>
            <p:ph type="body" idx="1"/>
          </p:nvPr>
        </p:nvSpPr>
        <p:spPr/>
        <p:txBody>
          <a:bodyPr/>
          <a:lstStyle/>
          <a:p>
            <a:pPr>
              <a:lnSpc>
                <a:spcPct val="100000"/>
              </a:lnSpc>
              <a:spcBef>
                <a:spcPts val="400"/>
              </a:spcBef>
            </a:pPr>
            <a:r>
              <a:rPr lang="en-US" cap="none" dirty="0"/>
              <a:t>No changes to the evolution of the wave function are required.</a:t>
            </a:r>
          </a:p>
          <a:p>
            <a:pPr>
              <a:lnSpc>
                <a:spcPct val="100000"/>
              </a:lnSpc>
              <a:spcBef>
                <a:spcPts val="400"/>
              </a:spcBef>
            </a:pPr>
            <a:r>
              <a:rPr lang="en-US" cap="none" dirty="0"/>
              <a:t>Hilbert spaces still work, the Schrodinger equation still applies.</a:t>
            </a:r>
          </a:p>
          <a:p>
            <a:pPr>
              <a:lnSpc>
                <a:spcPct val="100000"/>
              </a:lnSpc>
              <a:spcBef>
                <a:spcPts val="400"/>
              </a:spcBef>
            </a:pPr>
            <a:r>
              <a:rPr lang="en-US" cap="none" dirty="0"/>
              <a:t>The EPR photons follow their lightlike world lines.</a:t>
            </a:r>
          </a:p>
          <a:p>
            <a:pPr>
              <a:lnSpc>
                <a:spcPct val="100000"/>
              </a:lnSpc>
              <a:spcBef>
                <a:spcPts val="400"/>
              </a:spcBef>
            </a:pPr>
            <a:r>
              <a:rPr lang="en-US" cap="none" dirty="0"/>
              <a:t>Entanglement remains spacelike.</a:t>
            </a:r>
          </a:p>
          <a:p>
            <a:pPr>
              <a:lnSpc>
                <a:spcPct val="100000"/>
              </a:lnSpc>
              <a:spcBef>
                <a:spcPts val="400"/>
              </a:spcBef>
            </a:pPr>
            <a:r>
              <a:rPr lang="en-US" cap="none" dirty="0"/>
              <a:t>Poincare rotations are achieved by simply placing the EPR sources in motion.</a:t>
            </a:r>
          </a:p>
          <a:p>
            <a:pPr>
              <a:lnSpc>
                <a:spcPct val="100000"/>
              </a:lnSpc>
              <a:spcBef>
                <a:spcPts val="400"/>
              </a:spcBef>
            </a:pPr>
            <a:r>
              <a:rPr lang="en-US" cap="none" dirty="0"/>
              <a:t>But that means the entangled photon pairs no longer have the same frequencies.</a:t>
            </a:r>
          </a:p>
          <a:p>
            <a:pPr>
              <a:lnSpc>
                <a:spcPct val="100000"/>
              </a:lnSpc>
              <a:spcBef>
                <a:spcPts val="400"/>
              </a:spcBef>
            </a:pPr>
            <a:r>
              <a:rPr lang="en-US" cap="none" dirty="0"/>
              <a:t>How do you convince a pair of photons to behave like bosons, to be in the same state, if their frequencies are different?</a:t>
            </a:r>
          </a:p>
          <a:p>
            <a:endParaRPr lang="en-US" dirty="0"/>
          </a:p>
        </p:txBody>
      </p:sp>
      <p:sp>
        <p:nvSpPr>
          <p:cNvPr id="4" name="Slide Number Placeholder 3">
            <a:extLst>
              <a:ext uri="{FF2B5EF4-FFF2-40B4-BE49-F238E27FC236}">
                <a16:creationId xmlns:a16="http://schemas.microsoft.com/office/drawing/2014/main" id="{7B4EA2C0-58E0-D37D-5A6C-F595494E371E}"/>
              </a:ext>
            </a:extLst>
          </p:cNvPr>
          <p:cNvSpPr>
            <a:spLocks noGrp="1"/>
          </p:cNvSpPr>
          <p:nvPr>
            <p:ph type="sldNum" sz="quarter" idx="5"/>
          </p:nvPr>
        </p:nvSpPr>
        <p:spPr/>
        <p:txBody>
          <a:bodyPr/>
          <a:lstStyle/>
          <a:p>
            <a:fld id="{74C4B63F-31BE-4643-B46D-B7E67F01794C}" type="slidenum">
              <a:rPr lang="en-US" smtClean="0"/>
              <a:t>18</a:t>
            </a:fld>
            <a:endParaRPr lang="en-US"/>
          </a:p>
        </p:txBody>
      </p:sp>
    </p:spTree>
    <p:extLst>
      <p:ext uri="{BB962C8B-B14F-4D97-AF65-F5344CB8AC3E}">
        <p14:creationId xmlns:p14="http://schemas.microsoft.com/office/powerpoint/2010/main" val="367828374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0B7605-E2C4-1479-9B83-2A2C0A0F0C1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61D4607-7FE6-0D12-7CDA-4952EF3856C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353B4E0-E169-38D8-EA10-B2A1255B7B64}"/>
              </a:ext>
            </a:extLst>
          </p:cNvPr>
          <p:cNvSpPr>
            <a:spLocks noGrp="1"/>
          </p:cNvSpPr>
          <p:nvPr>
            <p:ph type="body" idx="1"/>
          </p:nvPr>
        </p:nvSpPr>
        <p:spPr/>
        <p:txBody>
          <a:bodyPr/>
          <a:lstStyle/>
          <a:p>
            <a:pPr>
              <a:lnSpc>
                <a:spcPct val="100000"/>
              </a:lnSpc>
              <a:spcBef>
                <a:spcPts val="400"/>
              </a:spcBef>
            </a:pPr>
            <a:r>
              <a:rPr lang="en-US" cap="none" dirty="0"/>
              <a:t>The pump photons must be in different frequencies.</a:t>
            </a:r>
          </a:p>
          <a:p>
            <a:pPr>
              <a:lnSpc>
                <a:spcPct val="100000"/>
              </a:lnSpc>
              <a:spcBef>
                <a:spcPts val="400"/>
              </a:spcBef>
            </a:pPr>
            <a:r>
              <a:rPr lang="en-US" cap="none" dirty="0"/>
              <a:t>Indistinguishability of the cross-pair photons complete the loop.</a:t>
            </a:r>
          </a:p>
          <a:p>
            <a:pPr>
              <a:lnSpc>
                <a:spcPct val="100000"/>
              </a:lnSpc>
              <a:spcBef>
                <a:spcPts val="400"/>
              </a:spcBef>
            </a:pPr>
            <a:r>
              <a:rPr lang="en-US" cap="none" dirty="0"/>
              <a:t>This creates a global consistency constraint – the polarizations of the photons must be consistent around the loop.</a:t>
            </a:r>
          </a:p>
          <a:p>
            <a:pPr>
              <a:lnSpc>
                <a:spcPct val="100000"/>
              </a:lnSpc>
              <a:spcBef>
                <a:spcPts val="400"/>
              </a:spcBef>
            </a:pPr>
            <a:r>
              <a:rPr lang="en-US" cap="none" dirty="0"/>
              <a:t>Turns out that this constraint is NOT basis agnostic.</a:t>
            </a:r>
          </a:p>
          <a:p>
            <a:endParaRPr lang="en-US" dirty="0"/>
          </a:p>
        </p:txBody>
      </p:sp>
      <p:sp>
        <p:nvSpPr>
          <p:cNvPr id="4" name="Slide Number Placeholder 3">
            <a:extLst>
              <a:ext uri="{FF2B5EF4-FFF2-40B4-BE49-F238E27FC236}">
                <a16:creationId xmlns:a16="http://schemas.microsoft.com/office/drawing/2014/main" id="{DA80EE26-2747-40FC-BCE3-5C8BEFC205DC}"/>
              </a:ext>
            </a:extLst>
          </p:cNvPr>
          <p:cNvSpPr>
            <a:spLocks noGrp="1"/>
          </p:cNvSpPr>
          <p:nvPr>
            <p:ph type="sldNum" sz="quarter" idx="5"/>
          </p:nvPr>
        </p:nvSpPr>
        <p:spPr/>
        <p:txBody>
          <a:bodyPr/>
          <a:lstStyle/>
          <a:p>
            <a:fld id="{74C4B63F-31BE-4643-B46D-B7E67F01794C}" type="slidenum">
              <a:rPr lang="en-US" smtClean="0"/>
              <a:t>19</a:t>
            </a:fld>
            <a:endParaRPr lang="en-US"/>
          </a:p>
        </p:txBody>
      </p:sp>
    </p:spTree>
    <p:extLst>
      <p:ext uri="{BB962C8B-B14F-4D97-AF65-F5344CB8AC3E}">
        <p14:creationId xmlns:p14="http://schemas.microsoft.com/office/powerpoint/2010/main" val="8206849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0FFA73-7074-2774-FFB5-33850E35B5D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E4CFBB0-484D-DB73-528D-FE590C8CC15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A91E77A-DA02-DAB3-A233-90F51A1E375E}"/>
              </a:ext>
            </a:extLst>
          </p:cNvPr>
          <p:cNvSpPr>
            <a:spLocks noGrp="1"/>
          </p:cNvSpPr>
          <p:nvPr>
            <p:ph type="body" idx="1"/>
          </p:nvPr>
        </p:nvSpPr>
        <p:spPr/>
        <p:txBody>
          <a:bodyPr/>
          <a:lstStyle/>
          <a:p>
            <a:pPr marL="0" indent="0">
              <a:lnSpc>
                <a:spcPct val="100000"/>
              </a:lnSpc>
              <a:spcBef>
                <a:spcPts val="400"/>
              </a:spcBef>
              <a:buFont typeface="Arial" panose="020B0604020202020204" pitchFamily="34" charset="0"/>
              <a:buNone/>
            </a:pPr>
            <a:r>
              <a:rPr lang="en-US" cap="none" dirty="0"/>
              <a:t>This presentation is a stepwise argument from math to physics ending in an experimental test.</a:t>
            </a:r>
          </a:p>
          <a:p>
            <a:pPr marL="0" indent="0">
              <a:lnSpc>
                <a:spcPct val="100000"/>
              </a:lnSpc>
              <a:spcBef>
                <a:spcPts val="400"/>
              </a:spcBef>
              <a:buFont typeface="Arial" panose="020B0604020202020204" pitchFamily="34" charset="0"/>
              <a:buNone/>
            </a:pPr>
            <a:r>
              <a:rPr lang="en-US" cap="none" dirty="0"/>
              <a:t>Its inspiration is the unavoidability of self-reference in complex systems building upon the seminal work of G. Spencer-Brown in </a:t>
            </a:r>
            <a:r>
              <a:rPr lang="en-US" i="1" cap="none" dirty="0"/>
              <a:t>Laws of Form</a:t>
            </a:r>
            <a:r>
              <a:rPr lang="en-US" cap="none" dirty="0"/>
              <a:t>.</a:t>
            </a:r>
          </a:p>
          <a:p>
            <a:pPr marL="0" indent="0">
              <a:lnSpc>
                <a:spcPct val="100000"/>
              </a:lnSpc>
              <a:spcBef>
                <a:spcPts val="400"/>
              </a:spcBef>
              <a:buFont typeface="Arial" panose="020B0604020202020204" pitchFamily="34" charset="0"/>
              <a:buNone/>
            </a:pPr>
            <a:r>
              <a:rPr lang="en-US" cap="none" dirty="0"/>
              <a:t>The introduction of imaginary truthvalues leads to the epiphany that Imaginary truthvalues form a conjugate basis to the Boolean truthvalues.</a:t>
            </a:r>
          </a:p>
          <a:p>
            <a:pPr marL="0" indent="0">
              <a:lnSpc>
                <a:spcPct val="100000"/>
              </a:lnSpc>
              <a:spcBef>
                <a:spcPts val="400"/>
              </a:spcBef>
              <a:buFont typeface="Arial" panose="020B0604020202020204" pitchFamily="34" charset="0"/>
              <a:buNone/>
            </a:pPr>
            <a:r>
              <a:rPr lang="en-US" cap="none" dirty="0"/>
              <a:t>Thus, the speculation: will an isolated cyclically entangled closed loop in spacetime self-collapse?</a:t>
            </a:r>
          </a:p>
          <a:p>
            <a:pPr marL="0" marR="0" lvl="0" indent="0" algn="l" defTabSz="914400" rtl="0" eaLnBrk="1" fontAlgn="auto" latinLnBrk="0" hangingPunct="1">
              <a:lnSpc>
                <a:spcPct val="100000"/>
              </a:lnSpc>
              <a:spcBef>
                <a:spcPts val="400"/>
              </a:spcBef>
              <a:spcAft>
                <a:spcPts val="0"/>
              </a:spcAft>
              <a:buClrTx/>
              <a:buSzTx/>
              <a:buFont typeface="Arial" panose="020B0604020202020204" pitchFamily="34" charset="0"/>
              <a:buNone/>
              <a:tabLst/>
              <a:defRPr/>
            </a:pPr>
            <a:r>
              <a:rPr lang="en-US" cap="none" dirty="0"/>
              <a:t>Supposition: if there is one and only one basis in which the loop is self-consistent.</a:t>
            </a:r>
          </a:p>
          <a:p>
            <a:pPr marL="0" indent="0">
              <a:lnSpc>
                <a:spcPct val="100000"/>
              </a:lnSpc>
              <a:spcBef>
                <a:spcPts val="400"/>
              </a:spcBef>
              <a:buFont typeface="Arial" panose="020B0604020202020204" pitchFamily="34" charset="0"/>
              <a:buNone/>
            </a:pPr>
            <a:r>
              <a:rPr lang="en-US" cap="none" dirty="0"/>
              <a:t>No ambiguous divide between the environment (treated at the classical level) and the system (treated at the quantum level).</a:t>
            </a:r>
          </a:p>
          <a:p>
            <a:pPr marL="0" indent="0">
              <a:lnSpc>
                <a:spcPct val="100000"/>
              </a:lnSpc>
              <a:spcBef>
                <a:spcPts val="400"/>
              </a:spcBef>
              <a:buFont typeface="Arial" panose="020B0604020202020204" pitchFamily="34" charset="0"/>
              <a:buNone/>
            </a:pPr>
            <a:r>
              <a:rPr lang="en-US" cap="none" dirty="0"/>
              <a:t>Just one level – quantum all the way up.</a:t>
            </a:r>
          </a:p>
          <a:p>
            <a:pPr marL="0" indent="0">
              <a:lnSpc>
                <a:spcPct val="100000"/>
              </a:lnSpc>
              <a:spcBef>
                <a:spcPts val="400"/>
              </a:spcBef>
              <a:buFont typeface="Arial" panose="020B0604020202020204" pitchFamily="34" charset="0"/>
              <a:buNone/>
            </a:pPr>
            <a:r>
              <a:rPr lang="en-US" cap="none" dirty="0"/>
              <a:t>A global consistency constraint is built upon the foundation of Hilbert spaces and unitary evolution.</a:t>
            </a:r>
          </a:p>
          <a:p>
            <a:pPr marL="0" indent="0">
              <a:lnSpc>
                <a:spcPct val="100000"/>
              </a:lnSpc>
              <a:spcBef>
                <a:spcPts val="400"/>
              </a:spcBef>
              <a:buFont typeface="Arial" panose="020B0604020202020204" pitchFamily="34" charset="0"/>
              <a:buNone/>
            </a:pPr>
            <a:r>
              <a:rPr lang="en-US" cap="none" dirty="0"/>
              <a:t>QM is not wrong, relativity is not wrong, but both were incomplete, each containing part of the solution.</a:t>
            </a:r>
          </a:p>
        </p:txBody>
      </p:sp>
      <p:sp>
        <p:nvSpPr>
          <p:cNvPr id="4" name="Slide Number Placeholder 3">
            <a:extLst>
              <a:ext uri="{FF2B5EF4-FFF2-40B4-BE49-F238E27FC236}">
                <a16:creationId xmlns:a16="http://schemas.microsoft.com/office/drawing/2014/main" id="{86B21D47-C96D-6E01-FF67-07AAA23CE39F}"/>
              </a:ext>
            </a:extLst>
          </p:cNvPr>
          <p:cNvSpPr>
            <a:spLocks noGrp="1"/>
          </p:cNvSpPr>
          <p:nvPr>
            <p:ph type="sldNum" sz="quarter" idx="5"/>
          </p:nvPr>
        </p:nvSpPr>
        <p:spPr/>
        <p:txBody>
          <a:bodyPr/>
          <a:lstStyle/>
          <a:p>
            <a:fld id="{74C4B63F-31BE-4643-B46D-B7E67F01794C}" type="slidenum">
              <a:rPr lang="en-US" smtClean="0"/>
              <a:t>2</a:t>
            </a:fld>
            <a:endParaRPr lang="en-US"/>
          </a:p>
        </p:txBody>
      </p:sp>
    </p:spTree>
    <p:extLst>
      <p:ext uri="{BB962C8B-B14F-4D97-AF65-F5344CB8AC3E}">
        <p14:creationId xmlns:p14="http://schemas.microsoft.com/office/powerpoint/2010/main" val="152758698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CAFEA5-2782-34A6-C9D4-C8A9989C4E2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C09E98F-47E2-CCD0-B4C6-192A6A43B3B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79EC2E4-11AB-0E87-2ED8-0C643E2847A2}"/>
              </a:ext>
            </a:extLst>
          </p:cNvPr>
          <p:cNvSpPr>
            <a:spLocks noGrp="1"/>
          </p:cNvSpPr>
          <p:nvPr>
            <p:ph type="body" idx="1"/>
          </p:nvPr>
        </p:nvSpPr>
        <p:spPr/>
        <p:txBody>
          <a:bodyPr/>
          <a:lstStyle/>
          <a:p>
            <a:pPr>
              <a:lnSpc>
                <a:spcPct val="100000"/>
              </a:lnSpc>
              <a:spcBef>
                <a:spcPts val="400"/>
              </a:spcBef>
            </a:pPr>
            <a:r>
              <a:rPr lang="en-US" cap="none" dirty="0"/>
              <a:t>4 sides to the diamond loop, 4 Bell states =&gt; 256 possible cyclic entanglements.</a:t>
            </a:r>
          </a:p>
          <a:p>
            <a:pPr>
              <a:lnSpc>
                <a:spcPct val="100000"/>
              </a:lnSpc>
              <a:spcBef>
                <a:spcPts val="400"/>
              </a:spcBef>
            </a:pPr>
            <a:r>
              <a:rPr lang="en-US" cap="none" dirty="0"/>
              <a:t>Each Bell state can be represented in each of the three Dirac bases.</a:t>
            </a:r>
          </a:p>
          <a:p>
            <a:pPr>
              <a:lnSpc>
                <a:spcPct val="100000"/>
              </a:lnSpc>
              <a:spcBef>
                <a:spcPts val="400"/>
              </a:spcBef>
            </a:pPr>
            <a:r>
              <a:rPr lang="en-US" cap="none" dirty="0"/>
              <a:t>Which cycles are self-consistent when represented in each of the three Dirac bases.</a:t>
            </a:r>
          </a:p>
          <a:p>
            <a:pPr marL="171450" indent="-171450">
              <a:lnSpc>
                <a:spcPct val="100000"/>
              </a:lnSpc>
              <a:spcBef>
                <a:spcPts val="400"/>
              </a:spcBef>
              <a:buFont typeface="Arial" panose="020B0604020202020204" pitchFamily="34" charset="0"/>
              <a:buChar char="•"/>
            </a:pPr>
            <a:r>
              <a:rPr lang="en-US" cap="none" dirty="0"/>
              <a:t>  64 are paradoxical in none of the bases, they are indeterminate in all three.</a:t>
            </a:r>
          </a:p>
          <a:p>
            <a:pPr marL="171450" indent="-171450">
              <a:lnSpc>
                <a:spcPct val="100000"/>
              </a:lnSpc>
              <a:spcBef>
                <a:spcPts val="400"/>
              </a:spcBef>
              <a:buFont typeface="Arial" panose="020B0604020202020204" pitchFamily="34" charset="0"/>
              <a:buChar char="•"/>
            </a:pPr>
            <a:r>
              <a:rPr lang="en-US" cap="none" dirty="0"/>
              <a:t>    0 are paradoxical in one basis.</a:t>
            </a:r>
          </a:p>
          <a:p>
            <a:pPr marL="171450" indent="-171450">
              <a:lnSpc>
                <a:spcPct val="100000"/>
              </a:lnSpc>
              <a:spcBef>
                <a:spcPts val="400"/>
              </a:spcBef>
              <a:buFont typeface="Arial" panose="020B0604020202020204" pitchFamily="34" charset="0"/>
              <a:buChar char="•"/>
            </a:pPr>
            <a:r>
              <a:rPr lang="en-US" cap="none" dirty="0"/>
              <a:t>192 are paradoxical in two bases, but indeterminate in the third.</a:t>
            </a:r>
          </a:p>
          <a:p>
            <a:pPr marL="171450" indent="-171450">
              <a:lnSpc>
                <a:spcPct val="100000"/>
              </a:lnSpc>
              <a:spcBef>
                <a:spcPts val="400"/>
              </a:spcBef>
              <a:buFont typeface="Arial" panose="020B0604020202020204" pitchFamily="34" charset="0"/>
              <a:buChar char="•"/>
            </a:pPr>
            <a:r>
              <a:rPr lang="en-US" cap="none" dirty="0"/>
              <a:t>    0 are paradoxical in all three bases.</a:t>
            </a:r>
          </a:p>
          <a:p>
            <a:r>
              <a:rPr lang="en-US" dirty="0"/>
              <a:t>The observation motivates the conjecture that recursive entanglement possesses a topological consistency invariant.</a:t>
            </a:r>
          </a:p>
          <a:p>
            <a:r>
              <a:rPr lang="en-US" dirty="0"/>
              <a:t>This may turn out to be merely a finite combinatorial curiosity—or it may reflect a deeper property of recursively entangled systems.</a:t>
            </a:r>
          </a:p>
          <a:p>
            <a:r>
              <a:rPr lang="en-US"/>
              <a:t>The </a:t>
            </a:r>
            <a:r>
              <a:rPr lang="en-US" dirty="0"/>
              <a:t>Bell-state basis transformations exhibit the same combinatorial classification as TCL.</a:t>
            </a:r>
            <a:endParaRPr lang="en-US" cap="none" dirty="0"/>
          </a:p>
          <a:p>
            <a:pPr>
              <a:lnSpc>
                <a:spcPct val="100000"/>
              </a:lnSpc>
              <a:spcBef>
                <a:spcPts val="400"/>
              </a:spcBef>
            </a:pPr>
            <a:r>
              <a:rPr lang="en-US" cap="none" dirty="0"/>
              <a:t>Speculation: an isolated quantum system which becomes cyclically entangled, will be paradoxical in all bases except one.</a:t>
            </a:r>
          </a:p>
          <a:p>
            <a:pPr>
              <a:lnSpc>
                <a:spcPct val="100000"/>
              </a:lnSpc>
              <a:spcBef>
                <a:spcPts val="400"/>
              </a:spcBef>
            </a:pPr>
            <a:r>
              <a:rPr lang="en-US" cap="none" dirty="0"/>
              <a:t>In that one unique basis, the quantum state is indeterminate.</a:t>
            </a:r>
          </a:p>
          <a:p>
            <a:pPr>
              <a:lnSpc>
                <a:spcPct val="100000"/>
              </a:lnSpc>
              <a:spcBef>
                <a:spcPts val="400"/>
              </a:spcBef>
            </a:pPr>
            <a:r>
              <a:rPr lang="en-US" cap="none" dirty="0"/>
              <a:t>The </a:t>
            </a:r>
            <a:r>
              <a:rPr lang="en-US" dirty="0"/>
              <a:t>conjecture is that the unique indeterminate basis is the attractor selected by global consistency – self-collapse w/o an external observer.</a:t>
            </a:r>
            <a:endParaRPr lang="en-US" cap="none" dirty="0"/>
          </a:p>
          <a:p>
            <a:endParaRPr lang="en-US" dirty="0"/>
          </a:p>
        </p:txBody>
      </p:sp>
      <p:sp>
        <p:nvSpPr>
          <p:cNvPr id="4" name="Slide Number Placeholder 3">
            <a:extLst>
              <a:ext uri="{FF2B5EF4-FFF2-40B4-BE49-F238E27FC236}">
                <a16:creationId xmlns:a16="http://schemas.microsoft.com/office/drawing/2014/main" id="{74B8FFD6-E582-8F99-8CED-13CC3B8B6351}"/>
              </a:ext>
            </a:extLst>
          </p:cNvPr>
          <p:cNvSpPr>
            <a:spLocks noGrp="1"/>
          </p:cNvSpPr>
          <p:nvPr>
            <p:ph type="sldNum" sz="quarter" idx="5"/>
          </p:nvPr>
        </p:nvSpPr>
        <p:spPr/>
        <p:txBody>
          <a:bodyPr/>
          <a:lstStyle/>
          <a:p>
            <a:fld id="{74C4B63F-31BE-4643-B46D-B7E67F01794C}" type="slidenum">
              <a:rPr lang="en-US" smtClean="0"/>
              <a:t>20</a:t>
            </a:fld>
            <a:endParaRPr lang="en-US"/>
          </a:p>
        </p:txBody>
      </p:sp>
    </p:spTree>
    <p:extLst>
      <p:ext uri="{BB962C8B-B14F-4D97-AF65-F5344CB8AC3E}">
        <p14:creationId xmlns:p14="http://schemas.microsoft.com/office/powerpoint/2010/main" val="205097736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22526A-D160-F01F-1E3B-9F5303B135A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7B883EF-2FF2-CADC-D5C6-E3F92823E93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B136CA7-913B-9C49-5F11-BAF481D1DB76}"/>
              </a:ext>
            </a:extLst>
          </p:cNvPr>
          <p:cNvSpPr>
            <a:spLocks noGrp="1"/>
          </p:cNvSpPr>
          <p:nvPr>
            <p:ph type="body" idx="1"/>
          </p:nvPr>
        </p:nvSpPr>
        <p:spPr/>
        <p:txBody>
          <a:bodyPr/>
          <a:lstStyle/>
          <a:p>
            <a:r>
              <a:rPr lang="en-US" dirty="0"/>
              <a:t>The bits around a self-referential form must be consistent.</a:t>
            </a:r>
          </a:p>
          <a:p>
            <a:r>
              <a:rPr lang="en-US" dirty="0"/>
              <a:t>Logical reasoning in combinatorial circuits is basis agnostic.</a:t>
            </a:r>
          </a:p>
          <a:p>
            <a:r>
              <a:rPr lang="en-US" dirty="0"/>
              <a:t>But in sequential circuits (self-reference), they are not basis agnostic.</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re-entrance constrains the globally self-consistent basis.</a:t>
            </a:r>
          </a:p>
          <a:p>
            <a:endParaRPr lang="en-US" dirty="0"/>
          </a:p>
          <a:p>
            <a:r>
              <a:rPr lang="en-US" dirty="0"/>
              <a:t>The polarization states around a self-referential form must be consistent.</a:t>
            </a:r>
          </a:p>
          <a:p>
            <a:r>
              <a:rPr lang="en-US" dirty="0"/>
              <a:t>Unitary evolution is basis agnostic.</a:t>
            </a:r>
          </a:p>
          <a:p>
            <a:r>
              <a:rPr lang="en-US" dirty="0"/>
              <a:t>But a closed loop in spacetime is not basis agnostic.</a:t>
            </a:r>
          </a:p>
          <a:p>
            <a:r>
              <a:rPr lang="en-US" dirty="0"/>
              <a:t>The re-entrance constrains the globally self-consistent basis.</a:t>
            </a:r>
          </a:p>
        </p:txBody>
      </p:sp>
      <p:sp>
        <p:nvSpPr>
          <p:cNvPr id="4" name="Slide Number Placeholder 3">
            <a:extLst>
              <a:ext uri="{FF2B5EF4-FFF2-40B4-BE49-F238E27FC236}">
                <a16:creationId xmlns:a16="http://schemas.microsoft.com/office/drawing/2014/main" id="{8C7AACAF-0416-33E3-8007-CD606E45629A}"/>
              </a:ext>
            </a:extLst>
          </p:cNvPr>
          <p:cNvSpPr>
            <a:spLocks noGrp="1"/>
          </p:cNvSpPr>
          <p:nvPr>
            <p:ph type="sldNum" sz="quarter" idx="5"/>
          </p:nvPr>
        </p:nvSpPr>
        <p:spPr/>
        <p:txBody>
          <a:bodyPr/>
          <a:lstStyle/>
          <a:p>
            <a:fld id="{74C4B63F-31BE-4643-B46D-B7E67F01794C}" type="slidenum">
              <a:rPr lang="en-US" smtClean="0"/>
              <a:t>21</a:t>
            </a:fld>
            <a:endParaRPr lang="en-US"/>
          </a:p>
        </p:txBody>
      </p:sp>
    </p:spTree>
    <p:extLst>
      <p:ext uri="{BB962C8B-B14F-4D97-AF65-F5344CB8AC3E}">
        <p14:creationId xmlns:p14="http://schemas.microsoft.com/office/powerpoint/2010/main" val="142143281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534513-F99E-AD64-6651-9588616787D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128CF62-CE4B-650E-E17A-148C823728C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E90FCCB-AF9D-EF14-221E-9AC8E8E57C0A}"/>
              </a:ext>
            </a:extLst>
          </p:cNvPr>
          <p:cNvSpPr>
            <a:spLocks noGrp="1"/>
          </p:cNvSpPr>
          <p:nvPr>
            <p:ph type="body" idx="1"/>
          </p:nvPr>
        </p:nvSpPr>
        <p:spPr/>
        <p:txBody>
          <a:bodyPr/>
          <a:lstStyle/>
          <a:p>
            <a:r>
              <a:rPr lang="en-US" dirty="0"/>
              <a:t>ACP: current dogma about nonlocal collapse should be given a name.</a:t>
            </a:r>
          </a:p>
          <a:p>
            <a:r>
              <a:rPr lang="en-US" dirty="0"/>
              <a:t>Given two spacelike separated observers, Alice and Bob, which measurement is the </a:t>
            </a:r>
            <a:r>
              <a:rPr lang="en-US" dirty="0" err="1"/>
              <a:t>‘cause</a:t>
            </a:r>
            <a:r>
              <a:rPr lang="en-US" dirty="0"/>
              <a:t>’ of the collapse is ambiguous.</a:t>
            </a:r>
          </a:p>
          <a:p>
            <a:r>
              <a:rPr lang="en-US" dirty="0"/>
              <a:t>Each is free to assume that it is their measurement which collapses the wave function from entangled in a single Hilbert space into two separated Hilbert spaces,</a:t>
            </a:r>
          </a:p>
          <a:p>
            <a:r>
              <a:rPr lang="en-US" dirty="0"/>
              <a:t>where each beliefs (claims) the other observer’s measurement merely reveals which eigenvector was the result of the random collapse.</a:t>
            </a:r>
          </a:p>
        </p:txBody>
      </p:sp>
      <p:sp>
        <p:nvSpPr>
          <p:cNvPr id="4" name="Slide Number Placeholder 3">
            <a:extLst>
              <a:ext uri="{FF2B5EF4-FFF2-40B4-BE49-F238E27FC236}">
                <a16:creationId xmlns:a16="http://schemas.microsoft.com/office/drawing/2014/main" id="{6A2739A3-D743-1CA8-9895-58159FD9F060}"/>
              </a:ext>
            </a:extLst>
          </p:cNvPr>
          <p:cNvSpPr>
            <a:spLocks noGrp="1"/>
          </p:cNvSpPr>
          <p:nvPr>
            <p:ph type="sldNum" sz="quarter" idx="5"/>
          </p:nvPr>
        </p:nvSpPr>
        <p:spPr/>
        <p:txBody>
          <a:bodyPr/>
          <a:lstStyle/>
          <a:p>
            <a:fld id="{74C4B63F-31BE-4643-B46D-B7E67F01794C}" type="slidenum">
              <a:rPr lang="en-US" smtClean="0"/>
              <a:t>22</a:t>
            </a:fld>
            <a:endParaRPr lang="en-US"/>
          </a:p>
        </p:txBody>
      </p:sp>
    </p:spTree>
    <p:extLst>
      <p:ext uri="{BB962C8B-B14F-4D97-AF65-F5344CB8AC3E}">
        <p14:creationId xmlns:p14="http://schemas.microsoft.com/office/powerpoint/2010/main" val="299274248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5A0FB5-B0EB-3AC4-DEE2-AE7E57A8CDA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06E9B4E-1703-1437-4348-EFCE4776D32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618BE7A-330D-2486-051E-24F0764A407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D3AA091-33A3-81EE-DC30-6C3E2C458A7D}"/>
              </a:ext>
            </a:extLst>
          </p:cNvPr>
          <p:cNvSpPr>
            <a:spLocks noGrp="1"/>
          </p:cNvSpPr>
          <p:nvPr>
            <p:ph type="sldNum" sz="quarter" idx="5"/>
          </p:nvPr>
        </p:nvSpPr>
        <p:spPr/>
        <p:txBody>
          <a:bodyPr/>
          <a:lstStyle/>
          <a:p>
            <a:fld id="{74C4B63F-31BE-4643-B46D-B7E67F01794C}" type="slidenum">
              <a:rPr lang="en-US" smtClean="0"/>
              <a:t>23</a:t>
            </a:fld>
            <a:endParaRPr lang="en-US"/>
          </a:p>
        </p:txBody>
      </p:sp>
    </p:spTree>
    <p:extLst>
      <p:ext uri="{BB962C8B-B14F-4D97-AF65-F5344CB8AC3E}">
        <p14:creationId xmlns:p14="http://schemas.microsoft.com/office/powerpoint/2010/main" val="229145805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2B5427-B693-2C02-543B-AC4460A8040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3400F79-7B39-101F-C36C-A5360A06909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C7780BD-B185-88F1-EBF1-8D6F85E06A02}"/>
              </a:ext>
            </a:extLst>
          </p:cNvPr>
          <p:cNvSpPr>
            <a:spLocks noGrp="1"/>
          </p:cNvSpPr>
          <p:nvPr>
            <p:ph type="body" idx="1"/>
          </p:nvPr>
        </p:nvSpPr>
        <p:spPr/>
        <p:txBody>
          <a:bodyPr/>
          <a:lstStyle/>
          <a:p>
            <a:r>
              <a:rPr lang="en-US" dirty="0"/>
              <a:t>Measure opposite ends of a diamond paradox in any of the three bases.</a:t>
            </a:r>
          </a:p>
          <a:p>
            <a:r>
              <a:rPr lang="en-US" dirty="0"/>
              <a:t>If it has not collapsed, the results will be correlated in every basis.</a:t>
            </a:r>
          </a:p>
          <a:p>
            <a:r>
              <a:rPr lang="en-US" dirty="0"/>
              <a:t>If it has collapsed, the results will be correlated only when measured in the collapse basis.</a:t>
            </a:r>
          </a:p>
          <a:p>
            <a:r>
              <a:rPr lang="en-US" dirty="0"/>
              <a:t>Quantum Temporal Paradox (QTP) makes very specific predictions.</a:t>
            </a:r>
          </a:p>
          <a:p>
            <a:r>
              <a:rPr lang="en-US" dirty="0"/>
              <a:t>It is falsifiable.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cap="none" dirty="0"/>
              <a:t>“I know, I know, Quantum Temporal Indeterminacy (QTI) would be more accurate, but no scientist in his right mind is going to propose a speculative theory that would be pronounced ‘cutie’, I’d never hear the end of it.”</a:t>
            </a:r>
          </a:p>
          <a:p>
            <a:endParaRPr lang="en-US" dirty="0"/>
          </a:p>
        </p:txBody>
      </p:sp>
      <p:sp>
        <p:nvSpPr>
          <p:cNvPr id="4" name="Slide Number Placeholder 3">
            <a:extLst>
              <a:ext uri="{FF2B5EF4-FFF2-40B4-BE49-F238E27FC236}">
                <a16:creationId xmlns:a16="http://schemas.microsoft.com/office/drawing/2014/main" id="{E77874FC-D535-8162-247A-F5069E20693B}"/>
              </a:ext>
            </a:extLst>
          </p:cNvPr>
          <p:cNvSpPr>
            <a:spLocks noGrp="1"/>
          </p:cNvSpPr>
          <p:nvPr>
            <p:ph type="sldNum" sz="quarter" idx="5"/>
          </p:nvPr>
        </p:nvSpPr>
        <p:spPr/>
        <p:txBody>
          <a:bodyPr/>
          <a:lstStyle/>
          <a:p>
            <a:fld id="{74C4B63F-31BE-4643-B46D-B7E67F01794C}" type="slidenum">
              <a:rPr lang="en-US" smtClean="0"/>
              <a:t>24</a:t>
            </a:fld>
            <a:endParaRPr lang="en-US"/>
          </a:p>
        </p:txBody>
      </p:sp>
    </p:spTree>
    <p:extLst>
      <p:ext uri="{BB962C8B-B14F-4D97-AF65-F5344CB8AC3E}">
        <p14:creationId xmlns:p14="http://schemas.microsoft.com/office/powerpoint/2010/main" val="7619021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98CCF0-B180-063D-A7B2-469763CCA4D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4299062-851E-8927-795B-B536CED933B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028C64E-0F79-1607-A2AE-FC20C1DD80C3}"/>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cap="none" dirty="0"/>
              <a:t>The challenge for World Ribbons is specifying the top edge when a measurement occurs.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cap="none" dirty="0"/>
              <a:t>The Symmetric Spacetime Interval (SSI) was a good answer for light but was not testable.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cap="none" dirty="0"/>
              <a:t>The Diamond Paradox provides a test which current tech is, or is close to, being able to resolve.</a:t>
            </a:r>
          </a:p>
          <a:p>
            <a:endParaRPr lang="en-US" dirty="0"/>
          </a:p>
        </p:txBody>
      </p:sp>
      <p:sp>
        <p:nvSpPr>
          <p:cNvPr id="4" name="Slide Number Placeholder 3">
            <a:extLst>
              <a:ext uri="{FF2B5EF4-FFF2-40B4-BE49-F238E27FC236}">
                <a16:creationId xmlns:a16="http://schemas.microsoft.com/office/drawing/2014/main" id="{209DD03B-6D28-D609-B132-2DBDFA8EAEBA}"/>
              </a:ext>
            </a:extLst>
          </p:cNvPr>
          <p:cNvSpPr>
            <a:spLocks noGrp="1"/>
          </p:cNvSpPr>
          <p:nvPr>
            <p:ph type="sldNum" sz="quarter" idx="5"/>
          </p:nvPr>
        </p:nvSpPr>
        <p:spPr/>
        <p:txBody>
          <a:bodyPr/>
          <a:lstStyle/>
          <a:p>
            <a:fld id="{74C4B63F-31BE-4643-B46D-B7E67F01794C}" type="slidenum">
              <a:rPr lang="en-US" smtClean="0"/>
              <a:t>25</a:t>
            </a:fld>
            <a:endParaRPr lang="en-US"/>
          </a:p>
        </p:txBody>
      </p:sp>
    </p:spTree>
    <p:extLst>
      <p:ext uri="{BB962C8B-B14F-4D97-AF65-F5344CB8AC3E}">
        <p14:creationId xmlns:p14="http://schemas.microsoft.com/office/powerpoint/2010/main" val="367085425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C31A5F-75DA-30D0-9657-B804B52C23F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A9B9753-0D8D-2F6F-A94C-C402A3AFC41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29986C2-66C6-9134-31A2-39C53F5A60D9}"/>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cap="none" dirty="0"/>
              <a:t>QTP may, of course, turn out to be wrong, but the logic behind it is well grounded.</a:t>
            </a:r>
          </a:p>
          <a:p>
            <a:pPr marL="0" marR="0" lvl="0" indent="0" algn="l" defTabSz="914400" rtl="0" eaLnBrk="1" fontAlgn="auto" latinLnBrk="0" hangingPunct="1">
              <a:lnSpc>
                <a:spcPct val="100000"/>
              </a:lnSpc>
              <a:spcBef>
                <a:spcPts val="0"/>
              </a:spcBef>
              <a:spcAft>
                <a:spcPts val="0"/>
              </a:spcAft>
              <a:buClrTx/>
              <a:buSzTx/>
              <a:buFontTx/>
              <a:buNone/>
              <a:tabLst/>
              <a:defRPr/>
            </a:pPr>
            <a:r>
              <a:rPr lang="en-US" cap="none" dirty="0"/>
              <a:t>It should provide impetus to consider self-reference as a viable avenue from which to attack the quantum measurement problem.</a:t>
            </a:r>
          </a:p>
          <a:p>
            <a:endParaRPr lang="en-US" dirty="0"/>
          </a:p>
          <a:p>
            <a:r>
              <a:rPr lang="en-US" dirty="0"/>
              <a:t>As a tease, should spacelike causality be allowed by Nature within the guardrails of self-collapse…</a:t>
            </a:r>
          </a:p>
          <a:p>
            <a:r>
              <a:rPr lang="en-US" i="1" dirty="0"/>
              <a:t>   Prediction</a:t>
            </a:r>
            <a:r>
              <a:rPr lang="en-US" dirty="0"/>
              <a:t> is </a:t>
            </a:r>
            <a:r>
              <a:rPr lang="en-US" i="1" dirty="0"/>
              <a:t>forecasting</a:t>
            </a:r>
            <a:r>
              <a:rPr lang="en-US" dirty="0"/>
              <a:t> the future using data, laws, and computation.</a:t>
            </a:r>
          </a:p>
          <a:p>
            <a:r>
              <a:rPr lang="en-US" i="1" dirty="0"/>
              <a:t>   </a:t>
            </a:r>
            <a:r>
              <a:rPr lang="en-US" i="1" dirty="0" err="1"/>
              <a:t>Postdiction</a:t>
            </a:r>
            <a:r>
              <a:rPr lang="en-US" dirty="0"/>
              <a:t> is </a:t>
            </a:r>
            <a:r>
              <a:rPr lang="en-US" i="1" dirty="0"/>
              <a:t>knowing</a:t>
            </a:r>
            <a:r>
              <a:rPr lang="en-US" dirty="0"/>
              <a:t> the future, having witnessed it.</a:t>
            </a:r>
          </a:p>
          <a:p>
            <a:endParaRPr lang="en-US" dirty="0"/>
          </a:p>
        </p:txBody>
      </p:sp>
      <p:sp>
        <p:nvSpPr>
          <p:cNvPr id="4" name="Slide Number Placeholder 3">
            <a:extLst>
              <a:ext uri="{FF2B5EF4-FFF2-40B4-BE49-F238E27FC236}">
                <a16:creationId xmlns:a16="http://schemas.microsoft.com/office/drawing/2014/main" id="{2F3963ED-CA18-DDF0-CFE8-E88452C8A999}"/>
              </a:ext>
            </a:extLst>
          </p:cNvPr>
          <p:cNvSpPr>
            <a:spLocks noGrp="1"/>
          </p:cNvSpPr>
          <p:nvPr>
            <p:ph type="sldNum" sz="quarter" idx="5"/>
          </p:nvPr>
        </p:nvSpPr>
        <p:spPr/>
        <p:txBody>
          <a:bodyPr/>
          <a:lstStyle/>
          <a:p>
            <a:fld id="{74C4B63F-31BE-4643-B46D-B7E67F01794C}" type="slidenum">
              <a:rPr lang="en-US" smtClean="0"/>
              <a:t>26</a:t>
            </a:fld>
            <a:endParaRPr lang="en-US"/>
          </a:p>
        </p:txBody>
      </p:sp>
    </p:spTree>
    <p:extLst>
      <p:ext uri="{BB962C8B-B14F-4D97-AF65-F5344CB8AC3E}">
        <p14:creationId xmlns:p14="http://schemas.microsoft.com/office/powerpoint/2010/main" val="198755093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32D5E8-FE71-1EF0-43D4-DA6DC997DCB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DFEABC0-3C7A-DB86-0539-9E8C82E9B86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3AAFA3A-2887-CF25-F8BB-474D197B8848}"/>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FCE56112-2918-51E1-CBE2-18BEB5CC5EC7}"/>
              </a:ext>
            </a:extLst>
          </p:cNvPr>
          <p:cNvSpPr>
            <a:spLocks noGrp="1"/>
          </p:cNvSpPr>
          <p:nvPr>
            <p:ph type="sldNum" sz="quarter" idx="5"/>
          </p:nvPr>
        </p:nvSpPr>
        <p:spPr/>
        <p:txBody>
          <a:bodyPr/>
          <a:lstStyle/>
          <a:p>
            <a:fld id="{74C4B63F-31BE-4643-B46D-B7E67F01794C}" type="slidenum">
              <a:rPr lang="en-US" smtClean="0"/>
              <a:t>27</a:t>
            </a:fld>
            <a:endParaRPr lang="en-US"/>
          </a:p>
        </p:txBody>
      </p:sp>
    </p:spTree>
    <p:extLst>
      <p:ext uri="{BB962C8B-B14F-4D97-AF65-F5344CB8AC3E}">
        <p14:creationId xmlns:p14="http://schemas.microsoft.com/office/powerpoint/2010/main" val="316825686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Links to sections and individual slides.</a:t>
            </a:r>
          </a:p>
        </p:txBody>
      </p:sp>
      <p:sp>
        <p:nvSpPr>
          <p:cNvPr id="4" name="Slide Number Placeholder 3"/>
          <p:cNvSpPr>
            <a:spLocks noGrp="1"/>
          </p:cNvSpPr>
          <p:nvPr>
            <p:ph type="sldNum" sz="quarter" idx="5"/>
          </p:nvPr>
        </p:nvSpPr>
        <p:spPr/>
        <p:txBody>
          <a:bodyPr/>
          <a:lstStyle/>
          <a:p>
            <a:fld id="{74C4B63F-31BE-4643-B46D-B7E67F01794C}" type="slidenum">
              <a:rPr lang="en-US" smtClean="0"/>
              <a:t>28</a:t>
            </a:fld>
            <a:endParaRPr lang="en-US"/>
          </a:p>
        </p:txBody>
      </p:sp>
    </p:spTree>
    <p:extLst>
      <p:ext uri="{BB962C8B-B14F-4D97-AF65-F5344CB8AC3E}">
        <p14:creationId xmlns:p14="http://schemas.microsoft.com/office/powerpoint/2010/main" val="196899608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F9918A-B69A-67C3-E853-0CBFF206A2D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34FC245-DA6B-57FC-F5E1-0F471BEF133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89AB6F0-6F53-D4E5-A9CE-F2925A1E28B7}"/>
              </a:ext>
            </a:extLst>
          </p:cNvPr>
          <p:cNvSpPr>
            <a:spLocks noGrp="1"/>
          </p:cNvSpPr>
          <p:nvPr>
            <p:ph type="body" idx="1"/>
          </p:nvPr>
        </p:nvSpPr>
        <p:spPr/>
        <p:txBody>
          <a:bodyPr/>
          <a:lstStyle/>
          <a:p>
            <a:r>
              <a:rPr lang="en-US" dirty="0"/>
              <a:t>Side by side comparison of the homology of TCL and the Bell states.</a:t>
            </a:r>
          </a:p>
          <a:p>
            <a:endParaRPr lang="en-US" dirty="0"/>
          </a:p>
        </p:txBody>
      </p:sp>
      <p:sp>
        <p:nvSpPr>
          <p:cNvPr id="4" name="Slide Number Placeholder 3">
            <a:extLst>
              <a:ext uri="{FF2B5EF4-FFF2-40B4-BE49-F238E27FC236}">
                <a16:creationId xmlns:a16="http://schemas.microsoft.com/office/drawing/2014/main" id="{62DA993E-876A-61C2-6C3F-11388B72D78E}"/>
              </a:ext>
            </a:extLst>
          </p:cNvPr>
          <p:cNvSpPr>
            <a:spLocks noGrp="1"/>
          </p:cNvSpPr>
          <p:nvPr>
            <p:ph type="sldNum" sz="quarter" idx="5"/>
          </p:nvPr>
        </p:nvSpPr>
        <p:spPr/>
        <p:txBody>
          <a:bodyPr/>
          <a:lstStyle/>
          <a:p>
            <a:fld id="{74C4B63F-31BE-4643-B46D-B7E67F01794C}" type="slidenum">
              <a:rPr lang="en-US" smtClean="0"/>
              <a:t>29</a:t>
            </a:fld>
            <a:endParaRPr lang="en-US"/>
          </a:p>
        </p:txBody>
      </p:sp>
    </p:spTree>
    <p:extLst>
      <p:ext uri="{BB962C8B-B14F-4D97-AF65-F5344CB8AC3E}">
        <p14:creationId xmlns:p14="http://schemas.microsoft.com/office/powerpoint/2010/main" val="15071793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6712FC-AADB-EB03-2437-641FBC76C74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005C062-65CB-506D-5E49-535FC0B0789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8099932-E9D2-06B0-3E0F-AC45AA535A03}"/>
              </a:ext>
            </a:extLst>
          </p:cNvPr>
          <p:cNvSpPr>
            <a:spLocks noGrp="1"/>
          </p:cNvSpPr>
          <p:nvPr>
            <p:ph type="body" idx="1"/>
          </p:nvPr>
        </p:nvSpPr>
        <p:spPr/>
        <p:txBody>
          <a:bodyPr/>
          <a:lstStyle/>
          <a:p>
            <a:pPr>
              <a:lnSpc>
                <a:spcPct val="100000"/>
              </a:lnSpc>
              <a:spcBef>
                <a:spcPts val="400"/>
              </a:spcBef>
            </a:pPr>
            <a:r>
              <a:rPr lang="en-US" cap="none" dirty="0"/>
              <a:t>Russell</a:t>
            </a:r>
          </a:p>
          <a:p>
            <a:pPr>
              <a:lnSpc>
                <a:spcPct val="100000"/>
              </a:lnSpc>
              <a:spcBef>
                <a:spcPts val="400"/>
              </a:spcBef>
            </a:pPr>
            <a:r>
              <a:rPr lang="en-US" cap="none" dirty="0"/>
              <a:t>Gödel</a:t>
            </a:r>
          </a:p>
          <a:p>
            <a:pPr>
              <a:lnSpc>
                <a:spcPct val="100000"/>
              </a:lnSpc>
              <a:spcBef>
                <a:spcPts val="400"/>
              </a:spcBef>
            </a:pPr>
            <a:r>
              <a:rPr lang="en-US" cap="none" dirty="0"/>
              <a:t>Use/Mention</a:t>
            </a:r>
          </a:p>
          <a:p>
            <a:pPr>
              <a:lnSpc>
                <a:spcPct val="100000"/>
              </a:lnSpc>
              <a:spcBef>
                <a:spcPts val="400"/>
              </a:spcBef>
            </a:pPr>
            <a:r>
              <a:rPr lang="en-US" cap="none" dirty="0"/>
              <a:t>Liar’s Paradox</a:t>
            </a:r>
          </a:p>
          <a:p>
            <a:pPr>
              <a:lnSpc>
                <a:spcPct val="100000"/>
              </a:lnSpc>
              <a:spcBef>
                <a:spcPts val="400"/>
              </a:spcBef>
            </a:pPr>
            <a:r>
              <a:rPr lang="en-US" cap="none" dirty="0"/>
              <a:t>Ontological Indeterminism</a:t>
            </a:r>
          </a:p>
          <a:p>
            <a:pPr>
              <a:lnSpc>
                <a:spcPct val="100000"/>
              </a:lnSpc>
              <a:spcBef>
                <a:spcPts val="400"/>
              </a:spcBef>
            </a:pPr>
            <a:r>
              <a:rPr lang="en-US" cap="none" dirty="0"/>
              <a:t>Sequential circuits</a:t>
            </a:r>
          </a:p>
          <a:p>
            <a:pPr>
              <a:lnSpc>
                <a:spcPct val="100000"/>
              </a:lnSpc>
              <a:spcBef>
                <a:spcPts val="400"/>
              </a:spcBef>
            </a:pPr>
            <a:r>
              <a:rPr lang="en-US" cap="none" dirty="0"/>
              <a:t>Halting problem</a:t>
            </a:r>
          </a:p>
          <a:p>
            <a:pPr>
              <a:lnSpc>
                <a:spcPct val="100000"/>
              </a:lnSpc>
              <a:spcBef>
                <a:spcPts val="400"/>
              </a:spcBef>
            </a:pPr>
            <a:r>
              <a:rPr lang="en-US" cap="none" dirty="0"/>
              <a:t>Spencer-Brown</a:t>
            </a:r>
          </a:p>
          <a:p>
            <a:pPr>
              <a:lnSpc>
                <a:spcPct val="100000"/>
              </a:lnSpc>
              <a:spcBef>
                <a:spcPts val="400"/>
              </a:spcBef>
            </a:pPr>
            <a:r>
              <a:rPr lang="en-US" cap="none" dirty="0"/>
              <a:t>Self-reference breaks closure.</a:t>
            </a:r>
          </a:p>
          <a:p>
            <a:pPr>
              <a:lnSpc>
                <a:spcPct val="100000"/>
              </a:lnSpc>
              <a:spcBef>
                <a:spcPts val="400"/>
              </a:spcBef>
            </a:pPr>
            <a:r>
              <a:rPr lang="en-US" cap="none" dirty="0"/>
              <a:t>It has been at the heart of all the major limit theorems of the last century.</a:t>
            </a:r>
          </a:p>
          <a:p>
            <a:endParaRPr lang="en-US" dirty="0"/>
          </a:p>
        </p:txBody>
      </p:sp>
      <p:sp>
        <p:nvSpPr>
          <p:cNvPr id="4" name="Slide Number Placeholder 3">
            <a:extLst>
              <a:ext uri="{FF2B5EF4-FFF2-40B4-BE49-F238E27FC236}">
                <a16:creationId xmlns:a16="http://schemas.microsoft.com/office/drawing/2014/main" id="{30E5B9C7-8634-997F-5919-D75940ADEE0E}"/>
              </a:ext>
            </a:extLst>
          </p:cNvPr>
          <p:cNvSpPr>
            <a:spLocks noGrp="1"/>
          </p:cNvSpPr>
          <p:nvPr>
            <p:ph type="sldNum" sz="quarter" idx="5"/>
          </p:nvPr>
        </p:nvSpPr>
        <p:spPr/>
        <p:txBody>
          <a:bodyPr/>
          <a:lstStyle/>
          <a:p>
            <a:fld id="{74C4B63F-31BE-4643-B46D-B7E67F01794C}" type="slidenum">
              <a:rPr lang="en-US" smtClean="0"/>
              <a:t>3</a:t>
            </a:fld>
            <a:endParaRPr lang="en-US"/>
          </a:p>
        </p:txBody>
      </p:sp>
    </p:spTree>
    <p:extLst>
      <p:ext uri="{BB962C8B-B14F-4D97-AF65-F5344CB8AC3E}">
        <p14:creationId xmlns:p14="http://schemas.microsoft.com/office/powerpoint/2010/main" val="428023269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31C6A3-12B5-7133-4A39-CBC74FB9250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F9609AA-481A-A138-74A8-273761427A7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4A64E82-01F8-DB8D-F0FF-15B6AC51DDA6}"/>
              </a:ext>
            </a:extLst>
          </p:cNvPr>
          <p:cNvSpPr>
            <a:spLocks noGrp="1"/>
          </p:cNvSpPr>
          <p:nvPr>
            <p:ph type="body" idx="1"/>
          </p:nvPr>
        </p:nvSpPr>
        <p:spPr/>
        <p:txBody>
          <a:bodyPr/>
          <a:lstStyle/>
          <a:p>
            <a:r>
              <a:rPr lang="en-US" dirty="0"/>
              <a:t>Books.</a:t>
            </a:r>
          </a:p>
        </p:txBody>
      </p:sp>
      <p:sp>
        <p:nvSpPr>
          <p:cNvPr id="4" name="Slide Number Placeholder 3">
            <a:extLst>
              <a:ext uri="{FF2B5EF4-FFF2-40B4-BE49-F238E27FC236}">
                <a16:creationId xmlns:a16="http://schemas.microsoft.com/office/drawing/2014/main" id="{7389439C-7362-4ACB-D252-950C5C0EA285}"/>
              </a:ext>
            </a:extLst>
          </p:cNvPr>
          <p:cNvSpPr>
            <a:spLocks noGrp="1"/>
          </p:cNvSpPr>
          <p:nvPr>
            <p:ph type="sldNum" sz="quarter" idx="5"/>
          </p:nvPr>
        </p:nvSpPr>
        <p:spPr/>
        <p:txBody>
          <a:bodyPr/>
          <a:lstStyle/>
          <a:p>
            <a:fld id="{74C4B63F-31BE-4643-B46D-B7E67F01794C}" type="slidenum">
              <a:rPr lang="en-US" smtClean="0"/>
              <a:t>30</a:t>
            </a:fld>
            <a:endParaRPr lang="en-US"/>
          </a:p>
        </p:txBody>
      </p:sp>
    </p:spTree>
    <p:extLst>
      <p:ext uri="{BB962C8B-B14F-4D97-AF65-F5344CB8AC3E}">
        <p14:creationId xmlns:p14="http://schemas.microsoft.com/office/powerpoint/2010/main" val="106964113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59BF64-3F65-A2AC-A858-3611B353E3B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D7D6DB4-E93C-96A8-C989-7196E296525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B66B2FB-4B17-6C28-11EB-43ED21FEF6DF}"/>
              </a:ext>
            </a:extLst>
          </p:cNvPr>
          <p:cNvSpPr>
            <a:spLocks noGrp="1"/>
          </p:cNvSpPr>
          <p:nvPr>
            <p:ph type="body" idx="1"/>
          </p:nvPr>
        </p:nvSpPr>
        <p:spPr/>
        <p:txBody>
          <a:bodyPr/>
          <a:lstStyle/>
          <a:p>
            <a:r>
              <a:rPr lang="en-US" dirty="0"/>
              <a:t>Papers.</a:t>
            </a:r>
          </a:p>
        </p:txBody>
      </p:sp>
      <p:sp>
        <p:nvSpPr>
          <p:cNvPr id="4" name="Slide Number Placeholder 3">
            <a:extLst>
              <a:ext uri="{FF2B5EF4-FFF2-40B4-BE49-F238E27FC236}">
                <a16:creationId xmlns:a16="http://schemas.microsoft.com/office/drawing/2014/main" id="{BBC8DC56-25DF-F98F-4008-8B0187C3BAE1}"/>
              </a:ext>
            </a:extLst>
          </p:cNvPr>
          <p:cNvSpPr>
            <a:spLocks noGrp="1"/>
          </p:cNvSpPr>
          <p:nvPr>
            <p:ph type="sldNum" sz="quarter" idx="5"/>
          </p:nvPr>
        </p:nvSpPr>
        <p:spPr/>
        <p:txBody>
          <a:bodyPr/>
          <a:lstStyle/>
          <a:p>
            <a:fld id="{74C4B63F-31BE-4643-B46D-B7E67F01794C}" type="slidenum">
              <a:rPr lang="en-US" smtClean="0"/>
              <a:t>31</a:t>
            </a:fld>
            <a:endParaRPr lang="en-US"/>
          </a:p>
        </p:txBody>
      </p:sp>
    </p:spTree>
    <p:extLst>
      <p:ext uri="{BB962C8B-B14F-4D97-AF65-F5344CB8AC3E}">
        <p14:creationId xmlns:p14="http://schemas.microsoft.com/office/powerpoint/2010/main" val="292927489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247E92-71CB-7771-7385-09B552C2FB9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27B2CB1-234F-D9F6-A99C-5769D3F4520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BCBA83D-C304-1AA3-01A5-8C8D200FD5D1}"/>
              </a:ext>
            </a:extLst>
          </p:cNvPr>
          <p:cNvSpPr>
            <a:spLocks noGrp="1"/>
          </p:cNvSpPr>
          <p:nvPr>
            <p:ph type="body" idx="1"/>
          </p:nvPr>
        </p:nvSpPr>
        <p:spPr/>
        <p:txBody>
          <a:bodyPr/>
          <a:lstStyle/>
          <a:p>
            <a:r>
              <a:rPr lang="en-US" dirty="0"/>
              <a:t>Curriculum Vitae.</a:t>
            </a:r>
          </a:p>
        </p:txBody>
      </p:sp>
      <p:sp>
        <p:nvSpPr>
          <p:cNvPr id="4" name="Slide Number Placeholder 3">
            <a:extLst>
              <a:ext uri="{FF2B5EF4-FFF2-40B4-BE49-F238E27FC236}">
                <a16:creationId xmlns:a16="http://schemas.microsoft.com/office/drawing/2014/main" id="{A6FBF7EB-DB55-7580-3B91-094A539606AA}"/>
              </a:ext>
            </a:extLst>
          </p:cNvPr>
          <p:cNvSpPr>
            <a:spLocks noGrp="1"/>
          </p:cNvSpPr>
          <p:nvPr>
            <p:ph type="sldNum" sz="quarter" idx="5"/>
          </p:nvPr>
        </p:nvSpPr>
        <p:spPr/>
        <p:txBody>
          <a:bodyPr/>
          <a:lstStyle/>
          <a:p>
            <a:fld id="{74C4B63F-31BE-4643-B46D-B7E67F01794C}" type="slidenum">
              <a:rPr lang="en-US" smtClean="0"/>
              <a:t>32</a:t>
            </a:fld>
            <a:endParaRPr lang="en-US"/>
          </a:p>
        </p:txBody>
      </p:sp>
    </p:spTree>
    <p:extLst>
      <p:ext uri="{BB962C8B-B14F-4D97-AF65-F5344CB8AC3E}">
        <p14:creationId xmlns:p14="http://schemas.microsoft.com/office/powerpoint/2010/main" val="136687579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5DAEB6-28FB-5E80-3901-2734CDA9E4C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67DE843-1F22-2C1B-C8D4-FBB6C0E0DD0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B190CCC-5CC2-9BCB-159D-BA1C0FB144F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07A5542-D037-CFBE-F816-0844A27B569F}"/>
              </a:ext>
            </a:extLst>
          </p:cNvPr>
          <p:cNvSpPr>
            <a:spLocks noGrp="1"/>
          </p:cNvSpPr>
          <p:nvPr>
            <p:ph type="sldNum" sz="quarter" idx="5"/>
          </p:nvPr>
        </p:nvSpPr>
        <p:spPr/>
        <p:txBody>
          <a:bodyPr/>
          <a:lstStyle/>
          <a:p>
            <a:fld id="{74C4B63F-31BE-4643-B46D-B7E67F01794C}" type="slidenum">
              <a:rPr lang="en-US" smtClean="0"/>
              <a:t>33</a:t>
            </a:fld>
            <a:endParaRPr lang="en-US"/>
          </a:p>
        </p:txBody>
      </p:sp>
    </p:spTree>
    <p:extLst>
      <p:ext uri="{BB962C8B-B14F-4D97-AF65-F5344CB8AC3E}">
        <p14:creationId xmlns:p14="http://schemas.microsoft.com/office/powerpoint/2010/main" val="243760442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FA3AD0-328D-A872-1D5E-9268D37DB0A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44433F9-5CD0-5DE8-BC92-27EE8BEAB53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88ECDDF-735E-FB76-4C87-9425E4407F05}"/>
              </a:ext>
            </a:extLst>
          </p:cNvPr>
          <p:cNvSpPr>
            <a:spLocks noGrp="1"/>
          </p:cNvSpPr>
          <p:nvPr>
            <p:ph type="body" idx="1"/>
          </p:nvPr>
        </p:nvSpPr>
        <p:spPr/>
        <p:txBody>
          <a:bodyPr/>
          <a:lstStyle/>
          <a:p>
            <a:r>
              <a:rPr lang="en-US" dirty="0"/>
              <a:t>Curriculum Vitae.</a:t>
            </a:r>
          </a:p>
        </p:txBody>
      </p:sp>
      <p:sp>
        <p:nvSpPr>
          <p:cNvPr id="4" name="Slide Number Placeholder 3">
            <a:extLst>
              <a:ext uri="{FF2B5EF4-FFF2-40B4-BE49-F238E27FC236}">
                <a16:creationId xmlns:a16="http://schemas.microsoft.com/office/drawing/2014/main" id="{EAE17DA6-ACE4-44CD-542B-A2CDF1FB6E17}"/>
              </a:ext>
            </a:extLst>
          </p:cNvPr>
          <p:cNvSpPr>
            <a:spLocks noGrp="1"/>
          </p:cNvSpPr>
          <p:nvPr>
            <p:ph type="sldNum" sz="quarter" idx="5"/>
          </p:nvPr>
        </p:nvSpPr>
        <p:spPr/>
        <p:txBody>
          <a:bodyPr/>
          <a:lstStyle/>
          <a:p>
            <a:fld id="{74C4B63F-31BE-4643-B46D-B7E67F01794C}" type="slidenum">
              <a:rPr lang="en-US" smtClean="0"/>
              <a:t>34</a:t>
            </a:fld>
            <a:endParaRPr lang="en-US"/>
          </a:p>
        </p:txBody>
      </p:sp>
    </p:spTree>
    <p:extLst>
      <p:ext uri="{BB962C8B-B14F-4D97-AF65-F5344CB8AC3E}">
        <p14:creationId xmlns:p14="http://schemas.microsoft.com/office/powerpoint/2010/main" val="399462946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A4DF43-62A6-9DA8-CE2E-6332E94167F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F19FD28-02A6-E2C5-F717-71B76EDE5DE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DE48B05-57DC-6A55-A192-23D538989A4C}"/>
              </a:ext>
            </a:extLst>
          </p:cNvPr>
          <p:cNvSpPr>
            <a:spLocks noGrp="1"/>
          </p:cNvSpPr>
          <p:nvPr>
            <p:ph type="body" idx="1"/>
          </p:nvPr>
        </p:nvSpPr>
        <p:spPr/>
        <p:txBody>
          <a:bodyPr/>
          <a:lstStyle/>
          <a:p>
            <a:pPr>
              <a:lnSpc>
                <a:spcPct val="100000"/>
              </a:lnSpc>
              <a:spcBef>
                <a:spcPts val="400"/>
              </a:spcBef>
            </a:pPr>
            <a:r>
              <a:rPr lang="en-US" cap="none" dirty="0"/>
              <a:t>Spacelike causes are verboten in physics because of the specter of temporal paradox.</a:t>
            </a:r>
          </a:p>
          <a:p>
            <a:pPr>
              <a:lnSpc>
                <a:spcPct val="100000"/>
              </a:lnSpc>
              <a:spcBef>
                <a:spcPts val="400"/>
              </a:spcBef>
            </a:pPr>
            <a:r>
              <a:rPr lang="en-US" cap="none" dirty="0"/>
              <a:t>Spacelike causality is more than just FTL it is also time travel.</a:t>
            </a:r>
          </a:p>
          <a:p>
            <a:pPr>
              <a:lnSpc>
                <a:spcPct val="100000"/>
              </a:lnSpc>
              <a:spcBef>
                <a:spcPts val="400"/>
              </a:spcBef>
            </a:pPr>
            <a:r>
              <a:rPr lang="en-US" cap="none" dirty="0"/>
              <a:t>But if conjugate bases remove that objection, then the challenge of spacelike causality becomes much simpler.</a:t>
            </a:r>
          </a:p>
          <a:p>
            <a:pPr>
              <a:lnSpc>
                <a:spcPct val="100000"/>
              </a:lnSpc>
              <a:spcBef>
                <a:spcPts val="400"/>
              </a:spcBef>
            </a:pPr>
            <a:r>
              <a:rPr lang="en-US" cap="none" dirty="0"/>
              <a:t>Recall that left and right are invariants in spacelike causes.</a:t>
            </a:r>
          </a:p>
          <a:p>
            <a:pPr>
              <a:lnSpc>
                <a:spcPct val="100000"/>
              </a:lnSpc>
              <a:spcBef>
                <a:spcPts val="400"/>
              </a:spcBef>
            </a:pPr>
            <a:r>
              <a:rPr lang="en-US" cap="none" dirty="0"/>
              <a:t>In timelike causes it is before and after that are the invariants.</a:t>
            </a:r>
          </a:p>
          <a:p>
            <a:pPr>
              <a:lnSpc>
                <a:spcPct val="100000"/>
              </a:lnSpc>
              <a:spcBef>
                <a:spcPts val="400"/>
              </a:spcBef>
            </a:pPr>
            <a:r>
              <a:rPr lang="en-US" cap="none" dirty="0"/>
              <a:t>That symmetry is crucial; before and after are frame dependent in spacelike causes, left and right are frame dependent in timelike causes.</a:t>
            </a:r>
          </a:p>
          <a:p>
            <a:pPr>
              <a:lnSpc>
                <a:spcPct val="100000"/>
              </a:lnSpc>
              <a:spcBef>
                <a:spcPts val="400"/>
              </a:spcBef>
            </a:pPr>
            <a:r>
              <a:rPr lang="en-US" cap="none" dirty="0"/>
              <a:t>If there is any frame in which it can be decided whether it is the left event of the right event that is the cause, then all observers will agree.</a:t>
            </a:r>
          </a:p>
          <a:p>
            <a:pPr>
              <a:lnSpc>
                <a:spcPct val="100000"/>
              </a:lnSpc>
              <a:spcBef>
                <a:spcPts val="400"/>
              </a:spcBef>
            </a:pPr>
            <a:r>
              <a:rPr lang="en-US" cap="none" dirty="0"/>
              <a:t>Nature gifted us an arrow of time, we get before and after for free.</a:t>
            </a:r>
          </a:p>
          <a:p>
            <a:pPr>
              <a:lnSpc>
                <a:spcPct val="100000"/>
              </a:lnSpc>
              <a:spcBef>
                <a:spcPts val="400"/>
              </a:spcBef>
            </a:pPr>
            <a:r>
              <a:rPr lang="en-US" cap="none" dirty="0"/>
              <a:t>For spacelike causality we shall have to dig a little deeper.</a:t>
            </a:r>
          </a:p>
          <a:p>
            <a:pPr>
              <a:lnSpc>
                <a:spcPct val="100000"/>
              </a:lnSpc>
              <a:spcBef>
                <a:spcPts val="400"/>
              </a:spcBef>
            </a:pPr>
            <a:r>
              <a:rPr lang="en-US" cap="none" dirty="0"/>
              <a:t>We already have a hint that spacelike causality is in fact allowed in physics, entanglement supported teleportation. Half the information travels by the quantum channel.</a:t>
            </a:r>
          </a:p>
          <a:p>
            <a:pPr>
              <a:lnSpc>
                <a:spcPct val="100000"/>
              </a:lnSpc>
              <a:spcBef>
                <a:spcPts val="400"/>
              </a:spcBef>
            </a:pPr>
            <a:r>
              <a:rPr lang="en-US" cap="none" dirty="0"/>
              <a:t>If the symmetric interval idea is correct, then we have a specification for the top edge of a world ribbon.</a:t>
            </a:r>
          </a:p>
          <a:p>
            <a:endParaRPr lang="en-US" dirty="0"/>
          </a:p>
        </p:txBody>
      </p:sp>
      <p:sp>
        <p:nvSpPr>
          <p:cNvPr id="4" name="Slide Number Placeholder 3">
            <a:extLst>
              <a:ext uri="{FF2B5EF4-FFF2-40B4-BE49-F238E27FC236}">
                <a16:creationId xmlns:a16="http://schemas.microsoft.com/office/drawing/2014/main" id="{15E2AACF-F4D4-1547-88C3-C03D83F7BC50}"/>
              </a:ext>
            </a:extLst>
          </p:cNvPr>
          <p:cNvSpPr>
            <a:spLocks noGrp="1"/>
          </p:cNvSpPr>
          <p:nvPr>
            <p:ph type="sldNum" sz="quarter" idx="5"/>
          </p:nvPr>
        </p:nvSpPr>
        <p:spPr/>
        <p:txBody>
          <a:bodyPr/>
          <a:lstStyle/>
          <a:p>
            <a:fld id="{74C4B63F-31BE-4643-B46D-B7E67F01794C}" type="slidenum">
              <a:rPr lang="en-US" smtClean="0"/>
              <a:t>35</a:t>
            </a:fld>
            <a:endParaRPr lang="en-US"/>
          </a:p>
        </p:txBody>
      </p:sp>
    </p:spTree>
    <p:extLst>
      <p:ext uri="{BB962C8B-B14F-4D97-AF65-F5344CB8AC3E}">
        <p14:creationId xmlns:p14="http://schemas.microsoft.com/office/powerpoint/2010/main" val="141007987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A04602-E4F5-51DD-AFCF-673CC1B1283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4E4A63D-D9EB-6EBA-88EE-DAC1E2BDB4F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0D2BDF4-7382-A694-4470-41AFF271B545}"/>
              </a:ext>
            </a:extLst>
          </p:cNvPr>
          <p:cNvSpPr>
            <a:spLocks noGrp="1"/>
          </p:cNvSpPr>
          <p:nvPr>
            <p:ph type="body" idx="1"/>
          </p:nvPr>
        </p:nvSpPr>
        <p:spPr/>
        <p:txBody>
          <a:bodyPr/>
          <a:lstStyle/>
          <a:p>
            <a:r>
              <a:rPr lang="en-US" dirty="0"/>
              <a:t>The bits around a self-referential form must be consistent.</a:t>
            </a:r>
          </a:p>
          <a:p>
            <a:r>
              <a:rPr lang="en-US" dirty="0"/>
              <a:t>Logical reasoning in combinatorial circuits is basis agnostic.</a:t>
            </a:r>
          </a:p>
          <a:p>
            <a:r>
              <a:rPr lang="en-US" dirty="0"/>
              <a:t>But in sequential circuits (self-reference), they are not basis agnostic.</a:t>
            </a:r>
          </a:p>
          <a:p>
            <a:r>
              <a:rPr lang="en-US" dirty="0"/>
              <a:t>The re-entrance forces a global consistency condition which selects a preferred basis.</a:t>
            </a:r>
          </a:p>
        </p:txBody>
      </p:sp>
      <p:sp>
        <p:nvSpPr>
          <p:cNvPr id="4" name="Slide Number Placeholder 3">
            <a:extLst>
              <a:ext uri="{FF2B5EF4-FFF2-40B4-BE49-F238E27FC236}">
                <a16:creationId xmlns:a16="http://schemas.microsoft.com/office/drawing/2014/main" id="{4C97999B-34ED-6206-C662-B81FB6D843EF}"/>
              </a:ext>
            </a:extLst>
          </p:cNvPr>
          <p:cNvSpPr>
            <a:spLocks noGrp="1"/>
          </p:cNvSpPr>
          <p:nvPr>
            <p:ph type="sldNum" sz="quarter" idx="5"/>
          </p:nvPr>
        </p:nvSpPr>
        <p:spPr/>
        <p:txBody>
          <a:bodyPr/>
          <a:lstStyle/>
          <a:p>
            <a:fld id="{74C4B63F-31BE-4643-B46D-B7E67F01794C}" type="slidenum">
              <a:rPr lang="en-US" smtClean="0"/>
              <a:t>36</a:t>
            </a:fld>
            <a:endParaRPr lang="en-US"/>
          </a:p>
        </p:txBody>
      </p:sp>
    </p:spTree>
    <p:extLst>
      <p:ext uri="{BB962C8B-B14F-4D97-AF65-F5344CB8AC3E}">
        <p14:creationId xmlns:p14="http://schemas.microsoft.com/office/powerpoint/2010/main" val="141693631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346BD7-BA92-0EE3-9A79-27D47C4B03F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A8B25A2-1B38-C63E-2010-C0ABFD5E59C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0F36F2A-DD3F-597E-6008-C86240D5EA69}"/>
              </a:ext>
            </a:extLst>
          </p:cNvPr>
          <p:cNvSpPr>
            <a:spLocks noGrp="1"/>
          </p:cNvSpPr>
          <p:nvPr>
            <p:ph type="body" idx="1"/>
          </p:nvPr>
        </p:nvSpPr>
        <p:spPr/>
        <p:txBody>
          <a:bodyPr/>
          <a:lstStyle/>
          <a:p>
            <a:r>
              <a:rPr lang="en-US" dirty="0"/>
              <a:t>The polarization states around a self-referential form must be consistent.</a:t>
            </a:r>
          </a:p>
          <a:p>
            <a:r>
              <a:rPr lang="en-US" dirty="0"/>
              <a:t>Unitary evolution is basis agnostic.</a:t>
            </a:r>
          </a:p>
          <a:p>
            <a:r>
              <a:rPr lang="en-US" dirty="0"/>
              <a:t>But a closed loop in spacetime is not basis agnostic.</a:t>
            </a:r>
          </a:p>
          <a:p>
            <a:r>
              <a:rPr lang="en-US" dirty="0"/>
              <a:t>The re-entrance forces a global consistency condition which selects a preferred basis.</a:t>
            </a:r>
          </a:p>
          <a:p>
            <a:endParaRPr lang="en-US" dirty="0"/>
          </a:p>
        </p:txBody>
      </p:sp>
      <p:sp>
        <p:nvSpPr>
          <p:cNvPr id="4" name="Slide Number Placeholder 3">
            <a:extLst>
              <a:ext uri="{FF2B5EF4-FFF2-40B4-BE49-F238E27FC236}">
                <a16:creationId xmlns:a16="http://schemas.microsoft.com/office/drawing/2014/main" id="{638BB4E3-3C06-A55D-EDA7-5FB5B709E9FF}"/>
              </a:ext>
            </a:extLst>
          </p:cNvPr>
          <p:cNvSpPr>
            <a:spLocks noGrp="1"/>
          </p:cNvSpPr>
          <p:nvPr>
            <p:ph type="sldNum" sz="quarter" idx="5"/>
          </p:nvPr>
        </p:nvSpPr>
        <p:spPr/>
        <p:txBody>
          <a:bodyPr/>
          <a:lstStyle/>
          <a:p>
            <a:fld id="{74C4B63F-31BE-4643-B46D-B7E67F01794C}" type="slidenum">
              <a:rPr lang="en-US" smtClean="0"/>
              <a:t>37</a:t>
            </a:fld>
            <a:endParaRPr lang="en-US"/>
          </a:p>
        </p:txBody>
      </p:sp>
    </p:spTree>
    <p:extLst>
      <p:ext uri="{BB962C8B-B14F-4D97-AF65-F5344CB8AC3E}">
        <p14:creationId xmlns:p14="http://schemas.microsoft.com/office/powerpoint/2010/main" val="124729018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4EDC7E-0ABA-8138-58B3-0AFC8F88FF6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3A437E2-D6DF-47B3-4388-2B5870EBDAE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762192B-51FD-F5AB-BF67-1C82EA540DAD}"/>
              </a:ext>
            </a:extLst>
          </p:cNvPr>
          <p:cNvSpPr>
            <a:spLocks noGrp="1"/>
          </p:cNvSpPr>
          <p:nvPr>
            <p:ph type="body" idx="1"/>
          </p:nvPr>
        </p:nvSpPr>
        <p:spPr/>
        <p:txBody>
          <a:bodyPr/>
          <a:lstStyle/>
          <a:p>
            <a:r>
              <a:rPr lang="en-US" dirty="0"/>
              <a:t>Consider a Mach-Zehnder interferometer with the polarizing beam splitters set up so horizontally polarized photons go down one arm, while vertically polarized photons go down the other.</a:t>
            </a:r>
          </a:p>
          <a:p>
            <a:r>
              <a:rPr lang="en-US" dirty="0"/>
              <a:t>Random insertion of photons will reveal only diffraction patterns.</a:t>
            </a:r>
          </a:p>
          <a:p>
            <a:r>
              <a:rPr lang="en-US" dirty="0"/>
              <a:t>In the lab basis, every photon travels along only one arm.</a:t>
            </a:r>
          </a:p>
          <a:p>
            <a:r>
              <a:rPr lang="en-US" dirty="0"/>
              <a:t>In the bases conjugate to the lab bases, the interference patterns for each eigenvector are phase inverted, so their sum is still just a diffraction pattern.</a:t>
            </a:r>
          </a:p>
          <a:p>
            <a:r>
              <a:rPr lang="en-US" dirty="0"/>
              <a:t>Without post-selection, single-photon detections produce only the diffraction distributions associated with each arm.</a:t>
            </a:r>
          </a:p>
          <a:p>
            <a:r>
              <a:rPr lang="en-US" dirty="0"/>
              <a:t>There are three bases: the lab basis (|H&gt;, |V&gt;), the linear basis orthogonal to it (|D&gt;, |S&gt;), and the circular basis (|L&gt;, |R&gt;).</a:t>
            </a:r>
          </a:p>
        </p:txBody>
      </p:sp>
      <p:sp>
        <p:nvSpPr>
          <p:cNvPr id="4" name="Slide Number Placeholder 3">
            <a:extLst>
              <a:ext uri="{FF2B5EF4-FFF2-40B4-BE49-F238E27FC236}">
                <a16:creationId xmlns:a16="http://schemas.microsoft.com/office/drawing/2014/main" id="{29B2FAC1-5177-DB5A-619C-40B68A07E0E6}"/>
              </a:ext>
            </a:extLst>
          </p:cNvPr>
          <p:cNvSpPr>
            <a:spLocks noGrp="1"/>
          </p:cNvSpPr>
          <p:nvPr>
            <p:ph type="sldNum" sz="quarter" idx="5"/>
          </p:nvPr>
        </p:nvSpPr>
        <p:spPr/>
        <p:txBody>
          <a:bodyPr/>
          <a:lstStyle/>
          <a:p>
            <a:fld id="{74C4B63F-31BE-4643-B46D-B7E67F01794C}" type="slidenum">
              <a:rPr lang="en-US" smtClean="0"/>
              <a:t>38</a:t>
            </a:fld>
            <a:endParaRPr lang="en-US"/>
          </a:p>
        </p:txBody>
      </p:sp>
    </p:spTree>
    <p:extLst>
      <p:ext uri="{BB962C8B-B14F-4D97-AF65-F5344CB8AC3E}">
        <p14:creationId xmlns:p14="http://schemas.microsoft.com/office/powerpoint/2010/main" val="180161178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6A7A7F-C88C-2771-1194-DE16DA069DB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0B8225D-D960-523F-3BA4-BC332389D2E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D5ADE3A-AB0D-E048-D103-71D8A646A1E3}"/>
              </a:ext>
            </a:extLst>
          </p:cNvPr>
          <p:cNvSpPr>
            <a:spLocks noGrp="1"/>
          </p:cNvSpPr>
          <p:nvPr>
            <p:ph type="body" idx="1"/>
          </p:nvPr>
        </p:nvSpPr>
        <p:spPr/>
        <p:txBody>
          <a:bodyPr/>
          <a:lstStyle/>
          <a:p>
            <a:r>
              <a:rPr lang="en-US" dirty="0"/>
              <a:t>Entanglement can be used to tease out the interference patterns by post-selecting events in the bases conjugate to the laboratory basis.</a:t>
            </a:r>
          </a:p>
          <a:p>
            <a:r>
              <a:rPr lang="en-US" dirty="0"/>
              <a:t>This is basically quantum erasure.</a:t>
            </a:r>
          </a:p>
        </p:txBody>
      </p:sp>
      <p:sp>
        <p:nvSpPr>
          <p:cNvPr id="4" name="Slide Number Placeholder 3">
            <a:extLst>
              <a:ext uri="{FF2B5EF4-FFF2-40B4-BE49-F238E27FC236}">
                <a16:creationId xmlns:a16="http://schemas.microsoft.com/office/drawing/2014/main" id="{7806B4E9-BF14-C6A6-C4A9-7A9DA7B8AFB5}"/>
              </a:ext>
            </a:extLst>
          </p:cNvPr>
          <p:cNvSpPr>
            <a:spLocks noGrp="1"/>
          </p:cNvSpPr>
          <p:nvPr>
            <p:ph type="sldNum" sz="quarter" idx="5"/>
          </p:nvPr>
        </p:nvSpPr>
        <p:spPr/>
        <p:txBody>
          <a:bodyPr/>
          <a:lstStyle/>
          <a:p>
            <a:fld id="{74C4B63F-31BE-4643-B46D-B7E67F01794C}" type="slidenum">
              <a:rPr lang="en-US" smtClean="0"/>
              <a:t>39</a:t>
            </a:fld>
            <a:endParaRPr lang="en-US"/>
          </a:p>
        </p:txBody>
      </p:sp>
    </p:spTree>
    <p:extLst>
      <p:ext uri="{BB962C8B-B14F-4D97-AF65-F5344CB8AC3E}">
        <p14:creationId xmlns:p14="http://schemas.microsoft.com/office/powerpoint/2010/main" val="39288128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5677D1-E7B8-3A5C-B9AE-2DDB2E66B76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6CFD71D-C2DC-40B1-6A50-0CE22682904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E8B4D43-3CF0-0B0C-3D3B-FC0464219B99}"/>
              </a:ext>
            </a:extLst>
          </p:cNvPr>
          <p:cNvSpPr>
            <a:spLocks noGrp="1"/>
          </p:cNvSpPr>
          <p:nvPr>
            <p:ph type="body" idx="1"/>
          </p:nvPr>
        </p:nvSpPr>
        <p:spPr/>
        <p:txBody>
          <a:bodyPr/>
          <a:lstStyle/>
          <a:p>
            <a:pPr>
              <a:lnSpc>
                <a:spcPct val="100000"/>
              </a:lnSpc>
              <a:spcBef>
                <a:spcPts val="400"/>
              </a:spcBef>
            </a:pPr>
            <a:r>
              <a:rPr lang="en-US" cap="none" dirty="0"/>
              <a:t>Spencer-Brown was ambiguous whether reentrance was in space or time – pick your distinction.</a:t>
            </a:r>
          </a:p>
          <a:p>
            <a:pPr>
              <a:lnSpc>
                <a:spcPct val="100000"/>
              </a:lnSpc>
              <a:spcBef>
                <a:spcPts val="400"/>
              </a:spcBef>
            </a:pPr>
            <a:r>
              <a:rPr lang="en-US" cap="none" dirty="0"/>
              <a:t>Kauffman has deeply explored reentrance in space.</a:t>
            </a:r>
          </a:p>
          <a:p>
            <a:pPr>
              <a:lnSpc>
                <a:spcPct val="100000"/>
              </a:lnSpc>
              <a:spcBef>
                <a:spcPts val="400"/>
              </a:spcBef>
            </a:pPr>
            <a:r>
              <a:rPr lang="en-US" cap="none" dirty="0"/>
              <a:t>Reentrance in time is arguably easier</a:t>
            </a:r>
          </a:p>
          <a:p>
            <a:pPr lvl="1">
              <a:lnSpc>
                <a:spcPct val="100000"/>
              </a:lnSpc>
              <a:spcBef>
                <a:spcPts val="400"/>
              </a:spcBef>
            </a:pPr>
            <a:r>
              <a:rPr lang="en-US" cap="none" dirty="0"/>
              <a:t>Hellerstein’s Diamond logic, Bricken, Shoup, Goff.</a:t>
            </a:r>
          </a:p>
          <a:p>
            <a:pPr>
              <a:lnSpc>
                <a:spcPct val="100000"/>
              </a:lnSpc>
              <a:spcBef>
                <a:spcPts val="400"/>
              </a:spcBef>
            </a:pPr>
            <a:r>
              <a:rPr lang="en-US" cap="none" dirty="0"/>
              <a:t>The notation of digital schematics makes it trivial to recognize the symmetry between the Liar’s Paradox and the Circular Argument.</a:t>
            </a:r>
          </a:p>
          <a:p>
            <a:endParaRPr lang="en-US" dirty="0"/>
          </a:p>
        </p:txBody>
      </p:sp>
      <p:sp>
        <p:nvSpPr>
          <p:cNvPr id="4" name="Slide Number Placeholder 3">
            <a:extLst>
              <a:ext uri="{FF2B5EF4-FFF2-40B4-BE49-F238E27FC236}">
                <a16:creationId xmlns:a16="http://schemas.microsoft.com/office/drawing/2014/main" id="{DCAA0588-E843-FC64-D936-39AB3D1E301C}"/>
              </a:ext>
            </a:extLst>
          </p:cNvPr>
          <p:cNvSpPr>
            <a:spLocks noGrp="1"/>
          </p:cNvSpPr>
          <p:nvPr>
            <p:ph type="sldNum" sz="quarter" idx="5"/>
          </p:nvPr>
        </p:nvSpPr>
        <p:spPr/>
        <p:txBody>
          <a:bodyPr/>
          <a:lstStyle/>
          <a:p>
            <a:fld id="{74C4B63F-31BE-4643-B46D-B7E67F01794C}" type="slidenum">
              <a:rPr lang="en-US" smtClean="0"/>
              <a:t>4</a:t>
            </a:fld>
            <a:endParaRPr lang="en-US"/>
          </a:p>
        </p:txBody>
      </p:sp>
    </p:spTree>
    <p:extLst>
      <p:ext uri="{BB962C8B-B14F-4D97-AF65-F5344CB8AC3E}">
        <p14:creationId xmlns:p14="http://schemas.microsoft.com/office/powerpoint/2010/main" val="329157274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37B9F8-A7C3-2C66-AE3A-312B20B071C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F832BB4-A34F-313C-6B0F-CE6247AA2E2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E680186-7FB0-49AA-866B-849881CAB711}"/>
              </a:ext>
            </a:extLst>
          </p:cNvPr>
          <p:cNvSpPr>
            <a:spLocks noGrp="1"/>
          </p:cNvSpPr>
          <p:nvPr>
            <p:ph type="body" idx="1"/>
          </p:nvPr>
        </p:nvSpPr>
        <p:spPr/>
        <p:txBody>
          <a:bodyPr/>
          <a:lstStyle/>
          <a:p>
            <a:r>
              <a:rPr lang="en-US" dirty="0"/>
              <a:t>Replace the EPR source with the diamond loop.</a:t>
            </a:r>
          </a:p>
          <a:p>
            <a:r>
              <a:rPr lang="en-US" dirty="0"/>
              <a:t>There are 256 possible loops.</a:t>
            </a:r>
          </a:p>
          <a:p>
            <a:r>
              <a:rPr lang="en-US" dirty="0"/>
              <a:t>Quantum Temporal Paradox (QTP) is the hypothesis that this loop has a very specific collapse profile, depending on which Bell state each EPR arm of the diamond is in.</a:t>
            </a:r>
          </a:p>
          <a:p>
            <a:r>
              <a:rPr lang="en-US" dirty="0"/>
              <a:t>One quarter of cyclic configurations are predicted to remain uncollapsed.</a:t>
            </a:r>
          </a:p>
          <a:p>
            <a:r>
              <a:rPr lang="en-US" dirty="0"/>
              <a:t>In the other cases, 25% will collapse in the lab basis, 25% in the ortho basis, and 25% in the circular basis.</a:t>
            </a:r>
          </a:p>
          <a:p>
            <a:r>
              <a:rPr lang="en-US" dirty="0"/>
              <a:t>This global consistency constraint, that an isolated quantum system may self-collapse into a specific basis, is falsifiable.</a:t>
            </a:r>
          </a:p>
          <a:p>
            <a:endParaRPr lang="en-US" dirty="0"/>
          </a:p>
        </p:txBody>
      </p:sp>
      <p:sp>
        <p:nvSpPr>
          <p:cNvPr id="4" name="Slide Number Placeholder 3">
            <a:extLst>
              <a:ext uri="{FF2B5EF4-FFF2-40B4-BE49-F238E27FC236}">
                <a16:creationId xmlns:a16="http://schemas.microsoft.com/office/drawing/2014/main" id="{051D3FC8-A774-9AA2-B18E-4C09AF2AD66D}"/>
              </a:ext>
            </a:extLst>
          </p:cNvPr>
          <p:cNvSpPr>
            <a:spLocks noGrp="1"/>
          </p:cNvSpPr>
          <p:nvPr>
            <p:ph type="sldNum" sz="quarter" idx="5"/>
          </p:nvPr>
        </p:nvSpPr>
        <p:spPr/>
        <p:txBody>
          <a:bodyPr/>
          <a:lstStyle/>
          <a:p>
            <a:fld id="{74C4B63F-31BE-4643-B46D-B7E67F01794C}" type="slidenum">
              <a:rPr lang="en-US" smtClean="0"/>
              <a:t>40</a:t>
            </a:fld>
            <a:endParaRPr lang="en-US"/>
          </a:p>
        </p:txBody>
      </p:sp>
    </p:spTree>
    <p:extLst>
      <p:ext uri="{BB962C8B-B14F-4D97-AF65-F5344CB8AC3E}">
        <p14:creationId xmlns:p14="http://schemas.microsoft.com/office/powerpoint/2010/main" val="62665946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175D03-7AD5-E172-60DE-3E009398333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270A938-03BC-691A-1EB8-3F55B7E9CE6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287051F-31EB-5B69-E912-00DB95941DF9}"/>
              </a:ext>
            </a:extLst>
          </p:cNvPr>
          <p:cNvSpPr>
            <a:spLocks noGrp="1"/>
          </p:cNvSpPr>
          <p:nvPr>
            <p:ph type="body" idx="1"/>
          </p:nvPr>
        </p:nvSpPr>
        <p:spPr/>
        <p:txBody>
          <a:bodyPr/>
          <a:lstStyle/>
          <a:p>
            <a:r>
              <a:rPr lang="en-US" dirty="0"/>
              <a:t>If the loop is in a configuration that does not collapse, any measurement in a basis orthogonal to the lab basis can be used to post select, revealing interference patterns.</a:t>
            </a:r>
          </a:p>
          <a:p>
            <a:r>
              <a:rPr lang="en-US" dirty="0"/>
              <a:t>If the loop self-collapses into the lab basis, every photon goes down only one arm of the interferometer, diffraction patterns only.</a:t>
            </a:r>
          </a:p>
          <a:p>
            <a:r>
              <a:rPr lang="en-US" dirty="0"/>
              <a:t>If the measurement of the left pair of photons in the diamond loop is in the lab basis, again every photon goes down only one arm of the interferometer, diffraction patterns only.</a:t>
            </a:r>
          </a:p>
          <a:p>
            <a:r>
              <a:rPr lang="en-US" dirty="0"/>
              <a:t>However, if the diamond loop self-collapses in a basis conjugate to the lab basis, then a measurement in that basis can be used to post select, revealing interference patterns.</a:t>
            </a:r>
          </a:p>
          <a:p>
            <a:r>
              <a:rPr lang="en-US" dirty="0"/>
              <a:t>The signature of this theory is the quad of yellow/green cells – no self-collapse, all green; self-collapse, two green, two yellow.</a:t>
            </a:r>
          </a:p>
        </p:txBody>
      </p:sp>
      <p:sp>
        <p:nvSpPr>
          <p:cNvPr id="4" name="Slide Number Placeholder 3">
            <a:extLst>
              <a:ext uri="{FF2B5EF4-FFF2-40B4-BE49-F238E27FC236}">
                <a16:creationId xmlns:a16="http://schemas.microsoft.com/office/drawing/2014/main" id="{5819B5F8-A064-D0B7-783A-D27437047033}"/>
              </a:ext>
            </a:extLst>
          </p:cNvPr>
          <p:cNvSpPr>
            <a:spLocks noGrp="1"/>
          </p:cNvSpPr>
          <p:nvPr>
            <p:ph type="sldNum" sz="quarter" idx="5"/>
          </p:nvPr>
        </p:nvSpPr>
        <p:spPr/>
        <p:txBody>
          <a:bodyPr/>
          <a:lstStyle/>
          <a:p>
            <a:fld id="{74C4B63F-31BE-4643-B46D-B7E67F01794C}" type="slidenum">
              <a:rPr lang="en-US" smtClean="0"/>
              <a:t>41</a:t>
            </a:fld>
            <a:endParaRPr lang="en-US"/>
          </a:p>
        </p:txBody>
      </p:sp>
    </p:spTree>
    <p:extLst>
      <p:ext uri="{BB962C8B-B14F-4D97-AF65-F5344CB8AC3E}">
        <p14:creationId xmlns:p14="http://schemas.microsoft.com/office/powerpoint/2010/main" val="625742429"/>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A7D9C3-201E-5F4D-42CB-0226016E0A9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517375C-CA87-F8E8-CF10-14712358DBB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41DDAFD-24D8-37EE-A862-D92B08ABD188}"/>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cap="none" dirty="0"/>
              <a:t>The challenge for World Ribbons is specifying the top edge when a measurement occurs.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cap="none" dirty="0"/>
              <a:t>The Symmetric Spacetime Interval (SSI) was a good answer for light but was not testable.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cap="none" dirty="0"/>
              <a:t>The Diamond Paradox provides a test which current tech is, or is close to, being able to resolve.</a:t>
            </a:r>
          </a:p>
          <a:p>
            <a:endParaRPr lang="en-US" dirty="0"/>
          </a:p>
        </p:txBody>
      </p:sp>
      <p:sp>
        <p:nvSpPr>
          <p:cNvPr id="4" name="Slide Number Placeholder 3">
            <a:extLst>
              <a:ext uri="{FF2B5EF4-FFF2-40B4-BE49-F238E27FC236}">
                <a16:creationId xmlns:a16="http://schemas.microsoft.com/office/drawing/2014/main" id="{CC0517D6-D2E2-A030-54A2-B32C744E520B}"/>
              </a:ext>
            </a:extLst>
          </p:cNvPr>
          <p:cNvSpPr>
            <a:spLocks noGrp="1"/>
          </p:cNvSpPr>
          <p:nvPr>
            <p:ph type="sldNum" sz="quarter" idx="5"/>
          </p:nvPr>
        </p:nvSpPr>
        <p:spPr/>
        <p:txBody>
          <a:bodyPr/>
          <a:lstStyle/>
          <a:p>
            <a:fld id="{74C4B63F-31BE-4643-B46D-B7E67F01794C}" type="slidenum">
              <a:rPr lang="en-US" smtClean="0"/>
              <a:t>42</a:t>
            </a:fld>
            <a:endParaRPr lang="en-US"/>
          </a:p>
        </p:txBody>
      </p:sp>
    </p:spTree>
    <p:extLst>
      <p:ext uri="{BB962C8B-B14F-4D97-AF65-F5344CB8AC3E}">
        <p14:creationId xmlns:p14="http://schemas.microsoft.com/office/powerpoint/2010/main" val="269821760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A1423C-8128-D08E-8E8C-828F7B9FD32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75FAA19-62F9-32E4-C663-096DCA00249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91F6DB7-90C9-4902-1C0C-61373C1D0EE1}"/>
              </a:ext>
            </a:extLst>
          </p:cNvPr>
          <p:cNvSpPr>
            <a:spLocks noGrp="1"/>
          </p:cNvSpPr>
          <p:nvPr>
            <p:ph type="body" idx="1"/>
          </p:nvPr>
        </p:nvSpPr>
        <p:spPr/>
        <p:txBody>
          <a:bodyPr/>
          <a:lstStyle/>
          <a:p>
            <a:r>
              <a:rPr lang="en-US" dirty="0"/>
              <a:t>If retro-causal information is physically possible, thermodynamics must be reformulated in terms of causal order rather than temporal order.</a:t>
            </a:r>
          </a:p>
        </p:txBody>
      </p:sp>
      <p:sp>
        <p:nvSpPr>
          <p:cNvPr id="4" name="Slide Number Placeholder 3">
            <a:extLst>
              <a:ext uri="{FF2B5EF4-FFF2-40B4-BE49-F238E27FC236}">
                <a16:creationId xmlns:a16="http://schemas.microsoft.com/office/drawing/2014/main" id="{922F6ED2-1B9C-B66B-B441-29F3402EC5C7}"/>
              </a:ext>
            </a:extLst>
          </p:cNvPr>
          <p:cNvSpPr>
            <a:spLocks noGrp="1"/>
          </p:cNvSpPr>
          <p:nvPr>
            <p:ph type="sldNum" sz="quarter" idx="5"/>
          </p:nvPr>
        </p:nvSpPr>
        <p:spPr/>
        <p:txBody>
          <a:bodyPr/>
          <a:lstStyle/>
          <a:p>
            <a:fld id="{74C4B63F-31BE-4643-B46D-B7E67F01794C}" type="slidenum">
              <a:rPr lang="en-US" smtClean="0"/>
              <a:t>43</a:t>
            </a:fld>
            <a:endParaRPr lang="en-US"/>
          </a:p>
        </p:txBody>
      </p:sp>
    </p:spTree>
    <p:extLst>
      <p:ext uri="{BB962C8B-B14F-4D97-AF65-F5344CB8AC3E}">
        <p14:creationId xmlns:p14="http://schemas.microsoft.com/office/powerpoint/2010/main" val="3533323649"/>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18617D-6C99-4CFF-6893-5C2EE066679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8C57DA5-02AB-6147-299E-B1EF993C245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DFA6AB2-554B-E035-653F-5825D9137734}"/>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47561F4-9432-EB76-53A9-C28CA60E4258}"/>
              </a:ext>
            </a:extLst>
          </p:cNvPr>
          <p:cNvSpPr>
            <a:spLocks noGrp="1"/>
          </p:cNvSpPr>
          <p:nvPr>
            <p:ph type="sldNum" sz="quarter" idx="5"/>
          </p:nvPr>
        </p:nvSpPr>
        <p:spPr/>
        <p:txBody>
          <a:bodyPr/>
          <a:lstStyle/>
          <a:p>
            <a:fld id="{74C4B63F-31BE-4643-B46D-B7E67F01794C}" type="slidenum">
              <a:rPr lang="en-US" smtClean="0"/>
              <a:t>44</a:t>
            </a:fld>
            <a:endParaRPr lang="en-US"/>
          </a:p>
        </p:txBody>
      </p:sp>
    </p:spTree>
    <p:extLst>
      <p:ext uri="{BB962C8B-B14F-4D97-AF65-F5344CB8AC3E}">
        <p14:creationId xmlns:p14="http://schemas.microsoft.com/office/powerpoint/2010/main" val="3352951797"/>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9D6E92-FA5C-D6B3-498E-559AAA83185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E3304F1-2CC1-0774-E573-2E23FDDB5F5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B00466F-CCFE-7611-848D-FE6960FE5E8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2BD0410-E997-8945-13C2-D66C85462A55}"/>
              </a:ext>
            </a:extLst>
          </p:cNvPr>
          <p:cNvSpPr>
            <a:spLocks noGrp="1"/>
          </p:cNvSpPr>
          <p:nvPr>
            <p:ph type="sldNum" sz="quarter" idx="5"/>
          </p:nvPr>
        </p:nvSpPr>
        <p:spPr/>
        <p:txBody>
          <a:bodyPr/>
          <a:lstStyle/>
          <a:p>
            <a:fld id="{74C4B63F-31BE-4643-B46D-B7E67F01794C}" type="slidenum">
              <a:rPr lang="en-US" smtClean="0"/>
              <a:t>45</a:t>
            </a:fld>
            <a:endParaRPr lang="en-US"/>
          </a:p>
        </p:txBody>
      </p:sp>
    </p:spTree>
    <p:extLst>
      <p:ext uri="{BB962C8B-B14F-4D97-AF65-F5344CB8AC3E}">
        <p14:creationId xmlns:p14="http://schemas.microsoft.com/office/powerpoint/2010/main" val="4265804490"/>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4C4B63F-31BE-4643-B46D-B7E67F01794C}" type="slidenum">
              <a:rPr lang="en-US" smtClean="0"/>
              <a:t>46</a:t>
            </a:fld>
            <a:endParaRPr lang="en-US"/>
          </a:p>
        </p:txBody>
      </p:sp>
    </p:spTree>
    <p:extLst>
      <p:ext uri="{BB962C8B-B14F-4D97-AF65-F5344CB8AC3E}">
        <p14:creationId xmlns:p14="http://schemas.microsoft.com/office/powerpoint/2010/main" val="2241623589"/>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ED4D84-29BB-B1EA-DCB5-93045AEBD35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4945A79-6227-E3BA-9B11-EF8505BEFE2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B93EF64-CCB6-8CD7-FA68-7475B25371E4}"/>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830FA33D-D898-0AE6-3905-6827887EF942}"/>
              </a:ext>
            </a:extLst>
          </p:cNvPr>
          <p:cNvSpPr>
            <a:spLocks noGrp="1"/>
          </p:cNvSpPr>
          <p:nvPr>
            <p:ph type="sldNum" sz="quarter" idx="5"/>
          </p:nvPr>
        </p:nvSpPr>
        <p:spPr/>
        <p:txBody>
          <a:bodyPr/>
          <a:lstStyle/>
          <a:p>
            <a:fld id="{74C4B63F-31BE-4643-B46D-B7E67F01794C}" type="slidenum">
              <a:rPr lang="en-US" smtClean="0"/>
              <a:t>47</a:t>
            </a:fld>
            <a:endParaRPr lang="en-US"/>
          </a:p>
        </p:txBody>
      </p:sp>
    </p:spTree>
    <p:extLst>
      <p:ext uri="{BB962C8B-B14F-4D97-AF65-F5344CB8AC3E}">
        <p14:creationId xmlns:p14="http://schemas.microsoft.com/office/powerpoint/2010/main" val="177523587"/>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4C4B63F-31BE-4643-B46D-B7E67F01794C}" type="slidenum">
              <a:rPr lang="en-US" smtClean="0"/>
              <a:t>48</a:t>
            </a:fld>
            <a:endParaRPr lang="en-US"/>
          </a:p>
        </p:txBody>
      </p:sp>
    </p:spTree>
    <p:extLst>
      <p:ext uri="{BB962C8B-B14F-4D97-AF65-F5344CB8AC3E}">
        <p14:creationId xmlns:p14="http://schemas.microsoft.com/office/powerpoint/2010/main" val="398904275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F86887-B686-18BA-FFFA-DDE8D752D81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486D2A7-F379-0DBE-E614-7D753F57241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7735700-57D4-7062-F735-8D4EB0062206}"/>
              </a:ext>
            </a:extLst>
          </p:cNvPr>
          <p:cNvSpPr>
            <a:spLocks noGrp="1"/>
          </p:cNvSpPr>
          <p:nvPr>
            <p:ph type="body" idx="1"/>
          </p:nvPr>
        </p:nvSpPr>
        <p:spPr/>
        <p:txBody>
          <a:bodyPr/>
          <a:lstStyle/>
          <a:p>
            <a:pPr>
              <a:lnSpc>
                <a:spcPct val="100000"/>
              </a:lnSpc>
              <a:spcBef>
                <a:spcPts val="400"/>
              </a:spcBef>
            </a:pPr>
            <a:r>
              <a:rPr lang="en-US" cap="none" dirty="0"/>
              <a:t>If we model SR as an oscillation in time, then the question is whether there is an upper limit to its frequency.</a:t>
            </a:r>
          </a:p>
          <a:p>
            <a:pPr>
              <a:lnSpc>
                <a:spcPct val="100000"/>
              </a:lnSpc>
              <a:spcBef>
                <a:spcPts val="400"/>
              </a:spcBef>
            </a:pPr>
            <a:r>
              <a:rPr lang="en-US" cap="none" dirty="0"/>
              <a:t>If so, call it the</a:t>
            </a:r>
            <a:r>
              <a:rPr lang="en-US" b="1" cap="none" dirty="0"/>
              <a:t> paradox frequency</a:t>
            </a:r>
            <a:r>
              <a:rPr lang="en-US" cap="none" dirty="0"/>
              <a:t>.</a:t>
            </a:r>
          </a:p>
          <a:p>
            <a:pPr>
              <a:lnSpc>
                <a:spcPct val="100000"/>
              </a:lnSpc>
              <a:spcBef>
                <a:spcPts val="400"/>
              </a:spcBef>
            </a:pPr>
            <a:r>
              <a:rPr lang="en-US" cap="none" dirty="0"/>
              <a:t>This can be modeled with clocked gates.</a:t>
            </a:r>
          </a:p>
          <a:p>
            <a:pPr>
              <a:lnSpc>
                <a:spcPct val="100000"/>
              </a:lnSpc>
              <a:spcBef>
                <a:spcPts val="400"/>
              </a:spcBef>
            </a:pPr>
            <a:r>
              <a:rPr lang="en-US" cap="none" dirty="0"/>
              <a:t>A NOT gate feeding back on itself has a paradox frequency half the clock frequency.</a:t>
            </a:r>
          </a:p>
          <a:p>
            <a:pPr>
              <a:lnSpc>
                <a:spcPct val="100000"/>
              </a:lnSpc>
              <a:spcBef>
                <a:spcPts val="400"/>
              </a:spcBef>
            </a:pPr>
            <a:r>
              <a:rPr lang="en-US" cap="none" dirty="0"/>
              <a:t>Its phase determines is imaginary truthvalue.</a:t>
            </a:r>
          </a:p>
          <a:p>
            <a:pPr>
              <a:lnSpc>
                <a:spcPct val="100000"/>
              </a:lnSpc>
              <a:spcBef>
                <a:spcPts val="400"/>
              </a:spcBef>
            </a:pPr>
            <a:r>
              <a:rPr lang="en-US" cap="none" dirty="0"/>
              <a:t>Its arbitrary which phase is mapped to which truthvalue.</a:t>
            </a:r>
          </a:p>
          <a:p>
            <a:pPr>
              <a:lnSpc>
                <a:spcPct val="100000"/>
              </a:lnSpc>
              <a:spcBef>
                <a:spcPts val="400"/>
              </a:spcBef>
            </a:pPr>
            <a:r>
              <a:rPr lang="en-US" cap="none" dirty="0"/>
              <a:t>Does that rankle?</a:t>
            </a:r>
          </a:p>
          <a:p>
            <a:pPr>
              <a:lnSpc>
                <a:spcPct val="100000"/>
              </a:lnSpc>
              <a:spcBef>
                <a:spcPts val="400"/>
              </a:spcBef>
            </a:pPr>
            <a:r>
              <a:rPr lang="en-US" cap="none" dirty="0"/>
              <a:t>We forget that Boolean truthvalues are also arbitrary.</a:t>
            </a:r>
          </a:p>
          <a:p>
            <a:pPr>
              <a:lnSpc>
                <a:spcPct val="100000"/>
              </a:lnSpc>
              <a:spcBef>
                <a:spcPts val="400"/>
              </a:spcBef>
            </a:pPr>
            <a:r>
              <a:rPr lang="en-US" cap="none" dirty="0"/>
              <a:t>Does zero map to T or to F?</a:t>
            </a:r>
          </a:p>
          <a:p>
            <a:pPr>
              <a:lnSpc>
                <a:spcPct val="100000"/>
              </a:lnSpc>
              <a:spcBef>
                <a:spcPts val="400"/>
              </a:spcBef>
            </a:pPr>
            <a:r>
              <a:rPr lang="en-US" cap="none" dirty="0"/>
              <a:t>A standard must be picked.</a:t>
            </a:r>
          </a:p>
          <a:p>
            <a:endParaRPr lang="en-US" dirty="0"/>
          </a:p>
        </p:txBody>
      </p:sp>
      <p:sp>
        <p:nvSpPr>
          <p:cNvPr id="4" name="Slide Number Placeholder 3">
            <a:extLst>
              <a:ext uri="{FF2B5EF4-FFF2-40B4-BE49-F238E27FC236}">
                <a16:creationId xmlns:a16="http://schemas.microsoft.com/office/drawing/2014/main" id="{06756E14-CF7B-2643-4BD5-F2ED04696DE8}"/>
              </a:ext>
            </a:extLst>
          </p:cNvPr>
          <p:cNvSpPr>
            <a:spLocks noGrp="1"/>
          </p:cNvSpPr>
          <p:nvPr>
            <p:ph type="sldNum" sz="quarter" idx="5"/>
          </p:nvPr>
        </p:nvSpPr>
        <p:spPr/>
        <p:txBody>
          <a:bodyPr/>
          <a:lstStyle/>
          <a:p>
            <a:fld id="{74C4B63F-31BE-4643-B46D-B7E67F01794C}" type="slidenum">
              <a:rPr lang="en-US" smtClean="0"/>
              <a:t>5</a:t>
            </a:fld>
            <a:endParaRPr lang="en-US"/>
          </a:p>
        </p:txBody>
      </p:sp>
    </p:spTree>
    <p:extLst>
      <p:ext uri="{BB962C8B-B14F-4D97-AF65-F5344CB8AC3E}">
        <p14:creationId xmlns:p14="http://schemas.microsoft.com/office/powerpoint/2010/main" val="8001159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33CB57-E9B9-55D3-0B34-907C3C02DF3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9D3E285-80AD-C82E-C5D5-D3D52985A24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141E0B4-9028-61C5-D690-F951297AD9B0}"/>
              </a:ext>
            </a:extLst>
          </p:cNvPr>
          <p:cNvSpPr>
            <a:spLocks noGrp="1"/>
          </p:cNvSpPr>
          <p:nvPr>
            <p:ph type="body" idx="1"/>
          </p:nvPr>
        </p:nvSpPr>
        <p:spPr/>
        <p:txBody>
          <a:bodyPr/>
          <a:lstStyle/>
          <a:p>
            <a:r>
              <a:rPr lang="en-US" dirty="0"/>
              <a:t>Assume a maximum frequency, call it the paradox frequency.</a:t>
            </a:r>
          </a:p>
          <a:p>
            <a:r>
              <a:rPr lang="en-US" dirty="0"/>
              <a:t>Let two paradoxes feed an XOR gate but with a 90° phase shift.</a:t>
            </a:r>
          </a:p>
          <a:p>
            <a:r>
              <a:rPr lang="en-US" dirty="0"/>
              <a:t>Out comes an oscillation at </a:t>
            </a:r>
            <a:r>
              <a:rPr lang="en-US" i="1" dirty="0"/>
              <a:t>twice</a:t>
            </a:r>
            <a:r>
              <a:rPr lang="en-US" dirty="0"/>
              <a:t> the paradox frequency, assumption invalidated.</a:t>
            </a:r>
          </a:p>
          <a:p>
            <a:r>
              <a:rPr lang="en-US" dirty="0"/>
              <a:t>Thus, either there is no upper limit, or the phase must be quantized.</a:t>
            </a:r>
          </a:p>
          <a:p>
            <a:r>
              <a:rPr lang="en-US" dirty="0"/>
              <a:t>Thus, there are two imaginary truthvalues, call the imaginary true and imaginary false, and label them ’i’ and ‘j’.</a:t>
            </a:r>
          </a:p>
          <a:p>
            <a:r>
              <a:rPr lang="en-US" b="1" dirty="0"/>
              <a:t>Portent #1: A maximum allowed frequency (the Planck frequency, the paradox frequency).</a:t>
            </a:r>
          </a:p>
          <a:p>
            <a:r>
              <a:rPr lang="en-US" b="1" dirty="0"/>
              <a:t>Portent #2: Quantization (allowed phases: 0° and 180°).</a:t>
            </a:r>
          </a:p>
        </p:txBody>
      </p:sp>
      <p:sp>
        <p:nvSpPr>
          <p:cNvPr id="4" name="Slide Number Placeholder 3">
            <a:extLst>
              <a:ext uri="{FF2B5EF4-FFF2-40B4-BE49-F238E27FC236}">
                <a16:creationId xmlns:a16="http://schemas.microsoft.com/office/drawing/2014/main" id="{5A9C250F-2CA2-0955-62E5-30C81B9ECBA4}"/>
              </a:ext>
            </a:extLst>
          </p:cNvPr>
          <p:cNvSpPr>
            <a:spLocks noGrp="1"/>
          </p:cNvSpPr>
          <p:nvPr>
            <p:ph type="sldNum" sz="quarter" idx="5"/>
          </p:nvPr>
        </p:nvSpPr>
        <p:spPr/>
        <p:txBody>
          <a:bodyPr/>
          <a:lstStyle/>
          <a:p>
            <a:fld id="{74C4B63F-31BE-4643-B46D-B7E67F01794C}" type="slidenum">
              <a:rPr lang="en-US" smtClean="0"/>
              <a:t>6</a:t>
            </a:fld>
            <a:endParaRPr lang="en-US"/>
          </a:p>
        </p:txBody>
      </p:sp>
    </p:spTree>
    <p:extLst>
      <p:ext uri="{BB962C8B-B14F-4D97-AF65-F5344CB8AC3E}">
        <p14:creationId xmlns:p14="http://schemas.microsoft.com/office/powerpoint/2010/main" val="10244651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356EB8-3525-A043-7794-2D2432C3B73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86D47E0-C0C8-6D27-533B-7016D4F230E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D18D541-D2DE-A71D-0D6E-E90B1707DE61}"/>
              </a:ext>
            </a:extLst>
          </p:cNvPr>
          <p:cNvSpPr>
            <a:spLocks noGrp="1"/>
          </p:cNvSpPr>
          <p:nvPr>
            <p:ph type="body" idx="1"/>
          </p:nvPr>
        </p:nvSpPr>
        <p:spPr/>
        <p:txBody>
          <a:bodyPr/>
          <a:lstStyle/>
          <a:p>
            <a:r>
              <a:rPr lang="en-US" dirty="0"/>
              <a:t>The Imaginary truthvalues can be represented as alternating Boolean truthvalues.</a:t>
            </a:r>
          </a:p>
          <a:p>
            <a:r>
              <a:rPr lang="en-US" dirty="0"/>
              <a:t>In perfect symmetry, the Boolean truthvalues can be represented as alternating Imaginary truthvalues.</a:t>
            </a:r>
          </a:p>
          <a:p>
            <a:r>
              <a:rPr lang="en-US" dirty="0"/>
              <a:t>They form a pair of </a:t>
            </a:r>
            <a:r>
              <a:rPr lang="en-US" i="1" dirty="0"/>
              <a:t>conjugate bases</a:t>
            </a:r>
            <a:r>
              <a:rPr lang="en-US" dirty="0"/>
              <a:t> for truthvalues.</a:t>
            </a:r>
          </a:p>
          <a:p>
            <a:r>
              <a:rPr lang="en-US" dirty="0"/>
              <a:t>Echoes (portent) of quantum physics.</a:t>
            </a:r>
          </a:p>
          <a:p>
            <a:r>
              <a:rPr lang="en-US" b="1" dirty="0"/>
              <a:t>Portent #3: Conjugate Bases</a:t>
            </a:r>
          </a:p>
        </p:txBody>
      </p:sp>
      <p:sp>
        <p:nvSpPr>
          <p:cNvPr id="4" name="Slide Number Placeholder 3">
            <a:extLst>
              <a:ext uri="{FF2B5EF4-FFF2-40B4-BE49-F238E27FC236}">
                <a16:creationId xmlns:a16="http://schemas.microsoft.com/office/drawing/2014/main" id="{6A937312-CB22-C367-39A9-4D8AB230090D}"/>
              </a:ext>
            </a:extLst>
          </p:cNvPr>
          <p:cNvSpPr>
            <a:spLocks noGrp="1"/>
          </p:cNvSpPr>
          <p:nvPr>
            <p:ph type="sldNum" sz="quarter" idx="5"/>
          </p:nvPr>
        </p:nvSpPr>
        <p:spPr/>
        <p:txBody>
          <a:bodyPr/>
          <a:lstStyle/>
          <a:p>
            <a:fld id="{74C4B63F-31BE-4643-B46D-B7E67F01794C}" type="slidenum">
              <a:rPr lang="en-US" smtClean="0"/>
              <a:t>7</a:t>
            </a:fld>
            <a:endParaRPr lang="en-US"/>
          </a:p>
        </p:txBody>
      </p:sp>
    </p:spTree>
    <p:extLst>
      <p:ext uri="{BB962C8B-B14F-4D97-AF65-F5344CB8AC3E}">
        <p14:creationId xmlns:p14="http://schemas.microsoft.com/office/powerpoint/2010/main" val="196982902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86DBC2-CA81-173B-CFC4-9561070E983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8AE46FB-DB18-E919-F65C-7D4BB00018D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3805C1A-94EE-136C-5517-8C9413036179}"/>
              </a:ext>
            </a:extLst>
          </p:cNvPr>
          <p:cNvSpPr>
            <a:spLocks noGrp="1"/>
          </p:cNvSpPr>
          <p:nvPr>
            <p:ph type="body" idx="1"/>
          </p:nvPr>
        </p:nvSpPr>
        <p:spPr/>
        <p:txBody>
          <a:bodyPr/>
          <a:lstStyle/>
          <a:p>
            <a:pPr>
              <a:lnSpc>
                <a:spcPct val="100000"/>
              </a:lnSpc>
              <a:spcBef>
                <a:spcPts val="400"/>
              </a:spcBef>
            </a:pPr>
            <a:r>
              <a:rPr lang="en-US" cap="none" dirty="0"/>
              <a:t>Six representations</a:t>
            </a:r>
          </a:p>
          <a:p>
            <a:pPr marL="228600" lvl="0" indent="-228600">
              <a:lnSpc>
                <a:spcPct val="100000"/>
              </a:lnSpc>
              <a:spcBef>
                <a:spcPts val="400"/>
              </a:spcBef>
              <a:buFont typeface="Arial" panose="020B0604020202020204" pitchFamily="34" charset="0"/>
              <a:buChar char="•"/>
            </a:pPr>
            <a:r>
              <a:rPr lang="en-US" cap="none" dirty="0"/>
              <a:t>Typographic</a:t>
            </a:r>
          </a:p>
          <a:p>
            <a:pPr marL="228600" lvl="0" indent="-228600">
              <a:lnSpc>
                <a:spcPct val="100000"/>
              </a:lnSpc>
              <a:spcBef>
                <a:spcPts val="400"/>
              </a:spcBef>
              <a:buFont typeface="Arial" panose="020B0604020202020204" pitchFamily="34" charset="0"/>
              <a:buChar char="•"/>
            </a:pPr>
            <a:r>
              <a:rPr lang="en-US" cap="none" dirty="0"/>
              <a:t>Truth tables</a:t>
            </a:r>
          </a:p>
          <a:p>
            <a:pPr marL="228600" lvl="0" indent="-228600">
              <a:lnSpc>
                <a:spcPct val="100000"/>
              </a:lnSpc>
              <a:spcBef>
                <a:spcPts val="400"/>
              </a:spcBef>
              <a:buFont typeface="Arial" panose="020B0604020202020204" pitchFamily="34" charset="0"/>
              <a:buChar char="•"/>
            </a:pPr>
            <a:r>
              <a:rPr lang="en-US" cap="none" dirty="0"/>
              <a:t>Successor vector</a:t>
            </a:r>
          </a:p>
          <a:p>
            <a:pPr marL="228600" lvl="0" indent="-228600">
              <a:lnSpc>
                <a:spcPct val="100000"/>
              </a:lnSpc>
              <a:spcBef>
                <a:spcPts val="400"/>
              </a:spcBef>
              <a:buFont typeface="Arial" panose="020B0604020202020204" pitchFamily="34" charset="0"/>
              <a:buChar char="•"/>
            </a:pPr>
            <a:r>
              <a:rPr lang="en-US" cap="none" dirty="0"/>
              <a:t>Attractor structures</a:t>
            </a:r>
          </a:p>
          <a:p>
            <a:pPr marL="228600" lvl="0" indent="-228600">
              <a:lnSpc>
                <a:spcPct val="100000"/>
              </a:lnSpc>
              <a:spcBef>
                <a:spcPts val="400"/>
              </a:spcBef>
              <a:buFont typeface="Arial" panose="020B0604020202020204" pitchFamily="34" charset="0"/>
              <a:buChar char="•"/>
            </a:pPr>
            <a:r>
              <a:rPr lang="en-US" cap="none" dirty="0"/>
              <a:t>Digital circuits</a:t>
            </a:r>
          </a:p>
          <a:p>
            <a:pPr marL="228600" lvl="0" indent="-228600">
              <a:lnSpc>
                <a:spcPct val="100000"/>
              </a:lnSpc>
              <a:spcBef>
                <a:spcPts val="400"/>
              </a:spcBef>
              <a:buFont typeface="Arial" panose="020B0604020202020204" pitchFamily="34" charset="0"/>
              <a:buChar char="•"/>
            </a:pPr>
            <a:r>
              <a:rPr lang="en-US" cap="none" dirty="0"/>
              <a:t>Infinite expansion</a:t>
            </a:r>
          </a:p>
          <a:p>
            <a:pPr>
              <a:lnSpc>
                <a:spcPct val="100000"/>
              </a:lnSpc>
              <a:spcBef>
                <a:spcPts val="400"/>
              </a:spcBef>
            </a:pPr>
            <a:r>
              <a:rPr lang="en-US" cap="none" dirty="0"/>
              <a:t>Hypothetical: a self-referential form is never paradoxical in all bases.</a:t>
            </a:r>
          </a:p>
          <a:p>
            <a:pPr>
              <a:lnSpc>
                <a:spcPct val="100000"/>
              </a:lnSpc>
              <a:spcBef>
                <a:spcPts val="400"/>
              </a:spcBef>
            </a:pPr>
            <a:r>
              <a:rPr lang="en-US" cap="none" dirty="0"/>
              <a:t>There is always at least one in which it is indeterminate.</a:t>
            </a:r>
          </a:p>
          <a:p>
            <a:pPr>
              <a:lnSpc>
                <a:spcPct val="100000"/>
              </a:lnSpc>
              <a:spcBef>
                <a:spcPts val="400"/>
              </a:spcBef>
            </a:pPr>
            <a:r>
              <a:rPr lang="en-US" cap="none" dirty="0"/>
              <a:t>Consider a unary gate whose output feeds back to its input.</a:t>
            </a:r>
          </a:p>
          <a:p>
            <a:pPr>
              <a:lnSpc>
                <a:spcPct val="100000"/>
              </a:lnSpc>
              <a:spcBef>
                <a:spcPts val="400"/>
              </a:spcBef>
            </a:pPr>
            <a:r>
              <a:rPr lang="en-US" cap="none" dirty="0"/>
              <a:t>It is fully self-referential, no inputs at all.</a:t>
            </a:r>
          </a:p>
          <a:p>
            <a:pPr>
              <a:lnSpc>
                <a:spcPct val="100000"/>
              </a:lnSpc>
              <a:spcBef>
                <a:spcPts val="400"/>
              </a:spcBef>
            </a:pPr>
            <a:r>
              <a:rPr lang="en-US" cap="none" dirty="0"/>
              <a:t>If it is a NOT gate, the circuit is paradoxical in the Boolean basis but indeterminate in the Imaginary basis.</a:t>
            </a:r>
          </a:p>
          <a:p>
            <a:pPr>
              <a:lnSpc>
                <a:spcPct val="100000"/>
              </a:lnSpc>
              <a:spcBef>
                <a:spcPts val="400"/>
              </a:spcBef>
            </a:pPr>
            <a:r>
              <a:rPr lang="en-US" cap="none" dirty="0"/>
              <a:t>If it is a BUF gate, the circuit is paradoxical in the Imaginary basis but indeterminate in the Boolean basis.</a:t>
            </a:r>
          </a:p>
          <a:p>
            <a:pPr>
              <a:lnSpc>
                <a:spcPct val="100000"/>
              </a:lnSpc>
              <a:spcBef>
                <a:spcPts val="400"/>
              </a:spcBef>
            </a:pPr>
            <a:r>
              <a:rPr lang="en-US" cap="none" dirty="0"/>
              <a:t>There are two theoretical branches here:</a:t>
            </a:r>
          </a:p>
          <a:p>
            <a:pPr marL="171450" lvl="0" indent="-171450">
              <a:lnSpc>
                <a:spcPct val="100000"/>
              </a:lnSpc>
              <a:spcBef>
                <a:spcPts val="400"/>
              </a:spcBef>
              <a:buFont typeface="Arial" panose="020B0604020202020204" pitchFamily="34" charset="0"/>
              <a:buChar char="•"/>
            </a:pPr>
            <a:r>
              <a:rPr lang="en-US" cap="none" dirty="0"/>
              <a:t>Keep the indeterminacy throughout some ‘proof’.</a:t>
            </a:r>
          </a:p>
          <a:p>
            <a:pPr marL="171450" lvl="0" indent="-171450">
              <a:lnSpc>
                <a:spcPct val="100000"/>
              </a:lnSpc>
              <a:spcBef>
                <a:spcPts val="400"/>
              </a:spcBef>
              <a:buFont typeface="Arial" panose="020B0604020202020204" pitchFamily="34" charset="0"/>
              <a:buChar char="•"/>
            </a:pPr>
            <a:r>
              <a:rPr lang="en-US" cap="none" dirty="0"/>
              <a:t>Randomly pick one value and use it throughout the ’proof’.</a:t>
            </a:r>
          </a:p>
          <a:p>
            <a:endParaRPr lang="en-US" dirty="0"/>
          </a:p>
        </p:txBody>
      </p:sp>
      <p:sp>
        <p:nvSpPr>
          <p:cNvPr id="4" name="Slide Number Placeholder 3">
            <a:extLst>
              <a:ext uri="{FF2B5EF4-FFF2-40B4-BE49-F238E27FC236}">
                <a16:creationId xmlns:a16="http://schemas.microsoft.com/office/drawing/2014/main" id="{8FDDEEE5-21F0-BB41-E607-E69377E2ACE3}"/>
              </a:ext>
            </a:extLst>
          </p:cNvPr>
          <p:cNvSpPr>
            <a:spLocks noGrp="1"/>
          </p:cNvSpPr>
          <p:nvPr>
            <p:ph type="sldNum" sz="quarter" idx="5"/>
          </p:nvPr>
        </p:nvSpPr>
        <p:spPr/>
        <p:txBody>
          <a:bodyPr/>
          <a:lstStyle/>
          <a:p>
            <a:fld id="{74C4B63F-31BE-4643-B46D-B7E67F01794C}" type="slidenum">
              <a:rPr lang="en-US" smtClean="0"/>
              <a:t>8</a:t>
            </a:fld>
            <a:endParaRPr lang="en-US"/>
          </a:p>
        </p:txBody>
      </p:sp>
    </p:spTree>
    <p:extLst>
      <p:ext uri="{BB962C8B-B14F-4D97-AF65-F5344CB8AC3E}">
        <p14:creationId xmlns:p14="http://schemas.microsoft.com/office/powerpoint/2010/main" val="84373362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45D946-6229-383A-D79A-BEB76C42B21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5175865-C0B5-CED5-2E1F-7E12DDA9305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87607B0-BAF0-D71D-5845-7E739E71C9AE}"/>
              </a:ext>
            </a:extLst>
          </p:cNvPr>
          <p:cNvSpPr>
            <a:spLocks noGrp="1"/>
          </p:cNvSpPr>
          <p:nvPr>
            <p:ph type="body" idx="1"/>
          </p:nvPr>
        </p:nvSpPr>
        <p:spPr/>
        <p:txBody>
          <a:bodyPr/>
          <a:lstStyle/>
          <a:p>
            <a:r>
              <a:rPr lang="en-US" dirty="0"/>
              <a:t>Combinatorial circuits (linear forms) only scale as N!.</a:t>
            </a:r>
          </a:p>
          <a:p>
            <a:r>
              <a:rPr lang="en-US" dirty="0"/>
              <a:t>Sequential circuits (nonlinear forms) scale as N</a:t>
            </a:r>
            <a:r>
              <a:rPr lang="en-US" baseline="30000" dirty="0"/>
              <a:t>N</a:t>
            </a:r>
            <a:r>
              <a:rPr lang="en-US" dirty="0"/>
              <a:t>.</a:t>
            </a:r>
          </a:p>
          <a:p>
            <a:r>
              <a:rPr lang="en-US" dirty="0"/>
              <a:t>Logicians in their misguided attempt to prevent self-reference have cut themselves off from the vast majority of logical forms.</a:t>
            </a:r>
          </a:p>
          <a:p>
            <a:r>
              <a:rPr lang="en-US" dirty="0"/>
              <a:t>The conventional interpretations of Gödel’s theorems may be off base.</a:t>
            </a:r>
          </a:p>
          <a:p>
            <a:r>
              <a:rPr lang="en-US" dirty="0"/>
              <a:t>Perhaps they do not prove that truth supersedes proof, but merely that some truths cannot be reached without going through imaginary truthvalues.</a:t>
            </a:r>
          </a:p>
          <a:p>
            <a:r>
              <a:rPr lang="en-US" dirty="0"/>
              <a:t>The ancient Euclidean ideal of neatly stepping from truth to truth as the ultimate recipe to uncover all truths may not be possible.</a:t>
            </a:r>
          </a:p>
          <a:p>
            <a:r>
              <a:rPr lang="en-US" dirty="0"/>
              <a:t>Perhaps that ideal should be given a name, the Euclidean Proof Paradigm (EPP).</a:t>
            </a:r>
          </a:p>
          <a:p>
            <a:r>
              <a:rPr lang="en-US" dirty="0"/>
              <a:t>It has reigned supreme as the core of human reasoning for more than 2,000 years – perhaps self-reference reveals its limits.</a:t>
            </a:r>
          </a:p>
          <a:p>
            <a:r>
              <a:rPr lang="en-US" dirty="0"/>
              <a:t>Like imaginary numbers in math, some proofs require them.</a:t>
            </a:r>
          </a:p>
        </p:txBody>
      </p:sp>
      <p:sp>
        <p:nvSpPr>
          <p:cNvPr id="4" name="Slide Number Placeholder 3">
            <a:extLst>
              <a:ext uri="{FF2B5EF4-FFF2-40B4-BE49-F238E27FC236}">
                <a16:creationId xmlns:a16="http://schemas.microsoft.com/office/drawing/2014/main" id="{5BE21946-59EA-191F-B416-D6C9F9455D17}"/>
              </a:ext>
            </a:extLst>
          </p:cNvPr>
          <p:cNvSpPr>
            <a:spLocks noGrp="1"/>
          </p:cNvSpPr>
          <p:nvPr>
            <p:ph type="sldNum" sz="quarter" idx="5"/>
          </p:nvPr>
        </p:nvSpPr>
        <p:spPr/>
        <p:txBody>
          <a:bodyPr/>
          <a:lstStyle/>
          <a:p>
            <a:fld id="{74C4B63F-31BE-4643-B46D-B7E67F01794C}" type="slidenum">
              <a:rPr lang="en-US" smtClean="0"/>
              <a:t>9</a:t>
            </a:fld>
            <a:endParaRPr lang="en-US"/>
          </a:p>
        </p:txBody>
      </p:sp>
    </p:spTree>
    <p:extLst>
      <p:ext uri="{BB962C8B-B14F-4D97-AF65-F5344CB8AC3E}">
        <p14:creationId xmlns:p14="http://schemas.microsoft.com/office/powerpoint/2010/main" val="223272300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8" name="Picture 7" descr="Droplets-S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ctrTitle"/>
          </p:nvPr>
        </p:nvSpPr>
        <p:spPr>
          <a:xfrm>
            <a:off x="1313259" y="1300786"/>
            <a:ext cx="6517482" cy="2509213"/>
          </a:xfrm>
        </p:spPr>
        <p:txBody>
          <a:bodyPr anchor="b">
            <a:normAutofit/>
          </a:bodyPr>
          <a:lstStyle>
            <a:lvl1pPr algn="ctr">
              <a:defRPr sz="4800"/>
            </a:lvl1pPr>
          </a:lstStyle>
          <a:p>
            <a:r>
              <a:rPr lang="en-US"/>
              <a:t>Click to edit Master title style</a:t>
            </a:r>
            <a:endParaRPr lang="en-US" dirty="0"/>
          </a:p>
        </p:txBody>
      </p:sp>
      <p:sp>
        <p:nvSpPr>
          <p:cNvPr id="3" name="Subtitle 2"/>
          <p:cNvSpPr>
            <a:spLocks noGrp="1"/>
          </p:cNvSpPr>
          <p:nvPr>
            <p:ph type="subTitle" idx="1"/>
          </p:nvPr>
        </p:nvSpPr>
        <p:spPr>
          <a:xfrm>
            <a:off x="1313259" y="3886201"/>
            <a:ext cx="6517482"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433D9B6-8B7A-C740-AF75-2E402B58296D}" type="datetime1">
              <a:rPr lang="en-US" smtClean="0"/>
              <a:t>8/7/26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3A7953B-B4AA-634C-AC3B-B52C39691C1C}" type="slidenum">
              <a:rPr lang="en-US" smtClean="0"/>
              <a:pPr/>
              <a:t>‹#›</a:t>
            </a:fld>
            <a:endParaRPr lang="en-US"/>
          </a:p>
        </p:txBody>
      </p:sp>
    </p:spTree>
    <p:extLst>
      <p:ext uri="{BB962C8B-B14F-4D97-AF65-F5344CB8AC3E}">
        <p14:creationId xmlns:p14="http://schemas.microsoft.com/office/powerpoint/2010/main" val="21309343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46" y="4289374"/>
            <a:ext cx="7773324" cy="81161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888558" y="698261"/>
            <a:ext cx="7366899" cy="3214136"/>
          </a:xfrm>
          <a:prstGeom prst="roundRect">
            <a:avLst>
              <a:gd name="adj" fmla="val 4944"/>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5331" y="5108728"/>
            <a:ext cx="7773339"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FBDA61C-C0D4-9D48-AEF3-CAC18BB765CB}" type="datetime1">
              <a:rPr lang="en-US" smtClean="0"/>
              <a:t>8/7/26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3A7953B-B4AA-634C-AC3B-B52C39691C1C}" type="slidenum">
              <a:rPr lang="en-US" smtClean="0"/>
              <a:pPr/>
              <a:t>‹#›</a:t>
            </a:fld>
            <a:endParaRPr lang="en-US"/>
          </a:p>
        </p:txBody>
      </p:sp>
    </p:spTree>
    <p:extLst>
      <p:ext uri="{BB962C8B-B14F-4D97-AF65-F5344CB8AC3E}">
        <p14:creationId xmlns:p14="http://schemas.microsoft.com/office/powerpoint/2010/main" val="15678239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1" y="609600"/>
            <a:ext cx="7773339" cy="3427245"/>
          </a:xfrm>
        </p:spPr>
        <p:txBody>
          <a:bodyPr anchor="ctr"/>
          <a:lstStyle>
            <a:lvl1pPr algn="ct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5331" y="4204821"/>
            <a:ext cx="7773339"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713A7BB-DC8C-A140-A3B0-97B1E6C0A8FE}" type="datetime1">
              <a:rPr lang="en-US" smtClean="0"/>
              <a:t>8/7/26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3A7953B-B4AA-634C-AC3B-B52C39691C1C}" type="slidenum">
              <a:rPr lang="en-US" smtClean="0"/>
              <a:pPr/>
              <a:t>‹#›</a:t>
            </a:fld>
            <a:endParaRPr lang="en-US"/>
          </a:p>
        </p:txBody>
      </p:sp>
    </p:spTree>
    <p:extLst>
      <p:ext uri="{BB962C8B-B14F-4D97-AF65-F5344CB8AC3E}">
        <p14:creationId xmlns:p14="http://schemas.microsoft.com/office/powerpoint/2010/main" val="341290650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3" name="Picture 12"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1084659" y="872588"/>
            <a:ext cx="6977064" cy="2729915"/>
          </a:xfrm>
        </p:spPr>
        <p:txBody>
          <a:bodyPr anchor="ctr"/>
          <a:lstStyle>
            <a:lvl1pPr>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290484" y="3610032"/>
            <a:ext cx="6564224"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685331" y="4372797"/>
            <a:ext cx="7773339"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761C305-8DFA-B942-A56E-135BEB04D808}" type="datetime1">
              <a:rPr lang="en-US" smtClean="0"/>
              <a:t>8/7/26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3A7953B-B4AA-634C-AC3B-B52C39691C1C}" type="slidenum">
              <a:rPr lang="en-US" smtClean="0"/>
              <a:pPr/>
              <a:t>‹#›</a:t>
            </a:fld>
            <a:endParaRPr lang="en-US"/>
          </a:p>
        </p:txBody>
      </p:sp>
      <p:sp>
        <p:nvSpPr>
          <p:cNvPr id="11" name="TextBox 10"/>
          <p:cNvSpPr txBox="1"/>
          <p:nvPr/>
        </p:nvSpPr>
        <p:spPr>
          <a:xfrm>
            <a:off x="737626" y="887859"/>
            <a:ext cx="546888"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7850130" y="3120015"/>
            <a:ext cx="553641"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211654670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1" y="2138722"/>
            <a:ext cx="7773339" cy="2511835"/>
          </a:xfrm>
        </p:spPr>
        <p:txBody>
          <a:bodyPr anchor="b"/>
          <a:lstStyle>
            <a:lvl1pPr algn="ct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5331" y="4662335"/>
            <a:ext cx="7773339"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8904C77-8B14-B449-ACB5-173B04249EEC}" type="datetime1">
              <a:rPr lang="en-US" smtClean="0"/>
              <a:t>8/7/26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3A7953B-B4AA-634C-AC3B-B52C39691C1C}" type="slidenum">
              <a:rPr lang="en-US" smtClean="0"/>
              <a:pPr/>
              <a:t>‹#›</a:t>
            </a:fld>
            <a:endParaRPr lang="en-US"/>
          </a:p>
        </p:txBody>
      </p:sp>
    </p:spTree>
    <p:extLst>
      <p:ext uri="{BB962C8B-B14F-4D97-AF65-F5344CB8AC3E}">
        <p14:creationId xmlns:p14="http://schemas.microsoft.com/office/powerpoint/2010/main" val="312557516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pic>
        <p:nvPicPr>
          <p:cNvPr id="14" name="Picture 13"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5" name="Title 1"/>
          <p:cNvSpPr>
            <a:spLocks noGrp="1"/>
          </p:cNvSpPr>
          <p:nvPr>
            <p:ph type="title"/>
          </p:nvPr>
        </p:nvSpPr>
        <p:spPr>
          <a:xfrm>
            <a:off x="685331" y="609600"/>
            <a:ext cx="7773339" cy="1605094"/>
          </a:xfrm>
        </p:spPr>
        <p:txBody>
          <a:bodyPr/>
          <a:lstStyle/>
          <a:p>
            <a:r>
              <a:rPr lang="en-US"/>
              <a:t>Click to edit Master title style</a:t>
            </a:r>
            <a:endParaRPr lang="en-US" dirty="0"/>
          </a:p>
        </p:txBody>
      </p:sp>
      <p:sp>
        <p:nvSpPr>
          <p:cNvPr id="7" name="Text Placeholder 2"/>
          <p:cNvSpPr>
            <a:spLocks noGrp="1"/>
          </p:cNvSpPr>
          <p:nvPr>
            <p:ph type="body" idx="1"/>
          </p:nvPr>
        </p:nvSpPr>
        <p:spPr>
          <a:xfrm>
            <a:off x="685331" y="2367093"/>
            <a:ext cx="2474232" cy="576262"/>
          </a:xfrm>
        </p:spPr>
        <p:txBody>
          <a:bodyPr anchor="b">
            <a:noAutofit/>
          </a:bodyPr>
          <a:lstStyle>
            <a:lvl1pPr marL="0" indent="0" algn="ctr">
              <a:lnSpc>
                <a:spcPct val="7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685331" y="2943356"/>
            <a:ext cx="2474232"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3339292" y="2367093"/>
            <a:ext cx="2468641" cy="576262"/>
          </a:xfrm>
        </p:spPr>
        <p:txBody>
          <a:bodyPr anchor="b">
            <a:noAutofit/>
          </a:bodyPr>
          <a:lstStyle>
            <a:lvl1pPr marL="0" indent="0" algn="ctr">
              <a:lnSpc>
                <a:spcPct val="7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3331012" y="2943356"/>
            <a:ext cx="2477513"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5979974" y="2367093"/>
            <a:ext cx="2478696" cy="576262"/>
          </a:xfrm>
        </p:spPr>
        <p:txBody>
          <a:bodyPr anchor="b">
            <a:noAutofit/>
          </a:bodyPr>
          <a:lstStyle>
            <a:lvl1pPr marL="0" indent="0" algn="ctr">
              <a:lnSpc>
                <a:spcPct val="7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5979974" y="2943356"/>
            <a:ext cx="247869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E95F088A-A6F1-294B-BD6F-521FA3F61D76}" type="datetime1">
              <a:rPr lang="en-US" smtClean="0"/>
              <a:t>8/7/26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3A7953B-B4AA-634C-AC3B-B52C39691C1C}" type="slidenum">
              <a:rPr lang="en-US" smtClean="0"/>
              <a:pPr/>
              <a:t>‹#›</a:t>
            </a:fld>
            <a:endParaRPr lang="en-US"/>
          </a:p>
        </p:txBody>
      </p:sp>
    </p:spTree>
    <p:extLst>
      <p:ext uri="{BB962C8B-B14F-4D97-AF65-F5344CB8AC3E}">
        <p14:creationId xmlns:p14="http://schemas.microsoft.com/office/powerpoint/2010/main" val="300055332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17" name="Picture 16"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0" name="Title 1"/>
          <p:cNvSpPr>
            <a:spLocks noGrp="1"/>
          </p:cNvSpPr>
          <p:nvPr>
            <p:ph type="title"/>
          </p:nvPr>
        </p:nvSpPr>
        <p:spPr>
          <a:xfrm>
            <a:off x="685331" y="610772"/>
            <a:ext cx="7773339" cy="1603922"/>
          </a:xfrm>
        </p:spPr>
        <p:txBody>
          <a:bodyPr/>
          <a:lstStyle/>
          <a:p>
            <a:r>
              <a:rPr lang="en-US"/>
              <a:t>Click to edit Master title style</a:t>
            </a:r>
            <a:endParaRPr lang="en-US" dirty="0"/>
          </a:p>
        </p:txBody>
      </p:sp>
      <p:sp>
        <p:nvSpPr>
          <p:cNvPr id="19" name="Text Placeholder 2"/>
          <p:cNvSpPr>
            <a:spLocks noGrp="1"/>
          </p:cNvSpPr>
          <p:nvPr>
            <p:ph type="body" idx="1"/>
          </p:nvPr>
        </p:nvSpPr>
        <p:spPr>
          <a:xfrm>
            <a:off x="685331" y="4204820"/>
            <a:ext cx="2472307" cy="576262"/>
          </a:xfrm>
        </p:spPr>
        <p:txBody>
          <a:bodyPr anchor="b">
            <a:noAutofit/>
          </a:bodyPr>
          <a:lstStyle>
            <a:lvl1pPr marL="0" indent="0" algn="ctr">
              <a:lnSpc>
                <a:spcPct val="7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685331" y="2367093"/>
            <a:ext cx="2472307" cy="1524000"/>
          </a:xfrm>
          <a:prstGeom prst="roundRect">
            <a:avLst>
              <a:gd name="adj" fmla="val 936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685331" y="4781082"/>
            <a:ext cx="2472307"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3332069" y="4204820"/>
            <a:ext cx="2476371" cy="576262"/>
          </a:xfrm>
        </p:spPr>
        <p:txBody>
          <a:bodyPr anchor="b">
            <a:noAutofit/>
          </a:bodyPr>
          <a:lstStyle>
            <a:lvl1pPr marL="0" indent="0" algn="ctr">
              <a:lnSpc>
                <a:spcPct val="7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3331011" y="2367093"/>
            <a:ext cx="2477514"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3331011" y="4781081"/>
            <a:ext cx="2477514"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5979974" y="4204820"/>
            <a:ext cx="2475511" cy="576262"/>
          </a:xfrm>
        </p:spPr>
        <p:txBody>
          <a:bodyPr anchor="b">
            <a:noAutofit/>
          </a:bodyPr>
          <a:lstStyle>
            <a:lvl1pPr marL="0" indent="0" algn="ctr">
              <a:lnSpc>
                <a:spcPct val="7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5979974" y="2367093"/>
            <a:ext cx="2478696"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5979880" y="4781079"/>
            <a:ext cx="2478790"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6795C80C-102A-354B-9E60-28598DA708B3}" type="datetime1">
              <a:rPr lang="en-US" smtClean="0"/>
              <a:t>8/7/26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3A7953B-B4AA-634C-AC3B-B52C39691C1C}" type="slidenum">
              <a:rPr lang="en-US" smtClean="0"/>
              <a:pPr/>
              <a:t>‹#›</a:t>
            </a:fld>
            <a:endParaRPr lang="en-US"/>
          </a:p>
        </p:txBody>
      </p:sp>
    </p:spTree>
    <p:extLst>
      <p:ext uri="{BB962C8B-B14F-4D97-AF65-F5344CB8AC3E}">
        <p14:creationId xmlns:p14="http://schemas.microsoft.com/office/powerpoint/2010/main" val="321261717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11" name="Vertical Text Placeholder 2"/>
          <p:cNvSpPr>
            <a:spLocks noGrp="1"/>
          </p:cNvSpPr>
          <p:nvPr>
            <p:ph type="body" orient="vert" sz="quarter" idx="13"/>
          </p:nvPr>
        </p:nvSpPr>
        <p:spPr>
          <a:xfrm>
            <a:off x="685331" y="2367094"/>
            <a:ext cx="7773339" cy="342410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0804F4E-7AE5-DA40-938D-A212D4981967}" type="datetime1">
              <a:rPr lang="en-US" smtClean="0"/>
              <a:t>8/7/26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3A7953B-B4AA-634C-AC3B-B52C39691C1C}" type="slidenum">
              <a:rPr lang="en-US" smtClean="0"/>
              <a:pPr/>
              <a:t>‹#›</a:t>
            </a:fld>
            <a:endParaRPr lang="en-US"/>
          </a:p>
        </p:txBody>
      </p:sp>
    </p:spTree>
    <p:extLst>
      <p:ext uri="{BB962C8B-B14F-4D97-AF65-F5344CB8AC3E}">
        <p14:creationId xmlns:p14="http://schemas.microsoft.com/office/powerpoint/2010/main" val="290135206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10" name="Picture 9"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Vertical Title 1"/>
          <p:cNvSpPr>
            <a:spLocks noGrp="1"/>
          </p:cNvSpPr>
          <p:nvPr>
            <p:ph type="title" orient="vert"/>
          </p:nvPr>
        </p:nvSpPr>
        <p:spPr>
          <a:xfrm>
            <a:off x="6543675" y="609602"/>
            <a:ext cx="1914995" cy="5181599"/>
          </a:xfrm>
        </p:spPr>
        <p:txBody>
          <a:bodyPr vert="eaVert"/>
          <a:lstStyle>
            <a:lvl1pPr algn="l">
              <a:defRPr/>
            </a:lvl1pPr>
          </a:lstStyle>
          <a:p>
            <a:r>
              <a:rPr lang="en-US"/>
              <a:t>Click to edit Master title style</a:t>
            </a:r>
            <a:endParaRPr lang="en-US" dirty="0"/>
          </a:p>
        </p:txBody>
      </p:sp>
      <p:sp>
        <p:nvSpPr>
          <p:cNvPr id="8" name="Vertical Text Placeholder 2"/>
          <p:cNvSpPr>
            <a:spLocks noGrp="1"/>
          </p:cNvSpPr>
          <p:nvPr>
            <p:ph type="body" orient="vert" sz="quarter" idx="13"/>
          </p:nvPr>
        </p:nvSpPr>
        <p:spPr>
          <a:xfrm>
            <a:off x="685331" y="609602"/>
            <a:ext cx="5744043" cy="518159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1A14433-9F2E-CA42-9AFC-831ED507A24A}" type="datetime1">
              <a:rPr lang="en-US" smtClean="0"/>
              <a:t>8/7/26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3A7953B-B4AA-634C-AC3B-B52C39691C1C}" type="slidenum">
              <a:rPr lang="en-US" smtClean="0"/>
              <a:pPr/>
              <a:t>‹#›</a:t>
            </a:fld>
            <a:endParaRPr lang="en-US"/>
          </a:p>
        </p:txBody>
      </p:sp>
    </p:spTree>
    <p:extLst>
      <p:ext uri="{BB962C8B-B14F-4D97-AF65-F5344CB8AC3E}">
        <p14:creationId xmlns:p14="http://schemas.microsoft.com/office/powerpoint/2010/main" val="27333320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12" name="Content Placeholder 2"/>
          <p:cNvSpPr>
            <a:spLocks noGrp="1"/>
          </p:cNvSpPr>
          <p:nvPr>
            <p:ph sz="quarter" idx="13"/>
          </p:nvPr>
        </p:nvSpPr>
        <p:spPr>
          <a:xfrm>
            <a:off x="685330" y="2367093"/>
            <a:ext cx="7772870" cy="34241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4DF4C92-1557-944E-BFC4-82277819F159}" type="datetime1">
              <a:rPr lang="en-US" smtClean="0"/>
              <a:t>8/7/26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3A7953B-B4AA-634C-AC3B-B52C39691C1C}" type="slidenum">
              <a:rPr lang="en-US" smtClean="0"/>
              <a:pPr/>
              <a:t>‹#›</a:t>
            </a:fld>
            <a:endParaRPr lang="en-US"/>
          </a:p>
        </p:txBody>
      </p:sp>
    </p:spTree>
    <p:extLst>
      <p:ext uri="{BB962C8B-B14F-4D97-AF65-F5344CB8AC3E}">
        <p14:creationId xmlns:p14="http://schemas.microsoft.com/office/powerpoint/2010/main" val="18149821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8" name="Picture 7"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1" y="828564"/>
            <a:ext cx="7763814" cy="2736819"/>
          </a:xfrm>
        </p:spPr>
        <p:txBody>
          <a:bodyPr anchor="b">
            <a:normAutofit/>
          </a:bodyPr>
          <a:lstStyle>
            <a:lvl1pPr>
              <a:defRPr sz="4000"/>
            </a:lvl1pPr>
          </a:lstStyle>
          <a:p>
            <a:r>
              <a:rPr lang="en-US"/>
              <a:t>Click to edit Master title style</a:t>
            </a:r>
            <a:endParaRPr lang="en-US" dirty="0"/>
          </a:p>
        </p:txBody>
      </p:sp>
      <p:sp>
        <p:nvSpPr>
          <p:cNvPr id="3" name="Text Placeholder 2"/>
          <p:cNvSpPr>
            <a:spLocks noGrp="1"/>
          </p:cNvSpPr>
          <p:nvPr>
            <p:ph type="body" idx="1"/>
          </p:nvPr>
        </p:nvSpPr>
        <p:spPr>
          <a:xfrm>
            <a:off x="685331" y="3657458"/>
            <a:ext cx="7763814"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170ACAB-6CFE-A34E-B2BC-D1530BAFF155}" type="datetime1">
              <a:rPr lang="en-US" smtClean="0"/>
              <a:t>8/7/26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3A7953B-B4AA-634C-AC3B-B52C39691C1C}" type="slidenum">
              <a:rPr lang="en-US" smtClean="0"/>
              <a:pPr/>
              <a:t>‹#›</a:t>
            </a:fld>
            <a:endParaRPr lang="en-US"/>
          </a:p>
        </p:txBody>
      </p:sp>
    </p:spTree>
    <p:extLst>
      <p:ext uri="{BB962C8B-B14F-4D97-AF65-F5344CB8AC3E}">
        <p14:creationId xmlns:p14="http://schemas.microsoft.com/office/powerpoint/2010/main" val="10635544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4" name="Title 1"/>
          <p:cNvSpPr>
            <a:spLocks noGrp="1"/>
          </p:cNvSpPr>
          <p:nvPr>
            <p:ph type="title"/>
          </p:nvPr>
        </p:nvSpPr>
        <p:spPr>
          <a:xfrm>
            <a:off x="685332" y="618518"/>
            <a:ext cx="7773338" cy="1596177"/>
          </a:xfrm>
        </p:spPr>
        <p:txBody>
          <a:bodyPr/>
          <a:lstStyle/>
          <a:p>
            <a:r>
              <a:rPr lang="en-US"/>
              <a:t>Click to edit Master title style</a:t>
            </a:r>
            <a:endParaRPr lang="en-US" dirty="0"/>
          </a:p>
        </p:txBody>
      </p:sp>
      <p:sp>
        <p:nvSpPr>
          <p:cNvPr id="12" name="Content Placeholder 2"/>
          <p:cNvSpPr>
            <a:spLocks noGrp="1"/>
          </p:cNvSpPr>
          <p:nvPr>
            <p:ph sz="quarter" idx="13"/>
          </p:nvPr>
        </p:nvSpPr>
        <p:spPr>
          <a:xfrm>
            <a:off x="685330" y="2367093"/>
            <a:ext cx="3829520" cy="34241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3"/>
          <p:cNvSpPr>
            <a:spLocks noGrp="1"/>
          </p:cNvSpPr>
          <p:nvPr>
            <p:ph sz="quarter" idx="14"/>
          </p:nvPr>
        </p:nvSpPr>
        <p:spPr>
          <a:xfrm>
            <a:off x="4629150" y="2367093"/>
            <a:ext cx="3829050" cy="34241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EC1661B-C63C-E449-9E26-DB0835FCF52B}" type="datetime1">
              <a:rPr lang="en-US" smtClean="0"/>
              <a:t>8/7/26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3A7953B-B4AA-634C-AC3B-B52C39691C1C}" type="slidenum">
              <a:rPr lang="en-US" smtClean="0"/>
              <a:pPr/>
              <a:t>‹#›</a:t>
            </a:fld>
            <a:endParaRPr lang="en-US"/>
          </a:p>
        </p:txBody>
      </p:sp>
    </p:spTree>
    <p:extLst>
      <p:ext uri="{BB962C8B-B14F-4D97-AF65-F5344CB8AC3E}">
        <p14:creationId xmlns:p14="http://schemas.microsoft.com/office/powerpoint/2010/main" val="19357454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1" name="Picture 10"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4" name="Title 1"/>
          <p:cNvSpPr>
            <a:spLocks noGrp="1"/>
          </p:cNvSpPr>
          <p:nvPr>
            <p:ph type="title"/>
          </p:nvPr>
        </p:nvSpPr>
        <p:spPr>
          <a:xfrm>
            <a:off x="685332" y="618518"/>
            <a:ext cx="7773338" cy="1596177"/>
          </a:xfrm>
        </p:spPr>
        <p:txBody>
          <a:bodyPr/>
          <a:lstStyle/>
          <a:p>
            <a:r>
              <a:rPr lang="en-US"/>
              <a:t>Click to edit Master title style</a:t>
            </a:r>
            <a:endParaRPr lang="en-US" dirty="0"/>
          </a:p>
        </p:txBody>
      </p:sp>
      <p:sp>
        <p:nvSpPr>
          <p:cNvPr id="3" name="Text Placeholder 2"/>
          <p:cNvSpPr>
            <a:spLocks noGrp="1"/>
          </p:cNvSpPr>
          <p:nvPr>
            <p:ph type="body" idx="1"/>
          </p:nvPr>
        </p:nvSpPr>
        <p:spPr>
          <a:xfrm>
            <a:off x="859746" y="2371018"/>
            <a:ext cx="3655106" cy="679994"/>
          </a:xfrm>
        </p:spPr>
        <p:txBody>
          <a:bodyPr anchor="b">
            <a:noAutofit/>
          </a:bodyPr>
          <a:lstStyle>
            <a:lvl1pPr marL="0" indent="0">
              <a:lnSpc>
                <a:spcPct val="7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Content Placeholder 3"/>
          <p:cNvSpPr>
            <a:spLocks noGrp="1"/>
          </p:cNvSpPr>
          <p:nvPr>
            <p:ph sz="quarter" idx="13"/>
          </p:nvPr>
        </p:nvSpPr>
        <p:spPr>
          <a:xfrm>
            <a:off x="685331" y="3051013"/>
            <a:ext cx="3829520" cy="27401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797317" y="2371018"/>
            <a:ext cx="3661353" cy="679994"/>
          </a:xfrm>
        </p:spPr>
        <p:txBody>
          <a:bodyPr anchor="b">
            <a:noAutofit/>
          </a:bodyPr>
          <a:lstStyle>
            <a:lvl1pPr marL="0" indent="0">
              <a:lnSpc>
                <a:spcPct val="7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3" name="Content Placeholder 5"/>
          <p:cNvSpPr>
            <a:spLocks noGrp="1"/>
          </p:cNvSpPr>
          <p:nvPr>
            <p:ph sz="quarter" idx="14"/>
          </p:nvPr>
        </p:nvSpPr>
        <p:spPr>
          <a:xfrm>
            <a:off x="4629150" y="3051013"/>
            <a:ext cx="3829051" cy="27401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472A7B8-7AC3-964A-9422-570D9B300AC9}" type="datetime1">
              <a:rPr lang="en-US" smtClean="0"/>
              <a:t>8/7/26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3A7953B-B4AA-634C-AC3B-B52C39691C1C}" type="slidenum">
              <a:rPr lang="en-US" smtClean="0"/>
              <a:pPr/>
              <a:t>‹#›</a:t>
            </a:fld>
            <a:endParaRPr lang="en-US"/>
          </a:p>
        </p:txBody>
      </p:sp>
    </p:spTree>
    <p:extLst>
      <p:ext uri="{BB962C8B-B14F-4D97-AF65-F5344CB8AC3E}">
        <p14:creationId xmlns:p14="http://schemas.microsoft.com/office/powerpoint/2010/main" val="18492980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7" name="Picture 6"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455974B-93FA-7047-9EE3-CC17B7EFDF9E}" type="datetime1">
              <a:rPr lang="en-US" smtClean="0"/>
              <a:t>8/7/26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3A7953B-B4AA-634C-AC3B-B52C39691C1C}" type="slidenum">
              <a:rPr lang="en-US" smtClean="0"/>
              <a:pPr/>
              <a:t>‹#›</a:t>
            </a:fld>
            <a:endParaRPr lang="en-US"/>
          </a:p>
        </p:txBody>
      </p:sp>
    </p:spTree>
    <p:extLst>
      <p:ext uri="{BB962C8B-B14F-4D97-AF65-F5344CB8AC3E}">
        <p14:creationId xmlns:p14="http://schemas.microsoft.com/office/powerpoint/2010/main" val="21996557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6" name="Picture 5"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Date Placeholder 1"/>
          <p:cNvSpPr>
            <a:spLocks noGrp="1"/>
          </p:cNvSpPr>
          <p:nvPr>
            <p:ph type="dt" sz="half" idx="10"/>
          </p:nvPr>
        </p:nvSpPr>
        <p:spPr/>
        <p:txBody>
          <a:bodyPr/>
          <a:lstStyle/>
          <a:p>
            <a:fld id="{4C67B1C3-0DF7-6248-B828-807362551F78}" type="datetime1">
              <a:rPr lang="en-US" smtClean="0"/>
              <a:t>8/7/26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3A7953B-B4AA-634C-AC3B-B52C39691C1C}" type="slidenum">
              <a:rPr lang="en-US" smtClean="0"/>
              <a:pPr/>
              <a:t>‹#›</a:t>
            </a:fld>
            <a:endParaRPr lang="en-US"/>
          </a:p>
        </p:txBody>
      </p:sp>
    </p:spTree>
    <p:extLst>
      <p:ext uri="{BB962C8B-B14F-4D97-AF65-F5344CB8AC3E}">
        <p14:creationId xmlns:p14="http://schemas.microsoft.com/office/powerpoint/2010/main" val="23704353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1" y="609600"/>
            <a:ext cx="2951766" cy="2023252"/>
          </a:xfrm>
        </p:spPr>
        <p:txBody>
          <a:bodyPr anchor="b"/>
          <a:lstStyle>
            <a:lvl1pPr algn="ctr">
              <a:defRPr sz="3200"/>
            </a:lvl1pPr>
          </a:lstStyle>
          <a:p>
            <a:r>
              <a:rPr lang="en-US"/>
              <a:t>Click to edit Master title style</a:t>
            </a:r>
            <a:endParaRPr lang="en-US" dirty="0"/>
          </a:p>
        </p:txBody>
      </p:sp>
      <p:sp>
        <p:nvSpPr>
          <p:cNvPr id="10" name="Content Placeholder 2"/>
          <p:cNvSpPr>
            <a:spLocks noGrp="1"/>
          </p:cNvSpPr>
          <p:nvPr>
            <p:ph sz="quarter" idx="13"/>
          </p:nvPr>
        </p:nvSpPr>
        <p:spPr>
          <a:xfrm>
            <a:off x="3808547" y="609601"/>
            <a:ext cx="4650122" cy="518159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5331" y="2632852"/>
            <a:ext cx="2951767"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74B3842-FE0E-5542-9F51-497416DB536A}" type="datetime1">
              <a:rPr lang="en-US" smtClean="0"/>
              <a:t>8/7/26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3A7953B-B4AA-634C-AC3B-B52C39691C1C}" type="slidenum">
              <a:rPr lang="en-US" smtClean="0"/>
              <a:pPr/>
              <a:t>‹#›</a:t>
            </a:fld>
            <a:endParaRPr lang="en-US"/>
          </a:p>
        </p:txBody>
      </p:sp>
    </p:spTree>
    <p:extLst>
      <p:ext uri="{BB962C8B-B14F-4D97-AF65-F5344CB8AC3E}">
        <p14:creationId xmlns:p14="http://schemas.microsoft.com/office/powerpoint/2010/main" val="28542260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2" y="609600"/>
            <a:ext cx="4129618" cy="2023254"/>
          </a:xfrm>
        </p:spPr>
        <p:txBody>
          <a:bodyPr anchor="b"/>
          <a:lstStyle>
            <a:lvl1pPr algn="ct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004270" y="609601"/>
            <a:ext cx="3005851" cy="5181600"/>
          </a:xfrm>
          <a:prstGeom prst="roundRect">
            <a:avLst>
              <a:gd name="adj" fmla="val 494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5346" y="2632853"/>
            <a:ext cx="4129604"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F6BA606-40CD-DC45-9B87-31D06245FD22}" type="datetime1">
              <a:rPr lang="en-US" smtClean="0"/>
              <a:t>8/7/26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3A7953B-B4AA-634C-AC3B-B52C39691C1C}" type="slidenum">
              <a:rPr lang="en-US" smtClean="0"/>
              <a:pPr/>
              <a:t>‹#›</a:t>
            </a:fld>
            <a:endParaRPr lang="en-US"/>
          </a:p>
        </p:txBody>
      </p:sp>
    </p:spTree>
    <p:extLst>
      <p:ext uri="{BB962C8B-B14F-4D97-AF65-F5344CB8AC3E}">
        <p14:creationId xmlns:p14="http://schemas.microsoft.com/office/powerpoint/2010/main" val="6766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19">
            <a:alphaModFix/>
            <a:extLst>
              <a:ext uri="{28A0092B-C50C-407E-A947-70E740481C1C}">
                <a14:useLocalDpi xmlns:a14="http://schemas.microsoft.com/office/drawing/2010/main" val="0"/>
              </a:ext>
            </a:extLst>
          </a:blip>
          <a:srcRect/>
          <a:stretch>
            <a:fillRect/>
          </a:stretch>
        </p:blipFill>
        <p:spPr bwMode="auto">
          <a:xfrm>
            <a:off x="1" y="-1"/>
            <a:ext cx="9144002"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685332" y="618518"/>
            <a:ext cx="7773338" cy="1596177"/>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5331" y="2367094"/>
            <a:ext cx="7773339" cy="342410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759053" y="5883276"/>
            <a:ext cx="2057400" cy="365125"/>
          </a:xfrm>
          <a:prstGeom prst="rect">
            <a:avLst/>
          </a:prstGeom>
        </p:spPr>
        <p:txBody>
          <a:bodyPr vert="horz" lIns="91440" tIns="45720" rIns="91440" bIns="45720" rtlCol="0" anchor="ctr"/>
          <a:lstStyle>
            <a:lvl1pPr algn="r">
              <a:defRPr sz="1000">
                <a:solidFill>
                  <a:schemeClr val="tx1"/>
                </a:solidFill>
              </a:defRPr>
            </a:lvl1pPr>
          </a:lstStyle>
          <a:p>
            <a:fld id="{1582B76A-56AE-4146-9B8A-4CF8C91C298A}" type="datetime1">
              <a:rPr lang="en-US" smtClean="0"/>
              <a:t>8/7/26</a:t>
            </a:fld>
            <a:endParaRPr lang="en-US"/>
          </a:p>
        </p:txBody>
      </p:sp>
      <p:sp>
        <p:nvSpPr>
          <p:cNvPr id="5" name="Footer Placeholder 4"/>
          <p:cNvSpPr>
            <a:spLocks noGrp="1"/>
          </p:cNvSpPr>
          <p:nvPr>
            <p:ph type="ftr" sz="quarter" idx="3"/>
          </p:nvPr>
        </p:nvSpPr>
        <p:spPr>
          <a:xfrm>
            <a:off x="685331" y="5883276"/>
            <a:ext cx="5004665" cy="365125"/>
          </a:xfrm>
          <a:prstGeom prst="rect">
            <a:avLst/>
          </a:prstGeom>
        </p:spPr>
        <p:txBody>
          <a:bodyPr vert="horz" lIns="91440" tIns="45720" rIns="91440" bIns="45720" rtlCol="0" anchor="ctr"/>
          <a:lstStyle>
            <a:lvl1pPr algn="l">
              <a:defRPr sz="1000">
                <a:solidFill>
                  <a:schemeClr val="tx1"/>
                </a:solidFill>
              </a:defRPr>
            </a:lvl1pPr>
          </a:lstStyle>
          <a:p>
            <a:endParaRPr lang="en-US"/>
          </a:p>
        </p:txBody>
      </p:sp>
      <p:sp>
        <p:nvSpPr>
          <p:cNvPr id="6" name="Slide Number Placeholder 5"/>
          <p:cNvSpPr>
            <a:spLocks noGrp="1"/>
          </p:cNvSpPr>
          <p:nvPr>
            <p:ph type="sldNum" sz="quarter" idx="4"/>
          </p:nvPr>
        </p:nvSpPr>
        <p:spPr>
          <a:xfrm>
            <a:off x="7885509" y="5883276"/>
            <a:ext cx="573161" cy="365125"/>
          </a:xfrm>
          <a:prstGeom prst="rect">
            <a:avLst/>
          </a:prstGeom>
        </p:spPr>
        <p:txBody>
          <a:bodyPr vert="horz" lIns="91440" tIns="45720" rIns="91440" bIns="45720" rtlCol="0" anchor="ctr"/>
          <a:lstStyle>
            <a:lvl1pPr algn="r">
              <a:defRPr sz="1000">
                <a:solidFill>
                  <a:schemeClr val="tx1"/>
                </a:solidFill>
              </a:defRPr>
            </a:lvl1pPr>
          </a:lstStyle>
          <a:p>
            <a:fld id="{23A7953B-B4AA-634C-AC3B-B52C39691C1C}" type="slidenum">
              <a:rPr lang="en-US" smtClean="0"/>
              <a:pPr/>
              <a:t>‹#›</a:t>
            </a:fld>
            <a:endParaRPr lang="en-US"/>
          </a:p>
        </p:txBody>
      </p:sp>
    </p:spTree>
    <p:extLst>
      <p:ext uri="{BB962C8B-B14F-4D97-AF65-F5344CB8AC3E}">
        <p14:creationId xmlns:p14="http://schemas.microsoft.com/office/powerpoint/2010/main" val="2017684818"/>
      </p:ext>
    </p:extLst>
  </p:cSld>
  <p:clrMap bg1="lt1" tx1="dk1" bg2="lt2" tx2="dk2" accent1="accent1" accent2="accent2" accent3="accent3" accent4="accent4" accent5="accent5" accent6="accent6" hlink="hlink" folHlink="folHlink"/>
  <p:sldLayoutIdLst>
    <p:sldLayoutId id="2147483723" r:id="rId1"/>
    <p:sldLayoutId id="2147483724" r:id="rId2"/>
    <p:sldLayoutId id="2147483725" r:id="rId3"/>
    <p:sldLayoutId id="2147483726" r:id="rId4"/>
    <p:sldLayoutId id="2147483727" r:id="rId5"/>
    <p:sldLayoutId id="2147483728" r:id="rId6"/>
    <p:sldLayoutId id="2147483729" r:id="rId7"/>
    <p:sldLayoutId id="2147483730" r:id="rId8"/>
    <p:sldLayoutId id="2147483731" r:id="rId9"/>
    <p:sldLayoutId id="2147483732" r:id="rId10"/>
    <p:sldLayoutId id="2147483733" r:id="rId11"/>
    <p:sldLayoutId id="2147483734" r:id="rId12"/>
    <p:sldLayoutId id="2147483735" r:id="rId13"/>
    <p:sldLayoutId id="2147483736" r:id="rId14"/>
    <p:sldLayoutId id="2147483737" r:id="rId15"/>
    <p:sldLayoutId id="2147483738" r:id="rId16"/>
    <p:sldLayoutId id="2147483739" r:id="rId17"/>
  </p:sldLayoutIdLst>
  <p:hf hdr="0" dt="0"/>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paradigmsage.com/"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slide" Target="slide28.xml"/><Relationship Id="rId2" Type="http://schemas.openxmlformats.org/officeDocument/2006/relationships/notesSlide" Target="../notesSlides/notesSlide10.xml"/><Relationship Id="rId1" Type="http://schemas.openxmlformats.org/officeDocument/2006/relationships/slideLayout" Target="../slideLayouts/slideLayout6.xml"/><Relationship Id="rId5" Type="http://schemas.openxmlformats.org/officeDocument/2006/relationships/image" Target="../media/image16.png"/><Relationship Id="rId4" Type="http://schemas.openxmlformats.org/officeDocument/2006/relationships/image" Target="../media/image15.png"/></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1.xml"/><Relationship Id="rId1" Type="http://schemas.openxmlformats.org/officeDocument/2006/relationships/slideLayout" Target="../slideLayouts/slideLayout6.xml"/><Relationship Id="rId6" Type="http://schemas.openxmlformats.org/officeDocument/2006/relationships/image" Target="../media/image19.png"/><Relationship Id="rId5" Type="http://schemas.openxmlformats.org/officeDocument/2006/relationships/slide" Target="slide28.xml"/><Relationship Id="rId4" Type="http://schemas.openxmlformats.org/officeDocument/2006/relationships/image" Target="../media/image18.png"/></Relationships>
</file>

<file path=ppt/slides/_rels/slide1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2.xml"/><Relationship Id="rId1" Type="http://schemas.openxmlformats.org/officeDocument/2006/relationships/slideLayout" Target="../slideLayouts/slideLayout6.xml"/><Relationship Id="rId4" Type="http://schemas.openxmlformats.org/officeDocument/2006/relationships/slide" Target="slide28.xml"/></Relationships>
</file>

<file path=ppt/slides/_rels/slide13.xml.rels><?xml version="1.0" encoding="UTF-8" standalone="yes"?>
<Relationships xmlns="http://schemas.openxmlformats.org/package/2006/relationships"><Relationship Id="rId8" Type="http://schemas.openxmlformats.org/officeDocument/2006/relationships/image" Target="../media/image22.png"/><Relationship Id="rId13" Type="http://schemas.openxmlformats.org/officeDocument/2006/relationships/customXml" Target="../ink/ink5.xml"/><Relationship Id="rId18" Type="http://schemas.openxmlformats.org/officeDocument/2006/relationships/customXml" Target="../ink/ink8.xml"/><Relationship Id="rId3" Type="http://schemas.openxmlformats.org/officeDocument/2006/relationships/image" Target="../media/image21.png"/><Relationship Id="rId21" Type="http://schemas.openxmlformats.org/officeDocument/2006/relationships/image" Target="../media/image26.png"/><Relationship Id="rId7" Type="http://schemas.openxmlformats.org/officeDocument/2006/relationships/customXml" Target="../ink/ink2.xml"/><Relationship Id="rId12" Type="http://schemas.openxmlformats.org/officeDocument/2006/relationships/image" Target="../media/image24.png"/><Relationship Id="rId17" Type="http://schemas.openxmlformats.org/officeDocument/2006/relationships/customXml" Target="../ink/ink7.xml"/><Relationship Id="rId2" Type="http://schemas.openxmlformats.org/officeDocument/2006/relationships/notesSlide" Target="../notesSlides/notesSlide13.xml"/><Relationship Id="rId16" Type="http://schemas.openxmlformats.org/officeDocument/2006/relationships/image" Target="../media/image240.png"/><Relationship Id="rId20" Type="http://schemas.openxmlformats.org/officeDocument/2006/relationships/customXml" Target="../ink/ink9.xml"/><Relationship Id="rId1" Type="http://schemas.openxmlformats.org/officeDocument/2006/relationships/slideLayout" Target="../slideLayouts/slideLayout6.xml"/><Relationship Id="rId6" Type="http://schemas.openxmlformats.org/officeDocument/2006/relationships/image" Target="../media/image200.png"/><Relationship Id="rId11" Type="http://schemas.openxmlformats.org/officeDocument/2006/relationships/customXml" Target="../ink/ink4.xml"/><Relationship Id="rId5" Type="http://schemas.openxmlformats.org/officeDocument/2006/relationships/customXml" Target="../ink/ink1.xml"/><Relationship Id="rId15" Type="http://schemas.openxmlformats.org/officeDocument/2006/relationships/customXml" Target="../ink/ink6.xml"/><Relationship Id="rId10" Type="http://schemas.openxmlformats.org/officeDocument/2006/relationships/image" Target="../media/image23.png"/><Relationship Id="rId19" Type="http://schemas.openxmlformats.org/officeDocument/2006/relationships/image" Target="../media/image25.png"/><Relationship Id="rId4" Type="http://schemas.openxmlformats.org/officeDocument/2006/relationships/slide" Target="slide28.xml"/><Relationship Id="rId9" Type="http://schemas.openxmlformats.org/officeDocument/2006/relationships/customXml" Target="../ink/ink3.xml"/><Relationship Id="rId14" Type="http://schemas.openxmlformats.org/officeDocument/2006/relationships/image" Target="../media/image230.png"/></Relationships>
</file>

<file path=ppt/slides/_rels/slide1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4.xml"/><Relationship Id="rId1" Type="http://schemas.openxmlformats.org/officeDocument/2006/relationships/slideLayout" Target="../slideLayouts/slideLayout6.xml"/><Relationship Id="rId4" Type="http://schemas.openxmlformats.org/officeDocument/2006/relationships/slide" Target="slide28.xml"/></Relationships>
</file>

<file path=ppt/slides/_rels/slide15.xml.rels><?xml version="1.0" encoding="UTF-8" standalone="yes"?>
<Relationships xmlns="http://schemas.openxmlformats.org/package/2006/relationships"><Relationship Id="rId3" Type="http://schemas.openxmlformats.org/officeDocument/2006/relationships/slide" Target="slide28.xml"/><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slide" Target="slide28.xml"/><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slide" Target="slide28.xml"/><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slide" Target="slide28.xml"/><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slide" Target="slide28.xml"/><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slide" Target="slide28.xml"/><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8" Type="http://schemas.openxmlformats.org/officeDocument/2006/relationships/image" Target="../media/image22.png"/><Relationship Id="rId13" Type="http://schemas.openxmlformats.org/officeDocument/2006/relationships/customXml" Target="../ink/ink14.xml"/><Relationship Id="rId18" Type="http://schemas.openxmlformats.org/officeDocument/2006/relationships/customXml" Target="../ink/ink17.xml"/><Relationship Id="rId3" Type="http://schemas.openxmlformats.org/officeDocument/2006/relationships/slide" Target="slide28.xml"/><Relationship Id="rId21" Type="http://schemas.openxmlformats.org/officeDocument/2006/relationships/image" Target="../media/image26.png"/><Relationship Id="rId7" Type="http://schemas.openxmlformats.org/officeDocument/2006/relationships/customXml" Target="../ink/ink11.xml"/><Relationship Id="rId12" Type="http://schemas.openxmlformats.org/officeDocument/2006/relationships/image" Target="../media/image24.png"/><Relationship Id="rId17" Type="http://schemas.openxmlformats.org/officeDocument/2006/relationships/customXml" Target="../ink/ink16.xml"/><Relationship Id="rId2" Type="http://schemas.openxmlformats.org/officeDocument/2006/relationships/notesSlide" Target="../notesSlides/notesSlide20.xml"/><Relationship Id="rId16" Type="http://schemas.openxmlformats.org/officeDocument/2006/relationships/image" Target="../media/image30.png"/><Relationship Id="rId20" Type="http://schemas.openxmlformats.org/officeDocument/2006/relationships/customXml" Target="../ink/ink18.xml"/><Relationship Id="rId1" Type="http://schemas.openxmlformats.org/officeDocument/2006/relationships/slideLayout" Target="../slideLayouts/slideLayout6.xml"/><Relationship Id="rId6" Type="http://schemas.openxmlformats.org/officeDocument/2006/relationships/image" Target="../media/image220.png"/><Relationship Id="rId11" Type="http://schemas.openxmlformats.org/officeDocument/2006/relationships/customXml" Target="../ink/ink13.xml"/><Relationship Id="rId5" Type="http://schemas.openxmlformats.org/officeDocument/2006/relationships/customXml" Target="../ink/ink10.xml"/><Relationship Id="rId15" Type="http://schemas.openxmlformats.org/officeDocument/2006/relationships/customXml" Target="../ink/ink15.xml"/><Relationship Id="rId10" Type="http://schemas.openxmlformats.org/officeDocument/2006/relationships/image" Target="../media/image23.png"/><Relationship Id="rId19" Type="http://schemas.openxmlformats.org/officeDocument/2006/relationships/image" Target="../media/image31.png"/><Relationship Id="rId4" Type="http://schemas.openxmlformats.org/officeDocument/2006/relationships/image" Target="../media/image28.png"/><Relationship Id="rId9" Type="http://schemas.openxmlformats.org/officeDocument/2006/relationships/customXml" Target="../ink/ink12.xml"/><Relationship Id="rId14" Type="http://schemas.openxmlformats.org/officeDocument/2006/relationships/image" Target="../media/image29.png"/></Relationships>
</file>

<file path=ppt/slides/_rels/slide21.xml.rels><?xml version="1.0" encoding="UTF-8" standalone="yes"?>
<Relationships xmlns="http://schemas.openxmlformats.org/package/2006/relationships"><Relationship Id="rId8" Type="http://schemas.openxmlformats.org/officeDocument/2006/relationships/customXml" Target="../ink/ink21.xml"/><Relationship Id="rId13" Type="http://schemas.openxmlformats.org/officeDocument/2006/relationships/customXml" Target="../ink/ink24.xml"/><Relationship Id="rId18" Type="http://schemas.openxmlformats.org/officeDocument/2006/relationships/image" Target="../media/image37.png"/><Relationship Id="rId26" Type="http://schemas.openxmlformats.org/officeDocument/2006/relationships/customXml" Target="../ink/ink32.xml"/><Relationship Id="rId3" Type="http://schemas.openxmlformats.org/officeDocument/2006/relationships/slide" Target="slide28.xml"/><Relationship Id="rId21" Type="http://schemas.openxmlformats.org/officeDocument/2006/relationships/customXml" Target="../ink/ink29.xml"/><Relationship Id="rId7" Type="http://schemas.openxmlformats.org/officeDocument/2006/relationships/customXml" Target="../ink/ink20.xml"/><Relationship Id="rId12" Type="http://schemas.openxmlformats.org/officeDocument/2006/relationships/image" Target="../media/image35.png"/><Relationship Id="rId17" Type="http://schemas.openxmlformats.org/officeDocument/2006/relationships/customXml" Target="../ink/ink27.xml"/><Relationship Id="rId25" Type="http://schemas.openxmlformats.org/officeDocument/2006/relationships/image" Target="../media/image40.png"/><Relationship Id="rId2" Type="http://schemas.openxmlformats.org/officeDocument/2006/relationships/notesSlide" Target="../notesSlides/notesSlide21.xml"/><Relationship Id="rId16" Type="http://schemas.openxmlformats.org/officeDocument/2006/relationships/customXml" Target="../ink/ink26.xml"/><Relationship Id="rId20" Type="http://schemas.openxmlformats.org/officeDocument/2006/relationships/image" Target="../media/image38.png"/><Relationship Id="rId29" Type="http://schemas.openxmlformats.org/officeDocument/2006/relationships/customXml" Target="../ink/ink34.xml"/><Relationship Id="rId1" Type="http://schemas.openxmlformats.org/officeDocument/2006/relationships/slideLayout" Target="../slideLayouts/slideLayout6.xml"/><Relationship Id="rId6" Type="http://schemas.openxmlformats.org/officeDocument/2006/relationships/image" Target="../media/image33.png"/><Relationship Id="rId11" Type="http://schemas.openxmlformats.org/officeDocument/2006/relationships/customXml" Target="../ink/ink23.xml"/><Relationship Id="rId24" Type="http://schemas.openxmlformats.org/officeDocument/2006/relationships/customXml" Target="../ink/ink31.xml"/><Relationship Id="rId32" Type="http://schemas.openxmlformats.org/officeDocument/2006/relationships/image" Target="../media/image42.png"/><Relationship Id="rId5" Type="http://schemas.openxmlformats.org/officeDocument/2006/relationships/customXml" Target="../ink/ink19.xml"/><Relationship Id="rId15" Type="http://schemas.openxmlformats.org/officeDocument/2006/relationships/customXml" Target="../ink/ink25.xml"/><Relationship Id="rId23" Type="http://schemas.openxmlformats.org/officeDocument/2006/relationships/customXml" Target="../ink/ink30.xml"/><Relationship Id="rId28" Type="http://schemas.openxmlformats.org/officeDocument/2006/relationships/customXml" Target="../ink/ink33.xml"/><Relationship Id="rId10" Type="http://schemas.openxmlformats.org/officeDocument/2006/relationships/customXml" Target="../ink/ink22.xml"/><Relationship Id="rId19" Type="http://schemas.openxmlformats.org/officeDocument/2006/relationships/customXml" Target="../ink/ink28.xml"/><Relationship Id="rId31" Type="http://schemas.openxmlformats.org/officeDocument/2006/relationships/customXml" Target="../ink/ink36.xml"/><Relationship Id="rId4" Type="http://schemas.openxmlformats.org/officeDocument/2006/relationships/image" Target="../media/image32.png"/><Relationship Id="rId9" Type="http://schemas.openxmlformats.org/officeDocument/2006/relationships/image" Target="../media/image34.png"/><Relationship Id="rId14" Type="http://schemas.openxmlformats.org/officeDocument/2006/relationships/image" Target="../media/image36.png"/><Relationship Id="rId22" Type="http://schemas.openxmlformats.org/officeDocument/2006/relationships/image" Target="../media/image39.png"/><Relationship Id="rId27" Type="http://schemas.openxmlformats.org/officeDocument/2006/relationships/image" Target="../media/image41.png"/><Relationship Id="rId30" Type="http://schemas.openxmlformats.org/officeDocument/2006/relationships/customXml" Target="../ink/ink35.xml"/></Relationships>
</file>

<file path=ppt/slides/_rels/slide22.xml.rels><?xml version="1.0" encoding="UTF-8" standalone="yes"?>
<Relationships xmlns="http://schemas.openxmlformats.org/package/2006/relationships"><Relationship Id="rId3" Type="http://schemas.openxmlformats.org/officeDocument/2006/relationships/slide" Target="slide28.xml"/><Relationship Id="rId2" Type="http://schemas.openxmlformats.org/officeDocument/2006/relationships/notesSlide" Target="../notesSlides/notesSlide22.xml"/><Relationship Id="rId1" Type="http://schemas.openxmlformats.org/officeDocument/2006/relationships/slideLayout" Target="../slideLayouts/slideLayout6.xml"/><Relationship Id="rId4" Type="http://schemas.openxmlformats.org/officeDocument/2006/relationships/image" Target="../media/image43.png"/></Relationships>
</file>

<file path=ppt/slides/_rels/slide23.xml.rels><?xml version="1.0" encoding="UTF-8" standalone="yes"?>
<Relationships xmlns="http://schemas.openxmlformats.org/package/2006/relationships"><Relationship Id="rId3" Type="http://schemas.openxmlformats.org/officeDocument/2006/relationships/slide" Target="slide28.xml"/><Relationship Id="rId2" Type="http://schemas.openxmlformats.org/officeDocument/2006/relationships/notesSlide" Target="../notesSlides/notesSlide23.xml"/><Relationship Id="rId1" Type="http://schemas.openxmlformats.org/officeDocument/2006/relationships/slideLayout" Target="../slideLayouts/slideLayout6.xml"/><Relationship Id="rId4" Type="http://schemas.openxmlformats.org/officeDocument/2006/relationships/image" Target="../media/image44.png"/></Relationships>
</file>

<file path=ppt/slides/_rels/slide24.xml.rels><?xml version="1.0" encoding="UTF-8" standalone="yes"?>
<Relationships xmlns="http://schemas.openxmlformats.org/package/2006/relationships"><Relationship Id="rId3" Type="http://schemas.openxmlformats.org/officeDocument/2006/relationships/slide" Target="slide28.xml"/><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slide" Target="slide28.xml"/><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slide" Target="slide28.xml"/><Relationship Id="rId2" Type="http://schemas.openxmlformats.org/officeDocument/2006/relationships/notesSlide" Target="../notesSlides/notesSlide26.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3" Type="http://schemas.openxmlformats.org/officeDocument/2006/relationships/slide" Target="slide28.xml"/><Relationship Id="rId2" Type="http://schemas.openxmlformats.org/officeDocument/2006/relationships/notesSlide" Target="../notesSlides/notesSlide27.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8" Type="http://schemas.openxmlformats.org/officeDocument/2006/relationships/slide" Target="slide7.xml"/><Relationship Id="rId13" Type="http://schemas.openxmlformats.org/officeDocument/2006/relationships/slide" Target="slide12.xml"/><Relationship Id="rId18" Type="http://schemas.openxmlformats.org/officeDocument/2006/relationships/slide" Target="slide17.xml"/><Relationship Id="rId26" Type="http://schemas.openxmlformats.org/officeDocument/2006/relationships/slide" Target="slide25.xml"/><Relationship Id="rId3" Type="http://schemas.openxmlformats.org/officeDocument/2006/relationships/slide" Target="slide2.xml"/><Relationship Id="rId21" Type="http://schemas.openxmlformats.org/officeDocument/2006/relationships/slide" Target="slide20.xml"/><Relationship Id="rId7" Type="http://schemas.openxmlformats.org/officeDocument/2006/relationships/slide" Target="slide6.xml"/><Relationship Id="rId12" Type="http://schemas.openxmlformats.org/officeDocument/2006/relationships/slide" Target="slide11.xml"/><Relationship Id="rId17" Type="http://schemas.openxmlformats.org/officeDocument/2006/relationships/slide" Target="slide16.xml"/><Relationship Id="rId25" Type="http://schemas.openxmlformats.org/officeDocument/2006/relationships/slide" Target="slide24.xml"/><Relationship Id="rId2" Type="http://schemas.openxmlformats.org/officeDocument/2006/relationships/notesSlide" Target="../notesSlides/notesSlide28.xml"/><Relationship Id="rId16" Type="http://schemas.openxmlformats.org/officeDocument/2006/relationships/slide" Target="slide15.xml"/><Relationship Id="rId20" Type="http://schemas.openxmlformats.org/officeDocument/2006/relationships/slide" Target="slide19.xml"/><Relationship Id="rId29" Type="http://schemas.openxmlformats.org/officeDocument/2006/relationships/slide" Target="slide30.xml"/><Relationship Id="rId1" Type="http://schemas.openxmlformats.org/officeDocument/2006/relationships/slideLayout" Target="../slideLayouts/slideLayout2.xml"/><Relationship Id="rId6" Type="http://schemas.openxmlformats.org/officeDocument/2006/relationships/slide" Target="slide5.xml"/><Relationship Id="rId11" Type="http://schemas.openxmlformats.org/officeDocument/2006/relationships/slide" Target="slide10.xml"/><Relationship Id="rId24" Type="http://schemas.openxmlformats.org/officeDocument/2006/relationships/slide" Target="slide23.xml"/><Relationship Id="rId5" Type="http://schemas.openxmlformats.org/officeDocument/2006/relationships/slide" Target="slide4.xml"/><Relationship Id="rId15" Type="http://schemas.openxmlformats.org/officeDocument/2006/relationships/slide" Target="slide14.xml"/><Relationship Id="rId23" Type="http://schemas.openxmlformats.org/officeDocument/2006/relationships/slide" Target="slide22.xml"/><Relationship Id="rId28" Type="http://schemas.openxmlformats.org/officeDocument/2006/relationships/slide" Target="slide27.xml"/><Relationship Id="rId10" Type="http://schemas.openxmlformats.org/officeDocument/2006/relationships/slide" Target="slide9.xml"/><Relationship Id="rId19" Type="http://schemas.openxmlformats.org/officeDocument/2006/relationships/slide" Target="slide18.xml"/><Relationship Id="rId4" Type="http://schemas.openxmlformats.org/officeDocument/2006/relationships/slide" Target="slide3.xml"/><Relationship Id="rId9" Type="http://schemas.openxmlformats.org/officeDocument/2006/relationships/slide" Target="slide8.xml"/><Relationship Id="rId14" Type="http://schemas.openxmlformats.org/officeDocument/2006/relationships/slide" Target="slide13.xml"/><Relationship Id="rId22" Type="http://schemas.openxmlformats.org/officeDocument/2006/relationships/slide" Target="slide21.xml"/><Relationship Id="rId27" Type="http://schemas.openxmlformats.org/officeDocument/2006/relationships/slide" Target="slide26.xml"/><Relationship Id="rId30" Type="http://schemas.openxmlformats.org/officeDocument/2006/relationships/hyperlink" Target="https://paradigmsage.com/" TargetMode="External"/></Relationships>
</file>

<file path=ppt/slides/_rels/slide29.xml.rels><?xml version="1.0" encoding="UTF-8" standalone="yes"?>
<Relationships xmlns="http://schemas.openxmlformats.org/package/2006/relationships"><Relationship Id="rId3" Type="http://schemas.openxmlformats.org/officeDocument/2006/relationships/image" Target="../media/image27.png"/><Relationship Id="rId7" Type="http://schemas.openxmlformats.org/officeDocument/2006/relationships/image" Target="../media/image19.png"/><Relationship Id="rId2" Type="http://schemas.openxmlformats.org/officeDocument/2006/relationships/notesSlide" Target="../notesSlides/notesSlide29.xml"/><Relationship Id="rId1" Type="http://schemas.openxmlformats.org/officeDocument/2006/relationships/slideLayout" Target="../slideLayouts/slideLayout6.xml"/><Relationship Id="rId6" Type="http://schemas.openxmlformats.org/officeDocument/2006/relationships/slide" Target="slide28.xml"/><Relationship Id="rId5" Type="http://schemas.openxmlformats.org/officeDocument/2006/relationships/image" Target="../media/image17.png"/><Relationship Id="rId4" Type="http://schemas.openxmlformats.org/officeDocument/2006/relationships/image" Target="../media/image18.png"/></Relationships>
</file>

<file path=ppt/slides/_rels/slide3.xml.rels><?xml version="1.0" encoding="UTF-8" standalone="yes"?>
<Relationships xmlns="http://schemas.openxmlformats.org/package/2006/relationships"><Relationship Id="rId3" Type="http://schemas.openxmlformats.org/officeDocument/2006/relationships/slide" Target="slide28.xml"/><Relationship Id="rId2" Type="http://schemas.openxmlformats.org/officeDocument/2006/relationships/notesSlide" Target="../notesSlides/notesSlide3.xml"/><Relationship Id="rId1" Type="http://schemas.openxmlformats.org/officeDocument/2006/relationships/slideLayout" Target="../slideLayouts/slideLayout6.xml"/><Relationship Id="rId5" Type="http://schemas.openxmlformats.org/officeDocument/2006/relationships/image" Target="../media/image4.jpeg"/><Relationship Id="rId4" Type="http://schemas.openxmlformats.org/officeDocument/2006/relationships/image" Target="../media/image4.png"/></Relationships>
</file>

<file path=ppt/slides/_rels/slide30.xml.rels><?xml version="1.0" encoding="UTF-8" standalone="yes"?>
<Relationships xmlns="http://schemas.openxmlformats.org/package/2006/relationships"><Relationship Id="rId3" Type="http://schemas.openxmlformats.org/officeDocument/2006/relationships/slide" Target="slide28.xml"/><Relationship Id="rId2" Type="http://schemas.openxmlformats.org/officeDocument/2006/relationships/notesSlide" Target="../notesSlides/notesSlide30.xml"/><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3" Type="http://schemas.openxmlformats.org/officeDocument/2006/relationships/slide" Target="slide28.xml"/><Relationship Id="rId2" Type="http://schemas.openxmlformats.org/officeDocument/2006/relationships/notesSlide" Target="../notesSlides/notesSlide31.xml"/><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3" Type="http://schemas.openxmlformats.org/officeDocument/2006/relationships/slide" Target="slide28.xml"/><Relationship Id="rId2" Type="http://schemas.openxmlformats.org/officeDocument/2006/relationships/notesSlide" Target="../notesSlides/notesSlide32.xml"/><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slide" Target="slide28.xml"/><Relationship Id="rId2" Type="http://schemas.openxmlformats.org/officeDocument/2006/relationships/notesSlide" Target="../notesSlides/notesSlide34.xml"/><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3" Type="http://schemas.openxmlformats.org/officeDocument/2006/relationships/slide" Target="slide28.xml"/><Relationship Id="rId2" Type="http://schemas.openxmlformats.org/officeDocument/2006/relationships/notesSlide" Target="../notesSlides/notesSlide35.xml"/><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8" Type="http://schemas.openxmlformats.org/officeDocument/2006/relationships/image" Target="../media/image45.png"/><Relationship Id="rId13" Type="http://schemas.openxmlformats.org/officeDocument/2006/relationships/image" Target="../media/image36.png"/><Relationship Id="rId3" Type="http://schemas.openxmlformats.org/officeDocument/2006/relationships/slide" Target="slide28.xml"/><Relationship Id="rId7" Type="http://schemas.openxmlformats.org/officeDocument/2006/relationships/customXml" Target="../ink/ink39.xml"/><Relationship Id="rId12" Type="http://schemas.openxmlformats.org/officeDocument/2006/relationships/customXml" Target="../ink/ink42.xml"/><Relationship Id="rId17" Type="http://schemas.openxmlformats.org/officeDocument/2006/relationships/image" Target="../media/image37.png"/><Relationship Id="rId2" Type="http://schemas.openxmlformats.org/officeDocument/2006/relationships/notesSlide" Target="../notesSlides/notesSlide36.xml"/><Relationship Id="rId16" Type="http://schemas.openxmlformats.org/officeDocument/2006/relationships/customXml" Target="../ink/ink45.xml"/><Relationship Id="rId1" Type="http://schemas.openxmlformats.org/officeDocument/2006/relationships/slideLayout" Target="../slideLayouts/slideLayout6.xml"/><Relationship Id="rId6" Type="http://schemas.openxmlformats.org/officeDocument/2006/relationships/customXml" Target="../ink/ink38.xml"/><Relationship Id="rId11" Type="http://schemas.openxmlformats.org/officeDocument/2006/relationships/image" Target="../media/image46.png"/><Relationship Id="rId5" Type="http://schemas.openxmlformats.org/officeDocument/2006/relationships/image" Target="../media/image33.png"/><Relationship Id="rId15" Type="http://schemas.openxmlformats.org/officeDocument/2006/relationships/customXml" Target="../ink/ink44.xml"/><Relationship Id="rId10" Type="http://schemas.openxmlformats.org/officeDocument/2006/relationships/customXml" Target="../ink/ink41.xml"/><Relationship Id="rId4" Type="http://schemas.openxmlformats.org/officeDocument/2006/relationships/customXml" Target="../ink/ink37.xml"/><Relationship Id="rId9" Type="http://schemas.openxmlformats.org/officeDocument/2006/relationships/customXml" Target="../ink/ink40.xml"/><Relationship Id="rId14" Type="http://schemas.openxmlformats.org/officeDocument/2006/relationships/customXml" Target="../ink/ink43.xml"/></Relationships>
</file>

<file path=ppt/slides/_rels/slide37.xml.rels><?xml version="1.0" encoding="UTF-8" standalone="yes"?>
<Relationships xmlns="http://schemas.openxmlformats.org/package/2006/relationships"><Relationship Id="rId8" Type="http://schemas.openxmlformats.org/officeDocument/2006/relationships/image" Target="../media/image39.png"/><Relationship Id="rId13" Type="http://schemas.openxmlformats.org/officeDocument/2006/relationships/customXml" Target="../ink/ink50.xml"/><Relationship Id="rId18" Type="http://schemas.openxmlformats.org/officeDocument/2006/relationships/customXml" Target="../ink/ink54.xml"/><Relationship Id="rId3" Type="http://schemas.openxmlformats.org/officeDocument/2006/relationships/slide" Target="slide28.xml"/><Relationship Id="rId7" Type="http://schemas.openxmlformats.org/officeDocument/2006/relationships/customXml" Target="../ink/ink47.xml"/><Relationship Id="rId12" Type="http://schemas.openxmlformats.org/officeDocument/2006/relationships/image" Target="../media/image40.png"/><Relationship Id="rId17" Type="http://schemas.openxmlformats.org/officeDocument/2006/relationships/customXml" Target="../ink/ink53.xml"/><Relationship Id="rId2" Type="http://schemas.openxmlformats.org/officeDocument/2006/relationships/notesSlide" Target="../notesSlides/notesSlide37.xml"/><Relationship Id="rId16" Type="http://schemas.openxmlformats.org/officeDocument/2006/relationships/customXml" Target="../ink/ink52.xml"/><Relationship Id="rId1" Type="http://schemas.openxmlformats.org/officeDocument/2006/relationships/slideLayout" Target="../slideLayouts/slideLayout6.xml"/><Relationship Id="rId6" Type="http://schemas.openxmlformats.org/officeDocument/2006/relationships/image" Target="../media/image330.png"/><Relationship Id="rId11" Type="http://schemas.openxmlformats.org/officeDocument/2006/relationships/customXml" Target="../ink/ink49.xml"/><Relationship Id="rId5" Type="http://schemas.openxmlformats.org/officeDocument/2006/relationships/customXml" Target="../ink/ink46.xml"/><Relationship Id="rId15" Type="http://schemas.openxmlformats.org/officeDocument/2006/relationships/customXml" Target="../ink/ink51.xml"/><Relationship Id="rId10" Type="http://schemas.openxmlformats.org/officeDocument/2006/relationships/image" Target="../media/image33.png"/><Relationship Id="rId19" Type="http://schemas.openxmlformats.org/officeDocument/2006/relationships/image" Target="../media/image370.png"/><Relationship Id="rId4" Type="http://schemas.openxmlformats.org/officeDocument/2006/relationships/image" Target="../media/image47.png"/><Relationship Id="rId9" Type="http://schemas.openxmlformats.org/officeDocument/2006/relationships/customXml" Target="../ink/ink48.xml"/><Relationship Id="rId14" Type="http://schemas.openxmlformats.org/officeDocument/2006/relationships/image" Target="../media/image360.png"/></Relationships>
</file>

<file path=ppt/slides/_rels/slide38.xml.rels><?xml version="1.0" encoding="UTF-8" standalone="yes"?>
<Relationships xmlns="http://schemas.openxmlformats.org/package/2006/relationships"><Relationship Id="rId3" Type="http://schemas.openxmlformats.org/officeDocument/2006/relationships/slide" Target="slide28.xml"/><Relationship Id="rId2" Type="http://schemas.openxmlformats.org/officeDocument/2006/relationships/notesSlide" Target="../notesSlides/notesSlide38.xml"/><Relationship Id="rId1" Type="http://schemas.openxmlformats.org/officeDocument/2006/relationships/slideLayout" Target="../slideLayouts/slideLayout6.xml"/><Relationship Id="rId4" Type="http://schemas.openxmlformats.org/officeDocument/2006/relationships/image" Target="../media/image48.png"/></Relationships>
</file>

<file path=ppt/slides/_rels/slide39.xml.rels><?xml version="1.0" encoding="UTF-8" standalone="yes"?>
<Relationships xmlns="http://schemas.openxmlformats.org/package/2006/relationships"><Relationship Id="rId3" Type="http://schemas.openxmlformats.org/officeDocument/2006/relationships/slide" Target="slide28.xml"/><Relationship Id="rId2" Type="http://schemas.openxmlformats.org/officeDocument/2006/relationships/notesSlide" Target="../notesSlides/notesSlide39.xml"/><Relationship Id="rId1" Type="http://schemas.openxmlformats.org/officeDocument/2006/relationships/slideLayout" Target="../slideLayouts/slideLayout6.xml"/><Relationship Id="rId4" Type="http://schemas.openxmlformats.org/officeDocument/2006/relationships/image" Target="../media/image49.png"/></Relationships>
</file>

<file path=ppt/slides/_rels/slide4.xml.rels><?xml version="1.0" encoding="UTF-8" standalone="yes"?>
<Relationships xmlns="http://schemas.openxmlformats.org/package/2006/relationships"><Relationship Id="rId3" Type="http://schemas.openxmlformats.org/officeDocument/2006/relationships/slide" Target="slide28.xml"/><Relationship Id="rId2" Type="http://schemas.openxmlformats.org/officeDocument/2006/relationships/notesSlide" Target="../notesSlides/notesSlide4.xml"/><Relationship Id="rId1" Type="http://schemas.openxmlformats.org/officeDocument/2006/relationships/slideLayout" Target="../slideLayouts/slideLayout6.xml"/><Relationship Id="rId4" Type="http://schemas.openxmlformats.org/officeDocument/2006/relationships/image" Target="../media/image5.png"/></Relationships>
</file>

<file path=ppt/slides/_rels/slide40.xml.rels><?xml version="1.0" encoding="UTF-8" standalone="yes"?>
<Relationships xmlns="http://schemas.openxmlformats.org/package/2006/relationships"><Relationship Id="rId3" Type="http://schemas.openxmlformats.org/officeDocument/2006/relationships/slide" Target="slide28.xml"/><Relationship Id="rId2" Type="http://schemas.openxmlformats.org/officeDocument/2006/relationships/notesSlide" Target="../notesSlides/notesSlide40.xml"/><Relationship Id="rId1" Type="http://schemas.openxmlformats.org/officeDocument/2006/relationships/slideLayout" Target="../slideLayouts/slideLayout6.xml"/><Relationship Id="rId4" Type="http://schemas.openxmlformats.org/officeDocument/2006/relationships/image" Target="../media/image50.png"/></Relationships>
</file>

<file path=ppt/slides/_rels/slide41.xml.rels><?xml version="1.0" encoding="UTF-8" standalone="yes"?>
<Relationships xmlns="http://schemas.openxmlformats.org/package/2006/relationships"><Relationship Id="rId3" Type="http://schemas.openxmlformats.org/officeDocument/2006/relationships/slide" Target="slide28.xml"/><Relationship Id="rId2" Type="http://schemas.openxmlformats.org/officeDocument/2006/relationships/notesSlide" Target="../notesSlides/notesSlide41.xml"/><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3" Type="http://schemas.openxmlformats.org/officeDocument/2006/relationships/slide" Target="slide28.xml"/><Relationship Id="rId2" Type="http://schemas.openxmlformats.org/officeDocument/2006/relationships/notesSlide" Target="../notesSlides/notesSlide42.xml"/><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3" Type="http://schemas.openxmlformats.org/officeDocument/2006/relationships/slide" Target="slide28.xml"/><Relationship Id="rId2" Type="http://schemas.openxmlformats.org/officeDocument/2006/relationships/notesSlide" Target="../notesSlides/notesSlide43.xml"/><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3" Type="http://schemas.openxmlformats.org/officeDocument/2006/relationships/slide" Target="slide28.xml"/><Relationship Id="rId2" Type="http://schemas.openxmlformats.org/officeDocument/2006/relationships/notesSlide" Target="../notesSlides/notesSlide44.xml"/><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3" Type="http://schemas.openxmlformats.org/officeDocument/2006/relationships/slide" Target="slide28.xml"/><Relationship Id="rId2" Type="http://schemas.openxmlformats.org/officeDocument/2006/relationships/notesSlide" Target="../notesSlides/notesSlide45.xml"/><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3" Type="http://schemas.openxmlformats.org/officeDocument/2006/relationships/slide" Target="slide28.xml"/><Relationship Id="rId2" Type="http://schemas.openxmlformats.org/officeDocument/2006/relationships/notesSlide" Target="../notesSlides/notesSlide46.xml"/><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3" Type="http://schemas.openxmlformats.org/officeDocument/2006/relationships/slide" Target="slide28.xml"/><Relationship Id="rId2" Type="http://schemas.openxmlformats.org/officeDocument/2006/relationships/notesSlide" Target="../notesSlides/notesSlide47.xml"/><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3" Type="http://schemas.openxmlformats.org/officeDocument/2006/relationships/slide" Target="slide28.xml"/><Relationship Id="rId2" Type="http://schemas.openxmlformats.org/officeDocument/2006/relationships/notesSlide" Target="../notesSlides/notesSlide48.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slide" Target="slide28.xml"/><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slide" Target="slide28.xml"/><Relationship Id="rId2" Type="http://schemas.openxmlformats.org/officeDocument/2006/relationships/notesSlide" Target="../notesSlides/notesSlide6.xml"/><Relationship Id="rId1" Type="http://schemas.openxmlformats.org/officeDocument/2006/relationships/slideLayout" Target="../slideLayouts/slideLayout6.xml"/><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slide" Target="slide28.xml"/><Relationship Id="rId7"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6.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 Id="rId9" Type="http://schemas.openxmlformats.org/officeDocument/2006/relationships/image" Target="../media/image13.png"/></Relationships>
</file>

<file path=ppt/slides/_rels/slide8.xml.rels><?xml version="1.0" encoding="UTF-8" standalone="yes"?>
<Relationships xmlns="http://schemas.openxmlformats.org/package/2006/relationships"><Relationship Id="rId3" Type="http://schemas.openxmlformats.org/officeDocument/2006/relationships/slide" Target="slide28.xml"/><Relationship Id="rId2" Type="http://schemas.openxmlformats.org/officeDocument/2006/relationships/notesSlide" Target="../notesSlides/notesSlide8.xml"/><Relationship Id="rId1" Type="http://schemas.openxmlformats.org/officeDocument/2006/relationships/slideLayout" Target="../slideLayouts/slideLayout6.xml"/><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3" Type="http://schemas.openxmlformats.org/officeDocument/2006/relationships/slide" Target="slide28.xml"/><Relationship Id="rId2" Type="http://schemas.openxmlformats.org/officeDocument/2006/relationships/notesSlide" Target="../notesSlides/notesSlide9.xml"/><Relationship Id="rId1" Type="http://schemas.openxmlformats.org/officeDocument/2006/relationships/slideLayout" Target="../slideLayouts/slideLayout6.xml"/><Relationship Id="rId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300786"/>
            <a:ext cx="8229600" cy="2194560"/>
          </a:xfrm>
        </p:spPr>
        <p:txBody>
          <a:bodyPr anchor="ctr">
            <a:normAutofit/>
          </a:bodyPr>
          <a:lstStyle/>
          <a:p>
            <a:r>
              <a:rPr lang="en-US" sz="6000" cap="none" dirty="0"/>
              <a:t>Conjugate Logical Bases</a:t>
            </a:r>
          </a:p>
        </p:txBody>
      </p:sp>
      <p:sp>
        <p:nvSpPr>
          <p:cNvPr id="3" name="Subtitle 2"/>
          <p:cNvSpPr>
            <a:spLocks noGrp="1"/>
          </p:cNvSpPr>
          <p:nvPr>
            <p:ph type="subTitle" idx="1"/>
          </p:nvPr>
        </p:nvSpPr>
        <p:spPr>
          <a:xfrm>
            <a:off x="457200" y="3657600"/>
            <a:ext cx="8229600" cy="2103120"/>
          </a:xfrm>
        </p:spPr>
        <p:txBody>
          <a:bodyPr>
            <a:normAutofit fontScale="92500" lnSpcReduction="10000"/>
          </a:bodyPr>
          <a:lstStyle/>
          <a:p>
            <a:pPr>
              <a:lnSpc>
                <a:spcPct val="100000"/>
              </a:lnSpc>
              <a:spcBef>
                <a:spcPts val="400"/>
              </a:spcBef>
            </a:pPr>
            <a:r>
              <a:rPr lang="en-US" sz="2800" cap="none" dirty="0">
                <a:solidFill>
                  <a:srgbClr val="002060"/>
                </a:solidFill>
              </a:rPr>
              <a:t>A lateral attack on the quantum measurement problem</a:t>
            </a:r>
          </a:p>
          <a:p>
            <a:pPr>
              <a:lnSpc>
                <a:spcPct val="100000"/>
              </a:lnSpc>
              <a:spcBef>
                <a:spcPts val="400"/>
              </a:spcBef>
            </a:pPr>
            <a:r>
              <a:rPr lang="en-US" cap="none" dirty="0">
                <a:solidFill>
                  <a:srgbClr val="002060"/>
                </a:solidFill>
              </a:rPr>
              <a:t>Allan Goff</a:t>
            </a:r>
          </a:p>
          <a:p>
            <a:pPr>
              <a:lnSpc>
                <a:spcPct val="100000"/>
              </a:lnSpc>
              <a:spcBef>
                <a:spcPts val="400"/>
              </a:spcBef>
            </a:pPr>
            <a:endParaRPr lang="en-US" cap="none" dirty="0">
              <a:solidFill>
                <a:srgbClr val="002060"/>
              </a:solidFill>
            </a:endParaRPr>
          </a:p>
          <a:p>
            <a:pPr>
              <a:lnSpc>
                <a:spcPct val="100000"/>
              </a:lnSpc>
              <a:spcBef>
                <a:spcPts val="400"/>
              </a:spcBef>
            </a:pPr>
            <a:r>
              <a:rPr lang="en-US" cap="none" dirty="0" err="1">
                <a:solidFill>
                  <a:srgbClr val="002060"/>
                </a:solidFill>
                <a:hlinkClick r:id="rId3"/>
              </a:rPr>
              <a:t>paradigmsage.com</a:t>
            </a:r>
            <a:endParaRPr lang="en-US" cap="none" dirty="0">
              <a:solidFill>
                <a:srgbClr val="002060"/>
              </a:solidFill>
            </a:endParaRPr>
          </a:p>
          <a:p>
            <a:pPr>
              <a:lnSpc>
                <a:spcPct val="100000"/>
              </a:lnSpc>
              <a:spcBef>
                <a:spcPts val="400"/>
              </a:spcBef>
            </a:pPr>
            <a:endParaRPr lang="en-US" i="1" cap="none" dirty="0">
              <a:solidFill>
                <a:srgbClr val="002060"/>
              </a:solidFill>
            </a:endParaRPr>
          </a:p>
          <a:p>
            <a:pPr>
              <a:lnSpc>
                <a:spcPct val="100000"/>
              </a:lnSpc>
              <a:spcBef>
                <a:spcPts val="400"/>
              </a:spcBef>
            </a:pPr>
            <a:r>
              <a:rPr lang="en-US" sz="1700" i="1" cap="none" dirty="0">
                <a:solidFill>
                  <a:srgbClr val="002060"/>
                </a:solidFill>
              </a:rPr>
              <a:t>vs 1.9</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959206-B687-B930-F957-C0C52F3A4CD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083A8A0-E8EE-BC89-C1EC-4A786B2162BD}"/>
              </a:ext>
            </a:extLst>
          </p:cNvPr>
          <p:cNvSpPr>
            <a:spLocks noGrp="1"/>
          </p:cNvSpPr>
          <p:nvPr>
            <p:ph type="title"/>
          </p:nvPr>
        </p:nvSpPr>
        <p:spPr>
          <a:xfrm>
            <a:off x="685332" y="457200"/>
            <a:ext cx="7773338" cy="600681"/>
          </a:xfrm>
          <a:gradFill flip="none" rotWithShape="1">
            <a:gsLst>
              <a:gs pos="0">
                <a:schemeClr val="accent2">
                  <a:lumMod val="40000"/>
                  <a:lumOff val="60000"/>
                </a:schemeClr>
              </a:gs>
              <a:gs pos="45000">
                <a:schemeClr val="accent2">
                  <a:lumMod val="60000"/>
                  <a:lumOff val="40000"/>
                </a:schemeClr>
              </a:gs>
              <a:gs pos="99000">
                <a:srgbClr val="00B050"/>
              </a:gs>
            </a:gsLst>
            <a:path path="circle">
              <a:fillToRect l="50000" t="130000" r="50000" b="-30000"/>
            </a:path>
            <a:tileRect/>
          </a:gradFill>
        </p:spPr>
        <p:txBody>
          <a:bodyPr/>
          <a:lstStyle/>
          <a:p>
            <a:r>
              <a:rPr lang="en-US" cap="none" dirty="0"/>
              <a:t>Relaxation</a:t>
            </a:r>
          </a:p>
        </p:txBody>
      </p:sp>
      <p:sp>
        <p:nvSpPr>
          <p:cNvPr id="4" name="Slide Number Placeholder 3">
            <a:extLst>
              <a:ext uri="{FF2B5EF4-FFF2-40B4-BE49-F238E27FC236}">
                <a16:creationId xmlns:a16="http://schemas.microsoft.com/office/drawing/2014/main" id="{05FD52F4-B164-3D2F-CE89-9AE589AE7682}"/>
              </a:ext>
            </a:extLst>
          </p:cNvPr>
          <p:cNvSpPr>
            <a:spLocks noGrp="1"/>
          </p:cNvSpPr>
          <p:nvPr>
            <p:ph type="sldNum" sz="quarter" idx="12"/>
          </p:nvPr>
        </p:nvSpPr>
        <p:spPr>
          <a:xfrm>
            <a:off x="7885509" y="6400800"/>
            <a:ext cx="573161" cy="365125"/>
          </a:xfrm>
        </p:spPr>
        <p:txBody>
          <a:bodyPr/>
          <a:lstStyle/>
          <a:p>
            <a:fld id="{23A7953B-B4AA-634C-AC3B-B52C39691C1C}" type="slidenum">
              <a:rPr lang="en-US" smtClean="0"/>
              <a:pPr/>
              <a:t>10</a:t>
            </a:fld>
            <a:endParaRPr lang="en-US" dirty="0"/>
          </a:p>
        </p:txBody>
      </p:sp>
      <p:sp>
        <p:nvSpPr>
          <p:cNvPr id="5" name="TextBox 4">
            <a:extLst>
              <a:ext uri="{FF2B5EF4-FFF2-40B4-BE49-F238E27FC236}">
                <a16:creationId xmlns:a16="http://schemas.microsoft.com/office/drawing/2014/main" id="{1BF5268A-D9F0-5923-1F69-DF2B68368F87}"/>
              </a:ext>
            </a:extLst>
          </p:cNvPr>
          <p:cNvSpPr txBox="1"/>
          <p:nvPr/>
        </p:nvSpPr>
        <p:spPr>
          <a:xfrm>
            <a:off x="685330" y="6400800"/>
            <a:ext cx="2743670" cy="307777"/>
          </a:xfrm>
          <a:prstGeom prst="rect">
            <a:avLst/>
          </a:prstGeom>
          <a:noFill/>
        </p:spPr>
        <p:txBody>
          <a:bodyPr wrap="square" rtlCol="0">
            <a:spAutoFit/>
          </a:bodyPr>
          <a:lstStyle/>
          <a:p>
            <a:r>
              <a:rPr lang="en-US" sz="1400" dirty="0">
                <a:solidFill>
                  <a:srgbClr val="00B050"/>
                </a:solidFill>
                <a:hlinkClick r:id="rId3" action="ppaction://hlinksldjump">
                  <a:extLst>
                    <a:ext uri="{A12FA001-AC4F-418D-AE19-62706E023703}">
                      <ahyp:hlinkClr xmlns:ahyp="http://schemas.microsoft.com/office/drawing/2018/hyperlinkcolor" val="tx"/>
                    </a:ext>
                  </a:extLst>
                </a:hlinkClick>
              </a:rPr>
              <a:t>Dashboard</a:t>
            </a:r>
            <a:endParaRPr lang="en-US" sz="1400" dirty="0">
              <a:solidFill>
                <a:srgbClr val="00B050"/>
              </a:solidFill>
            </a:endParaRPr>
          </a:p>
        </p:txBody>
      </p:sp>
      <p:pic>
        <p:nvPicPr>
          <p:cNvPr id="3" name="Picture 2">
            <a:extLst>
              <a:ext uri="{FF2B5EF4-FFF2-40B4-BE49-F238E27FC236}">
                <a16:creationId xmlns:a16="http://schemas.microsoft.com/office/drawing/2014/main" id="{51B0A8B4-62BB-3CC5-0ED3-717A44BD0D3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931920" y="3657600"/>
            <a:ext cx="4408170" cy="2575560"/>
          </a:xfrm>
          <a:prstGeom prst="rect">
            <a:avLst/>
          </a:prstGeom>
        </p:spPr>
      </p:pic>
      <p:pic>
        <p:nvPicPr>
          <p:cNvPr id="6" name="Picture 5">
            <a:extLst>
              <a:ext uri="{FF2B5EF4-FFF2-40B4-BE49-F238E27FC236}">
                <a16:creationId xmlns:a16="http://schemas.microsoft.com/office/drawing/2014/main" id="{3FA00F16-098E-B42B-8E91-DCDDD712C9E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22960" y="1188720"/>
            <a:ext cx="3454400" cy="2514600"/>
          </a:xfrm>
          <a:prstGeom prst="rect">
            <a:avLst/>
          </a:prstGeom>
        </p:spPr>
      </p:pic>
      <p:sp>
        <p:nvSpPr>
          <p:cNvPr id="7" name="Content Placeholder 2">
            <a:extLst>
              <a:ext uri="{FF2B5EF4-FFF2-40B4-BE49-F238E27FC236}">
                <a16:creationId xmlns:a16="http://schemas.microsoft.com/office/drawing/2014/main" id="{F65EE332-005D-5435-E594-F3D7F854F162}"/>
              </a:ext>
            </a:extLst>
          </p:cNvPr>
          <p:cNvSpPr txBox="1">
            <a:spLocks/>
          </p:cNvSpPr>
          <p:nvPr/>
        </p:nvSpPr>
        <p:spPr>
          <a:xfrm>
            <a:off x="685330" y="3840480"/>
            <a:ext cx="3291840" cy="2560320"/>
          </a:xfrm>
          <a:prstGeom prst="rect">
            <a:avLst/>
          </a:prstGeom>
        </p:spPr>
        <p:txBody>
          <a:bodyPr>
            <a:normAutofit fontScale="92500"/>
          </a:bodyPr>
          <a:lst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a:lstStyle>
          <a:p>
            <a:pPr>
              <a:lnSpc>
                <a:spcPct val="100000"/>
              </a:lnSpc>
              <a:spcBef>
                <a:spcPts val="400"/>
              </a:spcBef>
            </a:pPr>
            <a:r>
              <a:rPr lang="en-US" cap="none" dirty="0"/>
              <a:t>Four NOT gates in a loop.</a:t>
            </a:r>
          </a:p>
          <a:p>
            <a:pPr>
              <a:lnSpc>
                <a:spcPct val="100000"/>
              </a:lnSpc>
              <a:spcBef>
                <a:spcPts val="400"/>
              </a:spcBef>
            </a:pPr>
            <a:r>
              <a:rPr lang="en-US" cap="none" dirty="0"/>
              <a:t>Six attractors.</a:t>
            </a:r>
          </a:p>
          <a:p>
            <a:pPr>
              <a:lnSpc>
                <a:spcPct val="100000"/>
              </a:lnSpc>
              <a:spcBef>
                <a:spcPts val="400"/>
              </a:spcBef>
            </a:pPr>
            <a:r>
              <a:rPr lang="en-US" cap="none" dirty="0"/>
              <a:t>Loop can contain 4, 2, or 0 contradictions.</a:t>
            </a:r>
          </a:p>
          <a:p>
            <a:pPr lvl="1">
              <a:lnSpc>
                <a:spcPct val="100000"/>
              </a:lnSpc>
              <a:spcBef>
                <a:spcPts val="400"/>
              </a:spcBef>
            </a:pPr>
            <a:r>
              <a:rPr lang="en-US" cap="none" dirty="0"/>
              <a:t>1 at the paradox frequency</a:t>
            </a:r>
          </a:p>
          <a:p>
            <a:pPr lvl="1">
              <a:lnSpc>
                <a:spcPct val="100000"/>
              </a:lnSpc>
              <a:spcBef>
                <a:spcPts val="400"/>
              </a:spcBef>
            </a:pPr>
            <a:r>
              <a:rPr lang="en-US" cap="none" dirty="0"/>
              <a:t>3 at half that</a:t>
            </a:r>
          </a:p>
          <a:p>
            <a:pPr lvl="2">
              <a:lnSpc>
                <a:spcPct val="100000"/>
              </a:lnSpc>
              <a:spcBef>
                <a:spcPts val="400"/>
              </a:spcBef>
            </a:pPr>
            <a:r>
              <a:rPr lang="en-US" cap="none" dirty="0"/>
              <a:t>Different duty cycles</a:t>
            </a:r>
          </a:p>
          <a:p>
            <a:pPr lvl="1">
              <a:lnSpc>
                <a:spcPct val="100000"/>
              </a:lnSpc>
              <a:spcBef>
                <a:spcPts val="400"/>
              </a:spcBef>
            </a:pPr>
            <a:r>
              <a:rPr lang="en-US" cap="none" dirty="0"/>
              <a:t>2 fixed points</a:t>
            </a:r>
          </a:p>
        </p:txBody>
      </p:sp>
      <p:sp>
        <p:nvSpPr>
          <p:cNvPr id="8" name="Content Placeholder 2">
            <a:extLst>
              <a:ext uri="{FF2B5EF4-FFF2-40B4-BE49-F238E27FC236}">
                <a16:creationId xmlns:a16="http://schemas.microsoft.com/office/drawing/2014/main" id="{4FDC16FE-8C81-A8F6-51BE-831C8D0D9DB5}"/>
              </a:ext>
            </a:extLst>
          </p:cNvPr>
          <p:cNvSpPr txBox="1">
            <a:spLocks/>
          </p:cNvSpPr>
          <p:nvPr/>
        </p:nvSpPr>
        <p:spPr>
          <a:xfrm>
            <a:off x="4572000" y="1097280"/>
            <a:ext cx="3931920" cy="2560320"/>
          </a:xfrm>
          <a:prstGeom prst="rect">
            <a:avLst/>
          </a:prstGeom>
        </p:spPr>
        <p:txBody>
          <a:bodyPr>
            <a:normAutofit/>
          </a:bodyPr>
          <a:lst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a:lstStyle>
          <a:p>
            <a:pPr>
              <a:lnSpc>
                <a:spcPct val="100000"/>
              </a:lnSpc>
              <a:spcBef>
                <a:spcPts val="400"/>
              </a:spcBef>
            </a:pPr>
            <a:r>
              <a:rPr lang="en-US" cap="none" dirty="0"/>
              <a:t>Overclocking produces noise.</a:t>
            </a:r>
          </a:p>
          <a:p>
            <a:pPr>
              <a:lnSpc>
                <a:spcPct val="100000"/>
              </a:lnSpc>
              <a:spcBef>
                <a:spcPts val="400"/>
              </a:spcBef>
            </a:pPr>
            <a:r>
              <a:rPr lang="en-US" cap="none" dirty="0"/>
              <a:t>Evaluation no longer deterministic.</a:t>
            </a:r>
          </a:p>
          <a:p>
            <a:pPr>
              <a:lnSpc>
                <a:spcPct val="100000"/>
              </a:lnSpc>
              <a:spcBef>
                <a:spcPts val="400"/>
              </a:spcBef>
            </a:pPr>
            <a:r>
              <a:rPr lang="en-US" cap="none" dirty="0"/>
              <a:t>Contradictions can cancel.</a:t>
            </a:r>
          </a:p>
          <a:p>
            <a:pPr lvl="1">
              <a:lnSpc>
                <a:spcPct val="100000"/>
              </a:lnSpc>
              <a:spcBef>
                <a:spcPts val="400"/>
              </a:spcBef>
            </a:pPr>
            <a:r>
              <a:rPr lang="en-US" i="1" cap="none" dirty="0"/>
              <a:t>Irreversible state transitions.</a:t>
            </a:r>
          </a:p>
          <a:p>
            <a:pPr>
              <a:lnSpc>
                <a:spcPct val="100000"/>
              </a:lnSpc>
              <a:spcBef>
                <a:spcPts val="400"/>
              </a:spcBef>
            </a:pPr>
            <a:r>
              <a:rPr lang="en-US" cap="none" dirty="0"/>
              <a:t>Contradictions can drift.</a:t>
            </a:r>
          </a:p>
          <a:p>
            <a:pPr lvl="1">
              <a:lnSpc>
                <a:spcPct val="100000"/>
              </a:lnSpc>
              <a:spcBef>
                <a:spcPts val="400"/>
              </a:spcBef>
            </a:pPr>
            <a:r>
              <a:rPr lang="en-US" i="1" cap="none" dirty="0"/>
              <a:t>Reversible state transitions.</a:t>
            </a:r>
          </a:p>
          <a:p>
            <a:pPr>
              <a:lnSpc>
                <a:spcPct val="100000"/>
              </a:lnSpc>
              <a:spcBef>
                <a:spcPts val="400"/>
              </a:spcBef>
            </a:pPr>
            <a:r>
              <a:rPr lang="en-US" cap="none" dirty="0"/>
              <a:t>Looks a lot like excited states.</a:t>
            </a:r>
          </a:p>
        </p:txBody>
      </p:sp>
    </p:spTree>
    <p:extLst>
      <p:ext uri="{BB962C8B-B14F-4D97-AF65-F5344CB8AC3E}">
        <p14:creationId xmlns:p14="http://schemas.microsoft.com/office/powerpoint/2010/main" val="16899533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Effect transition="in" filter="fade">
                                      <p:cBhvr>
                                        <p:cTn id="9" dur="10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0778F0-735C-C47D-B55E-AC63477EDB3C}"/>
            </a:ext>
          </a:extLst>
        </p:cNvPr>
        <p:cNvGrpSpPr/>
        <p:nvPr/>
      </p:nvGrpSpPr>
      <p:grpSpPr>
        <a:xfrm>
          <a:off x="0" y="0"/>
          <a:ext cx="0" cy="0"/>
          <a:chOff x="0" y="0"/>
          <a:chExt cx="0" cy="0"/>
        </a:xfrm>
      </p:grpSpPr>
      <p:pic>
        <p:nvPicPr>
          <p:cNvPr id="13" name="Picture 12" descr="A screenshot of a computer&#10;&#10;AI-generated content may be incorrect.">
            <a:extLst>
              <a:ext uri="{FF2B5EF4-FFF2-40B4-BE49-F238E27FC236}">
                <a16:creationId xmlns:a16="http://schemas.microsoft.com/office/drawing/2014/main" id="{3F72883B-74F6-1097-D8F3-2FEDEC375EA2}"/>
              </a:ext>
            </a:extLst>
          </p:cNvPr>
          <p:cNvPicPr>
            <a:picLocks noChangeAspect="1"/>
          </p:cNvPicPr>
          <p:nvPr/>
        </p:nvPicPr>
        <p:blipFill>
          <a:blip r:embed="rId3"/>
          <a:stretch>
            <a:fillRect/>
          </a:stretch>
        </p:blipFill>
        <p:spPr>
          <a:xfrm>
            <a:off x="182880" y="731520"/>
            <a:ext cx="8305800" cy="4709160"/>
          </a:xfrm>
          <a:prstGeom prst="rect">
            <a:avLst/>
          </a:prstGeom>
        </p:spPr>
      </p:pic>
      <p:pic>
        <p:nvPicPr>
          <p:cNvPr id="15" name="Picture 14" descr="A black background with white lines&#10;&#10;AI-generated content may be incorrect.">
            <a:extLst>
              <a:ext uri="{FF2B5EF4-FFF2-40B4-BE49-F238E27FC236}">
                <a16:creationId xmlns:a16="http://schemas.microsoft.com/office/drawing/2014/main" id="{D0C37F38-647D-B0FA-1094-59FF5F7B0BA2}"/>
              </a:ext>
            </a:extLst>
          </p:cNvPr>
          <p:cNvPicPr>
            <a:picLocks noChangeAspect="1"/>
          </p:cNvPicPr>
          <p:nvPr/>
        </p:nvPicPr>
        <p:blipFill>
          <a:blip r:embed="rId4"/>
          <a:stretch>
            <a:fillRect/>
          </a:stretch>
        </p:blipFill>
        <p:spPr>
          <a:xfrm>
            <a:off x="182880" y="731520"/>
            <a:ext cx="8305800" cy="4709160"/>
          </a:xfrm>
          <a:prstGeom prst="rect">
            <a:avLst/>
          </a:prstGeom>
        </p:spPr>
      </p:pic>
      <p:sp>
        <p:nvSpPr>
          <p:cNvPr id="2" name="Title 1">
            <a:extLst>
              <a:ext uri="{FF2B5EF4-FFF2-40B4-BE49-F238E27FC236}">
                <a16:creationId xmlns:a16="http://schemas.microsoft.com/office/drawing/2014/main" id="{B4C7BCD9-9340-C648-5329-BFD60D3535C8}"/>
              </a:ext>
            </a:extLst>
          </p:cNvPr>
          <p:cNvSpPr>
            <a:spLocks noGrp="1"/>
          </p:cNvSpPr>
          <p:nvPr>
            <p:ph type="title"/>
          </p:nvPr>
        </p:nvSpPr>
        <p:spPr>
          <a:xfrm>
            <a:off x="685332" y="457200"/>
            <a:ext cx="7773338" cy="600681"/>
          </a:xfrm>
          <a:gradFill flip="none" rotWithShape="1">
            <a:gsLst>
              <a:gs pos="0">
                <a:schemeClr val="accent2">
                  <a:lumMod val="40000"/>
                  <a:lumOff val="60000"/>
                </a:schemeClr>
              </a:gs>
              <a:gs pos="45000">
                <a:schemeClr val="accent2">
                  <a:lumMod val="60000"/>
                  <a:lumOff val="40000"/>
                </a:schemeClr>
              </a:gs>
              <a:gs pos="99000">
                <a:srgbClr val="00B050"/>
              </a:gs>
            </a:gsLst>
            <a:path path="circle">
              <a:fillToRect l="50000" t="130000" r="50000" b="-30000"/>
            </a:path>
            <a:tileRect/>
          </a:gradFill>
        </p:spPr>
        <p:txBody>
          <a:bodyPr/>
          <a:lstStyle/>
          <a:p>
            <a:r>
              <a:rPr lang="en-US" cap="none" dirty="0"/>
              <a:t>Tri Conjugate Logic (TCL)</a:t>
            </a:r>
          </a:p>
        </p:txBody>
      </p:sp>
      <p:sp>
        <p:nvSpPr>
          <p:cNvPr id="4" name="Slide Number Placeholder 3">
            <a:extLst>
              <a:ext uri="{FF2B5EF4-FFF2-40B4-BE49-F238E27FC236}">
                <a16:creationId xmlns:a16="http://schemas.microsoft.com/office/drawing/2014/main" id="{003DAB34-F528-4271-DB2F-05B16410D2C8}"/>
              </a:ext>
            </a:extLst>
          </p:cNvPr>
          <p:cNvSpPr>
            <a:spLocks noGrp="1"/>
          </p:cNvSpPr>
          <p:nvPr>
            <p:ph type="sldNum" sz="quarter" idx="12"/>
          </p:nvPr>
        </p:nvSpPr>
        <p:spPr>
          <a:xfrm>
            <a:off x="7885509" y="6400800"/>
            <a:ext cx="573161" cy="365125"/>
          </a:xfrm>
        </p:spPr>
        <p:txBody>
          <a:bodyPr/>
          <a:lstStyle/>
          <a:p>
            <a:fld id="{23A7953B-B4AA-634C-AC3B-B52C39691C1C}" type="slidenum">
              <a:rPr lang="en-US" smtClean="0"/>
              <a:pPr/>
              <a:t>11</a:t>
            </a:fld>
            <a:endParaRPr lang="en-US" dirty="0"/>
          </a:p>
        </p:txBody>
      </p:sp>
      <p:sp>
        <p:nvSpPr>
          <p:cNvPr id="5" name="TextBox 4">
            <a:extLst>
              <a:ext uri="{FF2B5EF4-FFF2-40B4-BE49-F238E27FC236}">
                <a16:creationId xmlns:a16="http://schemas.microsoft.com/office/drawing/2014/main" id="{9A6A347C-6DE3-CEBA-08E8-C84646803B43}"/>
              </a:ext>
            </a:extLst>
          </p:cNvPr>
          <p:cNvSpPr txBox="1"/>
          <p:nvPr/>
        </p:nvSpPr>
        <p:spPr>
          <a:xfrm>
            <a:off x="685330" y="6400800"/>
            <a:ext cx="2743670" cy="307777"/>
          </a:xfrm>
          <a:prstGeom prst="rect">
            <a:avLst/>
          </a:prstGeom>
          <a:noFill/>
        </p:spPr>
        <p:txBody>
          <a:bodyPr wrap="square" rtlCol="0">
            <a:spAutoFit/>
          </a:bodyPr>
          <a:lstStyle/>
          <a:p>
            <a:r>
              <a:rPr lang="en-US" sz="1400" dirty="0">
                <a:solidFill>
                  <a:srgbClr val="00B050"/>
                </a:solidFill>
                <a:hlinkClick r:id="rId5" action="ppaction://hlinksldjump">
                  <a:extLst>
                    <a:ext uri="{A12FA001-AC4F-418D-AE19-62706E023703}">
                      <ahyp:hlinkClr xmlns:ahyp="http://schemas.microsoft.com/office/drawing/2018/hyperlinkcolor" val="tx"/>
                    </a:ext>
                  </a:extLst>
                </a:hlinkClick>
              </a:rPr>
              <a:t>Dashboard</a:t>
            </a:r>
            <a:endParaRPr lang="en-US" sz="1400" dirty="0">
              <a:solidFill>
                <a:srgbClr val="00B050"/>
              </a:solidFill>
            </a:endParaRPr>
          </a:p>
        </p:txBody>
      </p:sp>
      <p:sp>
        <p:nvSpPr>
          <p:cNvPr id="3" name="Content Placeholder 2">
            <a:extLst>
              <a:ext uri="{FF2B5EF4-FFF2-40B4-BE49-F238E27FC236}">
                <a16:creationId xmlns:a16="http://schemas.microsoft.com/office/drawing/2014/main" id="{BC878532-5EB4-EDA9-6034-153787958F0E}"/>
              </a:ext>
            </a:extLst>
          </p:cNvPr>
          <p:cNvSpPr txBox="1">
            <a:spLocks/>
          </p:cNvSpPr>
          <p:nvPr/>
        </p:nvSpPr>
        <p:spPr>
          <a:xfrm>
            <a:off x="685330" y="1188719"/>
            <a:ext cx="7772870" cy="5120640"/>
          </a:xfrm>
          <a:prstGeom prst="rect">
            <a:avLst/>
          </a:prstGeom>
        </p:spPr>
        <p:txBody>
          <a:bodyPr>
            <a:normAutofit/>
          </a:bodyPr>
          <a:lst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a:lstStyle>
          <a:p>
            <a:pPr>
              <a:lnSpc>
                <a:spcPct val="100000"/>
              </a:lnSpc>
              <a:spcBef>
                <a:spcPts val="400"/>
              </a:spcBef>
            </a:pPr>
            <a:endParaRPr lang="en-US" cap="none" dirty="0"/>
          </a:p>
        </p:txBody>
      </p:sp>
      <p:sp>
        <p:nvSpPr>
          <p:cNvPr id="6" name="Rectangle 5">
            <a:extLst>
              <a:ext uri="{FF2B5EF4-FFF2-40B4-BE49-F238E27FC236}">
                <a16:creationId xmlns:a16="http://schemas.microsoft.com/office/drawing/2014/main" id="{8524512B-0CBA-1798-603E-15C7F8EAB8FB}"/>
              </a:ext>
            </a:extLst>
          </p:cNvPr>
          <p:cNvSpPr/>
          <p:nvPr/>
        </p:nvSpPr>
        <p:spPr>
          <a:xfrm>
            <a:off x="548640" y="1463040"/>
            <a:ext cx="8046720" cy="1280160"/>
          </a:xfrm>
          <a:prstGeom prst="rect">
            <a:avLst/>
          </a:prstGeom>
          <a:solidFill>
            <a:srgbClr val="FF0000">
              <a:alpha val="15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09AC9164-8F42-493F-B49C-A54F84C14359}"/>
              </a:ext>
            </a:extLst>
          </p:cNvPr>
          <p:cNvSpPr/>
          <p:nvPr/>
        </p:nvSpPr>
        <p:spPr>
          <a:xfrm>
            <a:off x="548640" y="2834640"/>
            <a:ext cx="8046720" cy="1280160"/>
          </a:xfrm>
          <a:prstGeom prst="rect">
            <a:avLst/>
          </a:prstGeom>
          <a:solidFill>
            <a:srgbClr val="92D050">
              <a:alpha val="15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AD2EE68F-B25A-36FB-CA41-1E704EC40C3B}"/>
              </a:ext>
            </a:extLst>
          </p:cNvPr>
          <p:cNvSpPr/>
          <p:nvPr/>
        </p:nvSpPr>
        <p:spPr>
          <a:xfrm>
            <a:off x="548640" y="4206240"/>
            <a:ext cx="8046720" cy="1280160"/>
          </a:xfrm>
          <a:prstGeom prst="rect">
            <a:avLst/>
          </a:prstGeom>
          <a:solidFill>
            <a:schemeClr val="accent1">
              <a:alpha val="1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a:extLst>
              <a:ext uri="{FF2B5EF4-FFF2-40B4-BE49-F238E27FC236}">
                <a16:creationId xmlns:a16="http://schemas.microsoft.com/office/drawing/2014/main" id="{0C465866-7CDE-C517-8A9A-6FB058C37295}"/>
              </a:ext>
            </a:extLst>
          </p:cNvPr>
          <p:cNvPicPr>
            <a:picLocks noChangeAspect="1"/>
          </p:cNvPicPr>
          <p:nvPr/>
        </p:nvPicPr>
        <p:blipFill>
          <a:blip r:embed="rId6"/>
          <a:stretch>
            <a:fillRect/>
          </a:stretch>
        </p:blipFill>
        <p:spPr>
          <a:xfrm>
            <a:off x="182880" y="731520"/>
            <a:ext cx="8305800" cy="4709160"/>
          </a:xfrm>
          <a:prstGeom prst="rect">
            <a:avLst/>
          </a:prstGeom>
        </p:spPr>
      </p:pic>
    </p:spTree>
    <p:extLst>
      <p:ext uri="{BB962C8B-B14F-4D97-AF65-F5344CB8AC3E}">
        <p14:creationId xmlns:p14="http://schemas.microsoft.com/office/powerpoint/2010/main" val="38890509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F026D7-B85C-6B8C-6BEB-907C095BE61F}"/>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74860448-6A83-3342-1060-D8B6DA8B26A6}"/>
              </a:ext>
            </a:extLst>
          </p:cNvPr>
          <p:cNvPicPr>
            <a:picLocks noChangeAspect="1"/>
          </p:cNvPicPr>
          <p:nvPr/>
        </p:nvPicPr>
        <p:blipFill>
          <a:blip r:embed="rId3"/>
          <a:stretch>
            <a:fillRect/>
          </a:stretch>
        </p:blipFill>
        <p:spPr>
          <a:xfrm>
            <a:off x="914400" y="1188720"/>
            <a:ext cx="7264400" cy="5181600"/>
          </a:xfrm>
          <a:prstGeom prst="rect">
            <a:avLst/>
          </a:prstGeom>
        </p:spPr>
      </p:pic>
      <p:sp>
        <p:nvSpPr>
          <p:cNvPr id="2" name="Title 1">
            <a:extLst>
              <a:ext uri="{FF2B5EF4-FFF2-40B4-BE49-F238E27FC236}">
                <a16:creationId xmlns:a16="http://schemas.microsoft.com/office/drawing/2014/main" id="{C9DACFDB-E92A-CA1B-549E-A523DD3F0CE5}"/>
              </a:ext>
            </a:extLst>
          </p:cNvPr>
          <p:cNvSpPr>
            <a:spLocks noGrp="1"/>
          </p:cNvSpPr>
          <p:nvPr>
            <p:ph type="title"/>
          </p:nvPr>
        </p:nvSpPr>
        <p:spPr>
          <a:xfrm>
            <a:off x="685332" y="457200"/>
            <a:ext cx="7773338" cy="600681"/>
          </a:xfrm>
          <a:gradFill flip="none" rotWithShape="1">
            <a:gsLst>
              <a:gs pos="0">
                <a:schemeClr val="accent2">
                  <a:lumMod val="40000"/>
                  <a:lumOff val="60000"/>
                </a:schemeClr>
              </a:gs>
              <a:gs pos="45000">
                <a:schemeClr val="accent2">
                  <a:lumMod val="60000"/>
                  <a:lumOff val="40000"/>
                </a:schemeClr>
              </a:gs>
              <a:gs pos="99000">
                <a:srgbClr val="00B050"/>
              </a:gs>
            </a:gsLst>
            <a:path path="circle">
              <a:fillToRect l="50000" t="130000" r="50000" b="-30000"/>
            </a:path>
            <a:tileRect/>
          </a:gradFill>
        </p:spPr>
        <p:txBody>
          <a:bodyPr/>
          <a:lstStyle/>
          <a:p>
            <a:r>
              <a:rPr lang="en-US" cap="none" dirty="0"/>
              <a:t>Logical Consistency</a:t>
            </a:r>
          </a:p>
        </p:txBody>
      </p:sp>
      <p:sp>
        <p:nvSpPr>
          <p:cNvPr id="4" name="Slide Number Placeholder 3">
            <a:extLst>
              <a:ext uri="{FF2B5EF4-FFF2-40B4-BE49-F238E27FC236}">
                <a16:creationId xmlns:a16="http://schemas.microsoft.com/office/drawing/2014/main" id="{5A121E9E-CF53-C9C6-E7F6-B649CFDFF772}"/>
              </a:ext>
            </a:extLst>
          </p:cNvPr>
          <p:cNvSpPr>
            <a:spLocks noGrp="1"/>
          </p:cNvSpPr>
          <p:nvPr>
            <p:ph type="sldNum" sz="quarter" idx="12"/>
          </p:nvPr>
        </p:nvSpPr>
        <p:spPr>
          <a:xfrm>
            <a:off x="7885509" y="6400800"/>
            <a:ext cx="573161" cy="365125"/>
          </a:xfrm>
        </p:spPr>
        <p:txBody>
          <a:bodyPr/>
          <a:lstStyle/>
          <a:p>
            <a:fld id="{23A7953B-B4AA-634C-AC3B-B52C39691C1C}" type="slidenum">
              <a:rPr lang="en-US" smtClean="0"/>
              <a:pPr/>
              <a:t>12</a:t>
            </a:fld>
            <a:endParaRPr lang="en-US" dirty="0"/>
          </a:p>
        </p:txBody>
      </p:sp>
      <p:sp>
        <p:nvSpPr>
          <p:cNvPr id="5" name="TextBox 4">
            <a:extLst>
              <a:ext uri="{FF2B5EF4-FFF2-40B4-BE49-F238E27FC236}">
                <a16:creationId xmlns:a16="http://schemas.microsoft.com/office/drawing/2014/main" id="{111ED2BD-F90B-40F3-FCE0-6C1D35A3C76F}"/>
              </a:ext>
            </a:extLst>
          </p:cNvPr>
          <p:cNvSpPr txBox="1"/>
          <p:nvPr/>
        </p:nvSpPr>
        <p:spPr>
          <a:xfrm>
            <a:off x="685330" y="6400800"/>
            <a:ext cx="2743670" cy="307777"/>
          </a:xfrm>
          <a:prstGeom prst="rect">
            <a:avLst/>
          </a:prstGeom>
          <a:noFill/>
        </p:spPr>
        <p:txBody>
          <a:bodyPr wrap="square" rtlCol="0">
            <a:spAutoFit/>
          </a:bodyPr>
          <a:lstStyle/>
          <a:p>
            <a:r>
              <a:rPr lang="en-US" sz="1400" dirty="0">
                <a:solidFill>
                  <a:srgbClr val="00B050"/>
                </a:solidFill>
                <a:hlinkClick r:id="rId4" action="ppaction://hlinksldjump">
                  <a:extLst>
                    <a:ext uri="{A12FA001-AC4F-418D-AE19-62706E023703}">
                      <ahyp:hlinkClr xmlns:ahyp="http://schemas.microsoft.com/office/drawing/2018/hyperlinkcolor" val="tx"/>
                    </a:ext>
                  </a:extLst>
                </a:hlinkClick>
              </a:rPr>
              <a:t>Dashboard</a:t>
            </a:r>
            <a:endParaRPr lang="en-US" sz="1400" dirty="0">
              <a:solidFill>
                <a:srgbClr val="00B050"/>
              </a:solidFill>
            </a:endParaRPr>
          </a:p>
        </p:txBody>
      </p:sp>
      <p:sp>
        <p:nvSpPr>
          <p:cNvPr id="3" name="Rectangle 2">
            <a:extLst>
              <a:ext uri="{FF2B5EF4-FFF2-40B4-BE49-F238E27FC236}">
                <a16:creationId xmlns:a16="http://schemas.microsoft.com/office/drawing/2014/main" id="{17C793BE-9830-BA8A-8C80-A60564384ECC}"/>
              </a:ext>
            </a:extLst>
          </p:cNvPr>
          <p:cNvSpPr/>
          <p:nvPr/>
        </p:nvSpPr>
        <p:spPr>
          <a:xfrm>
            <a:off x="2743200" y="1097280"/>
            <a:ext cx="1645920" cy="2651760"/>
          </a:xfrm>
          <a:prstGeom prst="rect">
            <a:avLst/>
          </a:prstGeom>
          <a:solidFill>
            <a:srgbClr val="FF0000">
              <a:alpha val="15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82A84203-881A-6651-D958-F6F2E7EAF7AA}"/>
              </a:ext>
            </a:extLst>
          </p:cNvPr>
          <p:cNvSpPr/>
          <p:nvPr/>
        </p:nvSpPr>
        <p:spPr>
          <a:xfrm>
            <a:off x="868680" y="3749040"/>
            <a:ext cx="1645920" cy="2651760"/>
          </a:xfrm>
          <a:prstGeom prst="rect">
            <a:avLst/>
          </a:prstGeom>
          <a:solidFill>
            <a:srgbClr val="92D050">
              <a:alpha val="15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A7712433-1101-F54D-F3B6-D56E5F0F0CC0}"/>
              </a:ext>
            </a:extLst>
          </p:cNvPr>
          <p:cNvSpPr/>
          <p:nvPr/>
        </p:nvSpPr>
        <p:spPr>
          <a:xfrm>
            <a:off x="4678680" y="3733800"/>
            <a:ext cx="1645920" cy="2651760"/>
          </a:xfrm>
          <a:prstGeom prst="rect">
            <a:avLst/>
          </a:prstGeom>
          <a:solidFill>
            <a:srgbClr val="0070C0">
              <a:alpha val="15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CAB91F71-205F-748B-A7DD-80AB311D00A2}"/>
              </a:ext>
            </a:extLst>
          </p:cNvPr>
          <p:cNvSpPr/>
          <p:nvPr/>
        </p:nvSpPr>
        <p:spPr>
          <a:xfrm>
            <a:off x="6766560" y="6035040"/>
            <a:ext cx="914400" cy="365760"/>
          </a:xfrm>
          <a:prstGeom prst="rect">
            <a:avLst/>
          </a:prstGeom>
          <a:solidFill>
            <a:srgbClr val="0070C0">
              <a:alpha val="15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Content Placeholder 2">
            <a:extLst>
              <a:ext uri="{FF2B5EF4-FFF2-40B4-BE49-F238E27FC236}">
                <a16:creationId xmlns:a16="http://schemas.microsoft.com/office/drawing/2014/main" id="{B5A6A606-E837-1914-13F8-6409D406420B}"/>
              </a:ext>
            </a:extLst>
          </p:cNvPr>
          <p:cNvSpPr txBox="1">
            <a:spLocks/>
          </p:cNvSpPr>
          <p:nvPr/>
        </p:nvSpPr>
        <p:spPr>
          <a:xfrm>
            <a:off x="731520" y="1188719"/>
            <a:ext cx="2011680" cy="2286000"/>
          </a:xfrm>
          <a:prstGeom prst="rect">
            <a:avLst/>
          </a:prstGeom>
        </p:spPr>
        <p:txBody>
          <a:bodyPr>
            <a:normAutofit/>
          </a:bodyPr>
          <a:lst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a:lstStyle>
          <a:p>
            <a:pPr marL="0" indent="0">
              <a:lnSpc>
                <a:spcPct val="100000"/>
              </a:lnSpc>
              <a:spcBef>
                <a:spcPts val="400"/>
              </a:spcBef>
              <a:buNone/>
            </a:pPr>
            <a:r>
              <a:rPr lang="en-US" cap="none" dirty="0"/>
              <a:t>4 locations</a:t>
            </a:r>
          </a:p>
          <a:p>
            <a:pPr marL="0" indent="0">
              <a:lnSpc>
                <a:spcPct val="100000"/>
              </a:lnSpc>
              <a:spcBef>
                <a:spcPts val="400"/>
              </a:spcBef>
              <a:buNone/>
            </a:pPr>
            <a:r>
              <a:rPr lang="en-US" cap="none" dirty="0"/>
              <a:t>4 operators</a:t>
            </a:r>
          </a:p>
          <a:p>
            <a:pPr marL="0" indent="0">
              <a:lnSpc>
                <a:spcPct val="100000"/>
              </a:lnSpc>
              <a:spcBef>
                <a:spcPts val="400"/>
              </a:spcBef>
              <a:buNone/>
            </a:pPr>
            <a:r>
              <a:rPr lang="en-US" cap="none" dirty="0"/>
              <a:t>2 paradoxes</a:t>
            </a:r>
          </a:p>
          <a:p>
            <a:pPr marL="0" indent="0">
              <a:lnSpc>
                <a:spcPct val="100000"/>
              </a:lnSpc>
              <a:spcBef>
                <a:spcPts val="400"/>
              </a:spcBef>
              <a:buNone/>
            </a:pPr>
            <a:r>
              <a:rPr lang="en-US" cap="none" dirty="0"/>
              <a:t>1 indeterminacy</a:t>
            </a:r>
          </a:p>
        </p:txBody>
      </p:sp>
    </p:spTree>
    <p:extLst>
      <p:ext uri="{BB962C8B-B14F-4D97-AF65-F5344CB8AC3E}">
        <p14:creationId xmlns:p14="http://schemas.microsoft.com/office/powerpoint/2010/main" val="17637240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7" grpId="0" animBg="1"/>
      <p:bldP spid="8" grpId="0" animBg="1"/>
      <p:bldP spid="9"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71CD61-A006-FE8B-229E-42A65CD96A9C}"/>
            </a:ext>
          </a:extLst>
        </p:cNvPr>
        <p:cNvGrpSpPr/>
        <p:nvPr/>
      </p:nvGrpSpPr>
      <p:grpSpPr>
        <a:xfrm>
          <a:off x="0" y="0"/>
          <a:ext cx="0" cy="0"/>
          <a:chOff x="0" y="0"/>
          <a:chExt cx="0" cy="0"/>
        </a:xfrm>
      </p:grpSpPr>
      <p:pic>
        <p:nvPicPr>
          <p:cNvPr id="15" name="Picture 14">
            <a:extLst>
              <a:ext uri="{FF2B5EF4-FFF2-40B4-BE49-F238E27FC236}">
                <a16:creationId xmlns:a16="http://schemas.microsoft.com/office/drawing/2014/main" id="{F2F62041-FD81-C1CA-8B0F-6525E402D6B5}"/>
              </a:ext>
            </a:extLst>
          </p:cNvPr>
          <p:cNvPicPr>
            <a:picLocks noChangeAspect="1"/>
          </p:cNvPicPr>
          <p:nvPr/>
        </p:nvPicPr>
        <p:blipFill>
          <a:blip r:embed="rId3"/>
          <a:stretch>
            <a:fillRect/>
          </a:stretch>
        </p:blipFill>
        <p:spPr>
          <a:xfrm>
            <a:off x="1554480" y="1188720"/>
            <a:ext cx="5917184" cy="5096637"/>
          </a:xfrm>
          <a:prstGeom prst="rect">
            <a:avLst/>
          </a:prstGeom>
        </p:spPr>
      </p:pic>
      <p:sp>
        <p:nvSpPr>
          <p:cNvPr id="2" name="Title 1">
            <a:extLst>
              <a:ext uri="{FF2B5EF4-FFF2-40B4-BE49-F238E27FC236}">
                <a16:creationId xmlns:a16="http://schemas.microsoft.com/office/drawing/2014/main" id="{8C54B4D8-DDB2-90C2-DBDB-2B393EA3B2D9}"/>
              </a:ext>
            </a:extLst>
          </p:cNvPr>
          <p:cNvSpPr>
            <a:spLocks noGrp="1"/>
          </p:cNvSpPr>
          <p:nvPr>
            <p:ph type="title"/>
          </p:nvPr>
        </p:nvSpPr>
        <p:spPr>
          <a:xfrm>
            <a:off x="685332" y="457200"/>
            <a:ext cx="7773338" cy="600681"/>
          </a:xfrm>
          <a:gradFill flip="none" rotWithShape="1">
            <a:gsLst>
              <a:gs pos="0">
                <a:schemeClr val="accent2">
                  <a:lumMod val="40000"/>
                  <a:lumOff val="60000"/>
                </a:schemeClr>
              </a:gs>
              <a:gs pos="45000">
                <a:schemeClr val="accent2">
                  <a:lumMod val="60000"/>
                  <a:lumOff val="40000"/>
                </a:schemeClr>
              </a:gs>
              <a:gs pos="99000">
                <a:srgbClr val="00B050"/>
              </a:gs>
            </a:gsLst>
            <a:path path="circle">
              <a:fillToRect l="50000" t="130000" r="50000" b="-30000"/>
            </a:path>
            <a:tileRect/>
          </a:gradFill>
        </p:spPr>
        <p:txBody>
          <a:bodyPr/>
          <a:lstStyle/>
          <a:p>
            <a:r>
              <a:rPr lang="en-US" cap="none" dirty="0"/>
              <a:t>An Unexpected Invariant</a:t>
            </a:r>
          </a:p>
        </p:txBody>
      </p:sp>
      <p:sp>
        <p:nvSpPr>
          <p:cNvPr id="4" name="Slide Number Placeholder 3">
            <a:extLst>
              <a:ext uri="{FF2B5EF4-FFF2-40B4-BE49-F238E27FC236}">
                <a16:creationId xmlns:a16="http://schemas.microsoft.com/office/drawing/2014/main" id="{93B9A4E6-9FD3-CAF7-1908-F3BB9CD539B1}"/>
              </a:ext>
            </a:extLst>
          </p:cNvPr>
          <p:cNvSpPr>
            <a:spLocks noGrp="1"/>
          </p:cNvSpPr>
          <p:nvPr>
            <p:ph type="sldNum" sz="quarter" idx="12"/>
          </p:nvPr>
        </p:nvSpPr>
        <p:spPr>
          <a:xfrm>
            <a:off x="7885509" y="6400800"/>
            <a:ext cx="573161" cy="365125"/>
          </a:xfrm>
        </p:spPr>
        <p:txBody>
          <a:bodyPr/>
          <a:lstStyle/>
          <a:p>
            <a:fld id="{23A7953B-B4AA-634C-AC3B-B52C39691C1C}" type="slidenum">
              <a:rPr lang="en-US" smtClean="0"/>
              <a:pPr/>
              <a:t>13</a:t>
            </a:fld>
            <a:endParaRPr lang="en-US" dirty="0"/>
          </a:p>
        </p:txBody>
      </p:sp>
      <p:sp>
        <p:nvSpPr>
          <p:cNvPr id="5" name="TextBox 4">
            <a:extLst>
              <a:ext uri="{FF2B5EF4-FFF2-40B4-BE49-F238E27FC236}">
                <a16:creationId xmlns:a16="http://schemas.microsoft.com/office/drawing/2014/main" id="{966FE79D-77F2-E4AE-5CD8-FAFB66618944}"/>
              </a:ext>
            </a:extLst>
          </p:cNvPr>
          <p:cNvSpPr txBox="1"/>
          <p:nvPr/>
        </p:nvSpPr>
        <p:spPr>
          <a:xfrm>
            <a:off x="685330" y="6400800"/>
            <a:ext cx="2743670" cy="307777"/>
          </a:xfrm>
          <a:prstGeom prst="rect">
            <a:avLst/>
          </a:prstGeom>
          <a:noFill/>
        </p:spPr>
        <p:txBody>
          <a:bodyPr wrap="square" rtlCol="0">
            <a:spAutoFit/>
          </a:bodyPr>
          <a:lstStyle/>
          <a:p>
            <a:r>
              <a:rPr lang="en-US" sz="1400" dirty="0">
                <a:solidFill>
                  <a:srgbClr val="00B050"/>
                </a:solidFill>
                <a:hlinkClick r:id="rId4" action="ppaction://hlinksldjump">
                  <a:extLst>
                    <a:ext uri="{A12FA001-AC4F-418D-AE19-62706E023703}">
                      <ahyp:hlinkClr xmlns:ahyp="http://schemas.microsoft.com/office/drawing/2018/hyperlinkcolor" val="tx"/>
                    </a:ext>
                  </a:extLst>
                </a:hlinkClick>
              </a:rPr>
              <a:t>Dashboard</a:t>
            </a:r>
            <a:endParaRPr lang="en-US" sz="1400" dirty="0">
              <a:solidFill>
                <a:srgbClr val="00B050"/>
              </a:solidFill>
            </a:endParaRPr>
          </a:p>
        </p:txBody>
      </p:sp>
      <mc:AlternateContent xmlns:mc="http://schemas.openxmlformats.org/markup-compatibility/2006" xmlns:p14="http://schemas.microsoft.com/office/powerpoint/2010/main">
        <mc:Choice Requires="p14">
          <p:contentPart p14:bwMode="auto" r:id="rId5">
            <p14:nvContentPartPr>
              <p14:cNvPr id="7" name="Ink 6">
                <a:extLst>
                  <a:ext uri="{FF2B5EF4-FFF2-40B4-BE49-F238E27FC236}">
                    <a16:creationId xmlns:a16="http://schemas.microsoft.com/office/drawing/2014/main" id="{E4F263D8-74F8-E94B-1EB6-7EC2032C03F7}"/>
                  </a:ext>
                </a:extLst>
              </p14:cNvPr>
              <p14:cNvContentPartPr/>
              <p14:nvPr/>
            </p14:nvContentPartPr>
            <p14:xfrm>
              <a:off x="6153912" y="5943600"/>
              <a:ext cx="1279080" cy="35280"/>
            </p14:xfrm>
          </p:contentPart>
        </mc:Choice>
        <mc:Fallback xmlns="">
          <p:pic>
            <p:nvPicPr>
              <p:cNvPr id="7" name="Ink 6">
                <a:extLst>
                  <a:ext uri="{FF2B5EF4-FFF2-40B4-BE49-F238E27FC236}">
                    <a16:creationId xmlns:a16="http://schemas.microsoft.com/office/drawing/2014/main" id="{E4F263D8-74F8-E94B-1EB6-7EC2032C03F7}"/>
                  </a:ext>
                </a:extLst>
              </p:cNvPr>
              <p:cNvPicPr/>
              <p:nvPr/>
            </p:nvPicPr>
            <p:blipFill>
              <a:blip r:embed="rId6"/>
              <a:stretch>
                <a:fillRect/>
              </a:stretch>
            </p:blipFill>
            <p:spPr>
              <a:xfrm>
                <a:off x="6099912" y="5835600"/>
                <a:ext cx="1386720" cy="25092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8" name="Ink 7">
                <a:extLst>
                  <a:ext uri="{FF2B5EF4-FFF2-40B4-BE49-F238E27FC236}">
                    <a16:creationId xmlns:a16="http://schemas.microsoft.com/office/drawing/2014/main" id="{EF38E1BD-BDEA-1829-9443-E5653356F697}"/>
                  </a:ext>
                </a:extLst>
              </p14:cNvPr>
              <p14:cNvContentPartPr/>
              <p14:nvPr/>
            </p14:nvContentPartPr>
            <p14:xfrm>
              <a:off x="2834640" y="2834640"/>
              <a:ext cx="457200" cy="91440"/>
            </p14:xfrm>
          </p:contentPart>
        </mc:Choice>
        <mc:Fallback xmlns="">
          <p:pic>
            <p:nvPicPr>
              <p:cNvPr id="8" name="Ink 7">
                <a:extLst>
                  <a:ext uri="{FF2B5EF4-FFF2-40B4-BE49-F238E27FC236}">
                    <a16:creationId xmlns:a16="http://schemas.microsoft.com/office/drawing/2014/main" id="{EF38E1BD-BDEA-1829-9443-E5653356F697}"/>
                  </a:ext>
                </a:extLst>
              </p:cNvPr>
              <p:cNvPicPr/>
              <p:nvPr/>
            </p:nvPicPr>
            <p:blipFill>
              <a:blip r:embed="rId8"/>
              <a:stretch>
                <a:fillRect/>
              </a:stretch>
            </p:blipFill>
            <p:spPr>
              <a:xfrm>
                <a:off x="2780682" y="2539672"/>
                <a:ext cx="564755" cy="680392"/>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9" name="Ink 8">
                <a:extLst>
                  <a:ext uri="{FF2B5EF4-FFF2-40B4-BE49-F238E27FC236}">
                    <a16:creationId xmlns:a16="http://schemas.microsoft.com/office/drawing/2014/main" id="{15737F66-0495-0CF5-9E03-8727E7C06583}"/>
                  </a:ext>
                </a:extLst>
              </p14:cNvPr>
              <p14:cNvContentPartPr/>
              <p14:nvPr/>
            </p14:nvContentPartPr>
            <p14:xfrm>
              <a:off x="4142232" y="2834640"/>
              <a:ext cx="91440" cy="91440"/>
            </p14:xfrm>
          </p:contentPart>
        </mc:Choice>
        <mc:Fallback xmlns="">
          <p:pic>
            <p:nvPicPr>
              <p:cNvPr id="9" name="Ink 8">
                <a:extLst>
                  <a:ext uri="{FF2B5EF4-FFF2-40B4-BE49-F238E27FC236}">
                    <a16:creationId xmlns:a16="http://schemas.microsoft.com/office/drawing/2014/main" id="{15737F66-0495-0CF5-9E03-8727E7C06583}"/>
                  </a:ext>
                </a:extLst>
              </p:cNvPr>
              <p:cNvPicPr/>
              <p:nvPr/>
            </p:nvPicPr>
            <p:blipFill>
              <a:blip r:embed="rId10"/>
              <a:stretch>
                <a:fillRect/>
              </a:stretch>
            </p:blipFill>
            <p:spPr>
              <a:xfrm>
                <a:off x="4088444" y="2539672"/>
                <a:ext cx="198658" cy="680392"/>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10" name="Ink 9">
                <a:extLst>
                  <a:ext uri="{FF2B5EF4-FFF2-40B4-BE49-F238E27FC236}">
                    <a16:creationId xmlns:a16="http://schemas.microsoft.com/office/drawing/2014/main" id="{401CF4D1-67B5-19D7-FA06-16CE68524ADB}"/>
                  </a:ext>
                </a:extLst>
              </p14:cNvPr>
              <p14:cNvContentPartPr/>
              <p14:nvPr/>
            </p14:nvContentPartPr>
            <p14:xfrm>
              <a:off x="4389120" y="2834640"/>
              <a:ext cx="274320" cy="91440"/>
            </p14:xfrm>
          </p:contentPart>
        </mc:Choice>
        <mc:Fallback xmlns="">
          <p:pic>
            <p:nvPicPr>
              <p:cNvPr id="10" name="Ink 9">
                <a:extLst>
                  <a:ext uri="{FF2B5EF4-FFF2-40B4-BE49-F238E27FC236}">
                    <a16:creationId xmlns:a16="http://schemas.microsoft.com/office/drawing/2014/main" id="{401CF4D1-67B5-19D7-FA06-16CE68524ADB}"/>
                  </a:ext>
                </a:extLst>
              </p:cNvPr>
              <p:cNvPicPr/>
              <p:nvPr/>
            </p:nvPicPr>
            <p:blipFill>
              <a:blip r:embed="rId12"/>
              <a:stretch>
                <a:fillRect/>
              </a:stretch>
            </p:blipFill>
            <p:spPr>
              <a:xfrm>
                <a:off x="4335191" y="2539672"/>
                <a:ext cx="381819" cy="680392"/>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11" name="Ink 10">
                <a:extLst>
                  <a:ext uri="{FF2B5EF4-FFF2-40B4-BE49-F238E27FC236}">
                    <a16:creationId xmlns:a16="http://schemas.microsoft.com/office/drawing/2014/main" id="{A077E663-618E-B43C-0F90-0A436B5494D4}"/>
                  </a:ext>
                </a:extLst>
              </p14:cNvPr>
              <p14:cNvContentPartPr/>
              <p14:nvPr/>
            </p14:nvContentPartPr>
            <p14:xfrm>
              <a:off x="1920240" y="2834640"/>
              <a:ext cx="731520" cy="24120"/>
            </p14:xfrm>
          </p:contentPart>
        </mc:Choice>
        <mc:Fallback xmlns="">
          <p:pic>
            <p:nvPicPr>
              <p:cNvPr id="11" name="Ink 10">
                <a:extLst>
                  <a:ext uri="{FF2B5EF4-FFF2-40B4-BE49-F238E27FC236}">
                    <a16:creationId xmlns:a16="http://schemas.microsoft.com/office/drawing/2014/main" id="{A077E663-618E-B43C-0F90-0A436B5494D4}"/>
                  </a:ext>
                </a:extLst>
              </p:cNvPr>
              <p:cNvPicPr/>
              <p:nvPr/>
            </p:nvPicPr>
            <p:blipFill>
              <a:blip r:embed="rId14"/>
              <a:stretch>
                <a:fillRect/>
              </a:stretch>
            </p:blipFill>
            <p:spPr>
              <a:xfrm>
                <a:off x="1866240" y="2726640"/>
                <a:ext cx="839160" cy="239760"/>
              </a:xfrm>
              <a:prstGeom prst="rect">
                <a:avLst/>
              </a:prstGeom>
            </p:spPr>
          </p:pic>
        </mc:Fallback>
      </mc:AlternateContent>
      <mc:AlternateContent xmlns:mc="http://schemas.openxmlformats.org/markup-compatibility/2006" xmlns:p14="http://schemas.microsoft.com/office/powerpoint/2010/main">
        <mc:Choice Requires="p14">
          <p:contentPart p14:bwMode="auto" r:id="rId15">
            <p14:nvContentPartPr>
              <p14:cNvPr id="12" name="Ink 11">
                <a:extLst>
                  <a:ext uri="{FF2B5EF4-FFF2-40B4-BE49-F238E27FC236}">
                    <a16:creationId xmlns:a16="http://schemas.microsoft.com/office/drawing/2014/main" id="{F88362BB-08B0-1A4C-21AC-179702AD2DBF}"/>
                  </a:ext>
                </a:extLst>
              </p14:cNvPr>
              <p14:cNvContentPartPr/>
              <p14:nvPr/>
            </p14:nvContentPartPr>
            <p14:xfrm>
              <a:off x="5212080" y="2834640"/>
              <a:ext cx="274320" cy="91440"/>
            </p14:xfrm>
          </p:contentPart>
        </mc:Choice>
        <mc:Fallback xmlns="">
          <p:pic>
            <p:nvPicPr>
              <p:cNvPr id="12" name="Ink 11">
                <a:extLst>
                  <a:ext uri="{FF2B5EF4-FFF2-40B4-BE49-F238E27FC236}">
                    <a16:creationId xmlns:a16="http://schemas.microsoft.com/office/drawing/2014/main" id="{F88362BB-08B0-1A4C-21AC-179702AD2DBF}"/>
                  </a:ext>
                </a:extLst>
              </p:cNvPr>
              <p:cNvPicPr/>
              <p:nvPr/>
            </p:nvPicPr>
            <p:blipFill>
              <a:blip r:embed="rId16"/>
              <a:stretch>
                <a:fillRect/>
              </a:stretch>
            </p:blipFill>
            <p:spPr>
              <a:xfrm>
                <a:off x="5158151" y="2539672"/>
                <a:ext cx="381819" cy="680392"/>
              </a:xfrm>
              <a:prstGeom prst="rect">
                <a:avLst/>
              </a:prstGeom>
            </p:spPr>
          </p:pic>
        </mc:Fallback>
      </mc:AlternateContent>
      <mc:AlternateContent xmlns:mc="http://schemas.openxmlformats.org/markup-compatibility/2006" xmlns:p14="http://schemas.microsoft.com/office/powerpoint/2010/main">
        <mc:Choice Requires="p14">
          <p:contentPart p14:bwMode="auto" r:id="rId17">
            <p14:nvContentPartPr>
              <p14:cNvPr id="13" name="Ink 12">
                <a:extLst>
                  <a:ext uri="{FF2B5EF4-FFF2-40B4-BE49-F238E27FC236}">
                    <a16:creationId xmlns:a16="http://schemas.microsoft.com/office/drawing/2014/main" id="{7529699B-9DA5-3A74-840F-5B32E005CF3D}"/>
                  </a:ext>
                </a:extLst>
              </p14:cNvPr>
              <p14:cNvContentPartPr/>
              <p14:nvPr/>
            </p14:nvContentPartPr>
            <p14:xfrm>
              <a:off x="5760720" y="2834640"/>
              <a:ext cx="274320" cy="91440"/>
            </p14:xfrm>
          </p:contentPart>
        </mc:Choice>
        <mc:Fallback xmlns="">
          <p:pic>
            <p:nvPicPr>
              <p:cNvPr id="13" name="Ink 12">
                <a:extLst>
                  <a:ext uri="{FF2B5EF4-FFF2-40B4-BE49-F238E27FC236}">
                    <a16:creationId xmlns:a16="http://schemas.microsoft.com/office/drawing/2014/main" id="{7529699B-9DA5-3A74-840F-5B32E005CF3D}"/>
                  </a:ext>
                </a:extLst>
              </p:cNvPr>
              <p:cNvPicPr/>
              <p:nvPr/>
            </p:nvPicPr>
            <p:blipFill>
              <a:blip r:embed="rId16"/>
              <a:stretch>
                <a:fillRect/>
              </a:stretch>
            </p:blipFill>
            <p:spPr>
              <a:xfrm>
                <a:off x="5706791" y="2539672"/>
                <a:ext cx="381819" cy="680392"/>
              </a:xfrm>
              <a:prstGeom prst="rect">
                <a:avLst/>
              </a:prstGeom>
            </p:spPr>
          </p:pic>
        </mc:Fallback>
      </mc:AlternateContent>
      <mc:AlternateContent xmlns:mc="http://schemas.openxmlformats.org/markup-compatibility/2006" xmlns:p14="http://schemas.microsoft.com/office/powerpoint/2010/main">
        <mc:Choice Requires="p14">
          <p:contentPart p14:bwMode="auto" r:id="rId18">
            <p14:nvContentPartPr>
              <p14:cNvPr id="14" name="Ink 13">
                <a:extLst>
                  <a:ext uri="{FF2B5EF4-FFF2-40B4-BE49-F238E27FC236}">
                    <a16:creationId xmlns:a16="http://schemas.microsoft.com/office/drawing/2014/main" id="{40304EA5-1AF8-4967-4BD1-56CB91AB78B1}"/>
                  </a:ext>
                </a:extLst>
              </p14:cNvPr>
              <p14:cNvContentPartPr/>
              <p14:nvPr/>
            </p14:nvContentPartPr>
            <p14:xfrm>
              <a:off x="6858000" y="2834640"/>
              <a:ext cx="182880" cy="91440"/>
            </p14:xfrm>
          </p:contentPart>
        </mc:Choice>
        <mc:Fallback xmlns="">
          <p:pic>
            <p:nvPicPr>
              <p:cNvPr id="14" name="Ink 13">
                <a:extLst>
                  <a:ext uri="{FF2B5EF4-FFF2-40B4-BE49-F238E27FC236}">
                    <a16:creationId xmlns:a16="http://schemas.microsoft.com/office/drawing/2014/main" id="{40304EA5-1AF8-4967-4BD1-56CB91AB78B1}"/>
                  </a:ext>
                </a:extLst>
              </p:cNvPr>
              <p:cNvPicPr/>
              <p:nvPr/>
            </p:nvPicPr>
            <p:blipFill>
              <a:blip r:embed="rId19"/>
              <a:stretch>
                <a:fillRect/>
              </a:stretch>
            </p:blipFill>
            <p:spPr>
              <a:xfrm>
                <a:off x="6804106" y="2539672"/>
                <a:ext cx="290309" cy="680392"/>
              </a:xfrm>
              <a:prstGeom prst="rect">
                <a:avLst/>
              </a:prstGeom>
            </p:spPr>
          </p:pic>
        </mc:Fallback>
      </mc:AlternateContent>
      <mc:AlternateContent xmlns:mc="http://schemas.openxmlformats.org/markup-compatibility/2006" xmlns:p14="http://schemas.microsoft.com/office/powerpoint/2010/main">
        <mc:Choice Requires="p14">
          <p:contentPart p14:bwMode="auto" r:id="rId20">
            <p14:nvContentPartPr>
              <p14:cNvPr id="3" name="Ink 2">
                <a:extLst>
                  <a:ext uri="{FF2B5EF4-FFF2-40B4-BE49-F238E27FC236}">
                    <a16:creationId xmlns:a16="http://schemas.microsoft.com/office/drawing/2014/main" id="{3CB45BBB-0042-B43E-0509-3327BDC1EEB7}"/>
                  </a:ext>
                </a:extLst>
              </p14:cNvPr>
              <p14:cNvContentPartPr/>
              <p14:nvPr/>
            </p14:nvContentPartPr>
            <p14:xfrm>
              <a:off x="3566160" y="2834640"/>
              <a:ext cx="274320" cy="91440"/>
            </p14:xfrm>
          </p:contentPart>
        </mc:Choice>
        <mc:Fallback xmlns="">
          <p:pic>
            <p:nvPicPr>
              <p:cNvPr id="3" name="Ink 2">
                <a:extLst>
                  <a:ext uri="{FF2B5EF4-FFF2-40B4-BE49-F238E27FC236}">
                    <a16:creationId xmlns:a16="http://schemas.microsoft.com/office/drawing/2014/main" id="{3CB45BBB-0042-B43E-0509-3327BDC1EEB7}"/>
                  </a:ext>
                </a:extLst>
              </p:cNvPr>
              <p:cNvPicPr/>
              <p:nvPr/>
            </p:nvPicPr>
            <p:blipFill>
              <a:blip r:embed="rId21"/>
              <a:stretch>
                <a:fillRect/>
              </a:stretch>
            </p:blipFill>
            <p:spPr>
              <a:xfrm>
                <a:off x="3512231" y="2539672"/>
                <a:ext cx="381819" cy="680392"/>
              </a:xfrm>
              <a:prstGeom prst="rect">
                <a:avLst/>
              </a:prstGeom>
            </p:spPr>
          </p:pic>
        </mc:Fallback>
      </mc:AlternateContent>
    </p:spTree>
    <p:extLst>
      <p:ext uri="{BB962C8B-B14F-4D97-AF65-F5344CB8AC3E}">
        <p14:creationId xmlns:p14="http://schemas.microsoft.com/office/powerpoint/2010/main" val="30077025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left)">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left)">
                                      <p:cBhvr>
                                        <p:cTn id="12" dur="500"/>
                                        <p:tgtEl>
                                          <p:spTgt spid="8"/>
                                        </p:tgtEl>
                                      </p:cBhvr>
                                    </p:animEffect>
                                  </p:childTnLst>
                                </p:cTn>
                              </p:par>
                              <p:par>
                                <p:cTn id="13" presetID="22" presetClass="entr" presetSubtype="8" fill="hold" nodeType="with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wipe(left)">
                                      <p:cBhvr>
                                        <p:cTn id="15" dur="500"/>
                                        <p:tgtEl>
                                          <p:spTgt spid="9"/>
                                        </p:tgtEl>
                                      </p:cBhvr>
                                    </p:animEffect>
                                  </p:childTnLst>
                                </p:cTn>
                              </p:par>
                              <p:par>
                                <p:cTn id="16" presetID="22" presetClass="entr" presetSubtype="8" fill="hold" nodeType="with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wipe(left)">
                                      <p:cBhvr>
                                        <p:cTn id="18" dur="500"/>
                                        <p:tgtEl>
                                          <p:spTgt spid="10"/>
                                        </p:tgtEl>
                                      </p:cBhvr>
                                    </p:animEffect>
                                  </p:childTnLst>
                                </p:cTn>
                              </p:par>
                              <p:par>
                                <p:cTn id="19" presetID="22" presetClass="entr" presetSubtype="8" fill="hold" nodeType="with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wipe(left)">
                                      <p:cBhvr>
                                        <p:cTn id="21" dur="500"/>
                                        <p:tgtEl>
                                          <p:spTgt spid="3"/>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nodeType="clickEffect">
                                  <p:stCondLst>
                                    <p:cond delay="0"/>
                                  </p:stCondLst>
                                  <p:childTnLst>
                                    <p:set>
                                      <p:cBhvr>
                                        <p:cTn id="25" dur="1" fill="hold">
                                          <p:stCondLst>
                                            <p:cond delay="0"/>
                                          </p:stCondLst>
                                        </p:cTn>
                                        <p:tgtEl>
                                          <p:spTgt spid="12"/>
                                        </p:tgtEl>
                                        <p:attrNameLst>
                                          <p:attrName>style.visibility</p:attrName>
                                        </p:attrNameLst>
                                      </p:cBhvr>
                                      <p:to>
                                        <p:strVal val="visible"/>
                                      </p:to>
                                    </p:set>
                                    <p:animEffect transition="in" filter="wipe(left)">
                                      <p:cBhvr>
                                        <p:cTn id="26" dur="500"/>
                                        <p:tgtEl>
                                          <p:spTgt spid="12"/>
                                        </p:tgtEl>
                                      </p:cBhvr>
                                    </p:animEffect>
                                  </p:childTnLst>
                                </p:cTn>
                              </p:par>
                              <p:par>
                                <p:cTn id="27" presetID="22" presetClass="entr" presetSubtype="8" fill="hold" nodeType="withEffect">
                                  <p:stCondLst>
                                    <p:cond delay="0"/>
                                  </p:stCondLst>
                                  <p:childTnLst>
                                    <p:set>
                                      <p:cBhvr>
                                        <p:cTn id="28" dur="1" fill="hold">
                                          <p:stCondLst>
                                            <p:cond delay="0"/>
                                          </p:stCondLst>
                                        </p:cTn>
                                        <p:tgtEl>
                                          <p:spTgt spid="13"/>
                                        </p:tgtEl>
                                        <p:attrNameLst>
                                          <p:attrName>style.visibility</p:attrName>
                                        </p:attrNameLst>
                                      </p:cBhvr>
                                      <p:to>
                                        <p:strVal val="visible"/>
                                      </p:to>
                                    </p:set>
                                    <p:animEffect transition="in" filter="wipe(left)">
                                      <p:cBhvr>
                                        <p:cTn id="29" dur="500"/>
                                        <p:tgtEl>
                                          <p:spTgt spid="13"/>
                                        </p:tgtEl>
                                      </p:cBhvr>
                                    </p:animEffect>
                                  </p:childTnLst>
                                </p:cTn>
                              </p:par>
                              <p:par>
                                <p:cTn id="30" presetID="22" presetClass="entr" presetSubtype="8" fill="hold" nodeType="withEffect">
                                  <p:stCondLst>
                                    <p:cond delay="0"/>
                                  </p:stCondLst>
                                  <p:childTnLst>
                                    <p:set>
                                      <p:cBhvr>
                                        <p:cTn id="31" dur="1" fill="hold">
                                          <p:stCondLst>
                                            <p:cond delay="0"/>
                                          </p:stCondLst>
                                        </p:cTn>
                                        <p:tgtEl>
                                          <p:spTgt spid="14"/>
                                        </p:tgtEl>
                                        <p:attrNameLst>
                                          <p:attrName>style.visibility</p:attrName>
                                        </p:attrNameLst>
                                      </p:cBhvr>
                                      <p:to>
                                        <p:strVal val="visible"/>
                                      </p:to>
                                    </p:set>
                                    <p:animEffect transition="in" filter="wipe(left)">
                                      <p:cBhvr>
                                        <p:cTn id="32" dur="500"/>
                                        <p:tgtEl>
                                          <p:spTgt spid="14"/>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nodeType="clickEffect">
                                  <p:stCondLst>
                                    <p:cond delay="0"/>
                                  </p:stCondLst>
                                  <p:childTnLst>
                                    <p:set>
                                      <p:cBhvr>
                                        <p:cTn id="36" dur="1" fill="hold">
                                          <p:stCondLst>
                                            <p:cond delay="0"/>
                                          </p:stCondLst>
                                        </p:cTn>
                                        <p:tgtEl>
                                          <p:spTgt spid="7"/>
                                        </p:tgtEl>
                                        <p:attrNameLst>
                                          <p:attrName>style.visibility</p:attrName>
                                        </p:attrNameLst>
                                      </p:cBhvr>
                                      <p:to>
                                        <p:strVal val="visible"/>
                                      </p:to>
                                    </p:set>
                                    <p:animEffect transition="in" filter="wipe(left)">
                                      <p:cBhvr>
                                        <p:cTn id="3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C2FD1F-8850-15DA-8F71-CFDC92378C93}"/>
            </a:ext>
          </a:extLst>
        </p:cNvPr>
        <p:cNvGrpSpPr/>
        <p:nvPr/>
      </p:nvGrpSpPr>
      <p:grpSpPr>
        <a:xfrm>
          <a:off x="0" y="0"/>
          <a:ext cx="0" cy="0"/>
          <a:chOff x="0" y="0"/>
          <a:chExt cx="0" cy="0"/>
        </a:xfrm>
      </p:grpSpPr>
      <p:pic>
        <p:nvPicPr>
          <p:cNvPr id="17" name="Picture 16">
            <a:extLst>
              <a:ext uri="{FF2B5EF4-FFF2-40B4-BE49-F238E27FC236}">
                <a16:creationId xmlns:a16="http://schemas.microsoft.com/office/drawing/2014/main" id="{8367191F-378D-D6FF-9752-A9200B63C651}"/>
              </a:ext>
            </a:extLst>
          </p:cNvPr>
          <p:cNvPicPr>
            <a:picLocks noChangeAspect="1"/>
          </p:cNvPicPr>
          <p:nvPr/>
        </p:nvPicPr>
        <p:blipFill>
          <a:blip r:embed="rId3"/>
          <a:stretch>
            <a:fillRect/>
          </a:stretch>
        </p:blipFill>
        <p:spPr>
          <a:xfrm>
            <a:off x="685800" y="1920240"/>
            <a:ext cx="7772400" cy="1949042"/>
          </a:xfrm>
          <a:prstGeom prst="rect">
            <a:avLst/>
          </a:prstGeom>
        </p:spPr>
      </p:pic>
      <p:sp>
        <p:nvSpPr>
          <p:cNvPr id="2" name="Title 1">
            <a:extLst>
              <a:ext uri="{FF2B5EF4-FFF2-40B4-BE49-F238E27FC236}">
                <a16:creationId xmlns:a16="http://schemas.microsoft.com/office/drawing/2014/main" id="{ACEC7FF6-6185-B921-93B7-AF7C923FFF57}"/>
              </a:ext>
            </a:extLst>
          </p:cNvPr>
          <p:cNvSpPr>
            <a:spLocks noGrp="1"/>
          </p:cNvSpPr>
          <p:nvPr>
            <p:ph type="title"/>
          </p:nvPr>
        </p:nvSpPr>
        <p:spPr>
          <a:xfrm>
            <a:off x="685332" y="457200"/>
            <a:ext cx="7773338" cy="600681"/>
          </a:xfrm>
          <a:gradFill flip="none" rotWithShape="1">
            <a:gsLst>
              <a:gs pos="0">
                <a:schemeClr val="accent1">
                  <a:lumMod val="40000"/>
                  <a:lumOff val="60000"/>
                </a:schemeClr>
              </a:gs>
              <a:gs pos="46000">
                <a:schemeClr val="accent1">
                  <a:lumMod val="95000"/>
                  <a:lumOff val="5000"/>
                </a:schemeClr>
              </a:gs>
              <a:gs pos="100000">
                <a:schemeClr val="accent1">
                  <a:lumMod val="50000"/>
                </a:schemeClr>
              </a:gs>
            </a:gsLst>
            <a:path path="circle">
              <a:fillToRect l="50000" t="130000" r="50000" b="-30000"/>
            </a:path>
            <a:tileRect/>
          </a:gradFill>
        </p:spPr>
        <p:txBody>
          <a:bodyPr/>
          <a:lstStyle/>
          <a:p>
            <a:r>
              <a:rPr lang="en-US" cap="none" dirty="0"/>
              <a:t>The Bell States in Three Bases</a:t>
            </a:r>
          </a:p>
        </p:txBody>
      </p:sp>
      <p:sp>
        <p:nvSpPr>
          <p:cNvPr id="4" name="Slide Number Placeholder 3">
            <a:extLst>
              <a:ext uri="{FF2B5EF4-FFF2-40B4-BE49-F238E27FC236}">
                <a16:creationId xmlns:a16="http://schemas.microsoft.com/office/drawing/2014/main" id="{347FD3D2-C83E-97A7-EDC4-7A1E9421C50F}"/>
              </a:ext>
            </a:extLst>
          </p:cNvPr>
          <p:cNvSpPr>
            <a:spLocks noGrp="1"/>
          </p:cNvSpPr>
          <p:nvPr>
            <p:ph type="sldNum" sz="quarter" idx="12"/>
          </p:nvPr>
        </p:nvSpPr>
        <p:spPr>
          <a:xfrm>
            <a:off x="7885509" y="6400800"/>
            <a:ext cx="573161" cy="365125"/>
          </a:xfrm>
        </p:spPr>
        <p:txBody>
          <a:bodyPr/>
          <a:lstStyle/>
          <a:p>
            <a:fld id="{23A7953B-B4AA-634C-AC3B-B52C39691C1C}" type="slidenum">
              <a:rPr lang="en-US" smtClean="0"/>
              <a:pPr/>
              <a:t>14</a:t>
            </a:fld>
            <a:endParaRPr lang="en-US"/>
          </a:p>
        </p:txBody>
      </p:sp>
      <p:sp>
        <p:nvSpPr>
          <p:cNvPr id="9" name="TextBox 8">
            <a:extLst>
              <a:ext uri="{FF2B5EF4-FFF2-40B4-BE49-F238E27FC236}">
                <a16:creationId xmlns:a16="http://schemas.microsoft.com/office/drawing/2014/main" id="{6EC76886-902E-D53C-940B-160FCA69D189}"/>
              </a:ext>
            </a:extLst>
          </p:cNvPr>
          <p:cNvSpPr txBox="1"/>
          <p:nvPr/>
        </p:nvSpPr>
        <p:spPr>
          <a:xfrm>
            <a:off x="685330" y="6400800"/>
            <a:ext cx="2743670" cy="307777"/>
          </a:xfrm>
          <a:prstGeom prst="rect">
            <a:avLst/>
          </a:prstGeom>
          <a:noFill/>
        </p:spPr>
        <p:txBody>
          <a:bodyPr wrap="square" rtlCol="0">
            <a:spAutoFit/>
          </a:bodyPr>
          <a:lstStyle/>
          <a:p>
            <a:r>
              <a:rPr lang="en-US" sz="1400" dirty="0">
                <a:solidFill>
                  <a:srgbClr val="0070C0"/>
                </a:solidFill>
                <a:hlinkClick r:id="rId4" action="ppaction://hlinksldjump">
                  <a:extLst>
                    <a:ext uri="{A12FA001-AC4F-418D-AE19-62706E023703}">
                      <ahyp:hlinkClr xmlns:ahyp="http://schemas.microsoft.com/office/drawing/2018/hyperlinkcolor" val="tx"/>
                    </a:ext>
                  </a:extLst>
                </a:hlinkClick>
              </a:rPr>
              <a:t>Dashboard</a:t>
            </a:r>
            <a:endParaRPr lang="en-US" sz="1400" dirty="0">
              <a:solidFill>
                <a:srgbClr val="0070C0"/>
              </a:solidFill>
            </a:endParaRPr>
          </a:p>
        </p:txBody>
      </p:sp>
      <p:sp>
        <p:nvSpPr>
          <p:cNvPr id="3" name="Rectangle 2">
            <a:extLst>
              <a:ext uri="{FF2B5EF4-FFF2-40B4-BE49-F238E27FC236}">
                <a16:creationId xmlns:a16="http://schemas.microsoft.com/office/drawing/2014/main" id="{BB9A5483-DF49-70BC-4E5D-CAA71BF5F56F}"/>
              </a:ext>
            </a:extLst>
          </p:cNvPr>
          <p:cNvSpPr/>
          <p:nvPr/>
        </p:nvSpPr>
        <p:spPr>
          <a:xfrm>
            <a:off x="1280160" y="1828800"/>
            <a:ext cx="2011680" cy="2103120"/>
          </a:xfrm>
          <a:prstGeom prst="rect">
            <a:avLst/>
          </a:prstGeom>
          <a:solidFill>
            <a:srgbClr val="FF0000">
              <a:alpha val="15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091EE3FD-0EE5-3A00-FC62-A0F386D6367E}"/>
              </a:ext>
            </a:extLst>
          </p:cNvPr>
          <p:cNvSpPr/>
          <p:nvPr/>
        </p:nvSpPr>
        <p:spPr>
          <a:xfrm>
            <a:off x="3398520" y="1828800"/>
            <a:ext cx="2011680" cy="2103120"/>
          </a:xfrm>
          <a:prstGeom prst="rect">
            <a:avLst/>
          </a:prstGeom>
          <a:solidFill>
            <a:srgbClr val="92D050">
              <a:alpha val="15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440B1BBD-9B5B-3D9E-749D-23BABD5E4AC0}"/>
              </a:ext>
            </a:extLst>
          </p:cNvPr>
          <p:cNvSpPr/>
          <p:nvPr/>
        </p:nvSpPr>
        <p:spPr>
          <a:xfrm>
            <a:off x="5486400" y="1828800"/>
            <a:ext cx="2011680" cy="2103120"/>
          </a:xfrm>
          <a:prstGeom prst="rect">
            <a:avLst/>
          </a:prstGeom>
          <a:solidFill>
            <a:srgbClr val="0070C0">
              <a:alpha val="15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Content Placeholder 2">
            <a:extLst>
              <a:ext uri="{FF2B5EF4-FFF2-40B4-BE49-F238E27FC236}">
                <a16:creationId xmlns:a16="http://schemas.microsoft.com/office/drawing/2014/main" id="{2011D028-9F7B-6C68-4DE2-95BFB4062100}"/>
              </a:ext>
            </a:extLst>
          </p:cNvPr>
          <p:cNvSpPr txBox="1">
            <a:spLocks/>
          </p:cNvSpPr>
          <p:nvPr/>
        </p:nvSpPr>
        <p:spPr>
          <a:xfrm>
            <a:off x="731519" y="4114800"/>
            <a:ext cx="7772400" cy="2103120"/>
          </a:xfrm>
          <a:prstGeom prst="rect">
            <a:avLst/>
          </a:prstGeom>
        </p:spPr>
        <p:txBody>
          <a:bodyPr>
            <a:normAutofit/>
          </a:bodyPr>
          <a:lst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a:lstStyle>
          <a:p>
            <a:pPr>
              <a:lnSpc>
                <a:spcPct val="100000"/>
              </a:lnSpc>
              <a:spcBef>
                <a:spcPts val="400"/>
              </a:spcBef>
            </a:pPr>
            <a:r>
              <a:rPr lang="en-US" cap="none" dirty="0"/>
              <a:t>The Bell states have the same structure as the operators of TCL.</a:t>
            </a:r>
          </a:p>
        </p:txBody>
      </p:sp>
    </p:spTree>
    <p:extLst>
      <p:ext uri="{BB962C8B-B14F-4D97-AF65-F5344CB8AC3E}">
        <p14:creationId xmlns:p14="http://schemas.microsoft.com/office/powerpoint/2010/main" val="31783634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P spid="6"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CABE85-C6BF-8519-C4B2-B1FBAC77524E}"/>
            </a:ext>
          </a:extLst>
        </p:cNvPr>
        <p:cNvGrpSpPr/>
        <p:nvPr/>
      </p:nvGrpSpPr>
      <p:grpSpPr>
        <a:xfrm>
          <a:off x="0" y="0"/>
          <a:ext cx="0" cy="0"/>
          <a:chOff x="0" y="0"/>
          <a:chExt cx="0" cy="0"/>
        </a:xfrm>
      </p:grpSpPr>
      <p:sp>
        <p:nvSpPr>
          <p:cNvPr id="11" name="Freeform 10">
            <a:extLst>
              <a:ext uri="{FF2B5EF4-FFF2-40B4-BE49-F238E27FC236}">
                <a16:creationId xmlns:a16="http://schemas.microsoft.com/office/drawing/2014/main" id="{36938830-9A02-2BDE-F8CF-E64D5CB67310}"/>
              </a:ext>
            </a:extLst>
          </p:cNvPr>
          <p:cNvSpPr/>
          <p:nvPr/>
        </p:nvSpPr>
        <p:spPr>
          <a:xfrm>
            <a:off x="3825766" y="3005959"/>
            <a:ext cx="788275" cy="2984938"/>
          </a:xfrm>
          <a:custGeom>
            <a:avLst/>
            <a:gdLst>
              <a:gd name="connsiteX0" fmla="*/ 557048 w 788275"/>
              <a:gd name="connsiteY0" fmla="*/ 2984938 h 2984938"/>
              <a:gd name="connsiteX1" fmla="*/ 0 w 788275"/>
              <a:gd name="connsiteY1" fmla="*/ 315310 h 2984938"/>
              <a:gd name="connsiteX2" fmla="*/ 788275 w 788275"/>
              <a:gd name="connsiteY2" fmla="*/ 0 h 2984938"/>
            </a:gdLst>
            <a:ahLst/>
            <a:cxnLst>
              <a:cxn ang="0">
                <a:pos x="connsiteX0" y="connsiteY0"/>
              </a:cxn>
              <a:cxn ang="0">
                <a:pos x="connsiteX1" y="connsiteY1"/>
              </a:cxn>
              <a:cxn ang="0">
                <a:pos x="connsiteX2" y="connsiteY2"/>
              </a:cxn>
            </a:cxnLst>
            <a:rect l="l" t="t" r="r" b="b"/>
            <a:pathLst>
              <a:path w="788275" h="2984938">
                <a:moveTo>
                  <a:pt x="557048" y="2984938"/>
                </a:moveTo>
                <a:lnTo>
                  <a:pt x="0" y="315310"/>
                </a:lnTo>
                <a:lnTo>
                  <a:pt x="788275" y="0"/>
                </a:lnTo>
              </a:path>
            </a:pathLst>
          </a:custGeom>
          <a:gradFill flip="none" rotWithShape="1">
            <a:gsLst>
              <a:gs pos="0">
                <a:schemeClr val="tx1">
                  <a:lumMod val="95000"/>
                  <a:lumOff val="5000"/>
                </a:schemeClr>
              </a:gs>
              <a:gs pos="48000">
                <a:schemeClr val="tx1">
                  <a:lumMod val="65000"/>
                  <a:lumOff val="35000"/>
                </a:schemeClr>
              </a:gs>
              <a:gs pos="100000">
                <a:schemeClr val="bg1">
                  <a:lumMod val="65000"/>
                </a:schemeClr>
              </a:gs>
            </a:gsLst>
            <a:lin ang="162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0534C61-EC6E-7B6A-8DBC-13F1707F3653}"/>
              </a:ext>
            </a:extLst>
          </p:cNvPr>
          <p:cNvSpPr>
            <a:spLocks noGrp="1"/>
          </p:cNvSpPr>
          <p:nvPr>
            <p:ph type="title"/>
          </p:nvPr>
        </p:nvSpPr>
        <p:spPr>
          <a:xfrm>
            <a:off x="685332" y="457200"/>
            <a:ext cx="7773338" cy="600681"/>
          </a:xfrm>
          <a:gradFill flip="none" rotWithShape="1">
            <a:gsLst>
              <a:gs pos="0">
                <a:schemeClr val="accent1">
                  <a:lumMod val="40000"/>
                  <a:lumOff val="60000"/>
                </a:schemeClr>
              </a:gs>
              <a:gs pos="46000">
                <a:schemeClr val="accent1">
                  <a:lumMod val="95000"/>
                  <a:lumOff val="5000"/>
                </a:schemeClr>
              </a:gs>
              <a:gs pos="100000">
                <a:schemeClr val="accent1">
                  <a:lumMod val="50000"/>
                </a:schemeClr>
              </a:gs>
            </a:gsLst>
            <a:path path="circle">
              <a:fillToRect l="50000" t="130000" r="50000" b="-30000"/>
            </a:path>
            <a:tileRect/>
          </a:gradFill>
        </p:spPr>
        <p:txBody>
          <a:bodyPr/>
          <a:lstStyle/>
          <a:p>
            <a:r>
              <a:rPr lang="en-US" cap="none" dirty="0"/>
              <a:t>World Ribbons</a:t>
            </a:r>
          </a:p>
        </p:txBody>
      </p:sp>
      <p:sp>
        <p:nvSpPr>
          <p:cNvPr id="4" name="Slide Number Placeholder 3">
            <a:extLst>
              <a:ext uri="{FF2B5EF4-FFF2-40B4-BE49-F238E27FC236}">
                <a16:creationId xmlns:a16="http://schemas.microsoft.com/office/drawing/2014/main" id="{7C8CBE8F-7CBC-CD4C-11A2-BB08EE07BB04}"/>
              </a:ext>
            </a:extLst>
          </p:cNvPr>
          <p:cNvSpPr>
            <a:spLocks noGrp="1"/>
          </p:cNvSpPr>
          <p:nvPr>
            <p:ph type="sldNum" sz="quarter" idx="12"/>
          </p:nvPr>
        </p:nvSpPr>
        <p:spPr>
          <a:xfrm>
            <a:off x="7885509" y="6400800"/>
            <a:ext cx="573161" cy="365125"/>
          </a:xfrm>
        </p:spPr>
        <p:txBody>
          <a:bodyPr/>
          <a:lstStyle/>
          <a:p>
            <a:fld id="{23A7953B-B4AA-634C-AC3B-B52C39691C1C}" type="slidenum">
              <a:rPr lang="en-US" smtClean="0"/>
              <a:pPr/>
              <a:t>15</a:t>
            </a:fld>
            <a:endParaRPr lang="en-US"/>
          </a:p>
        </p:txBody>
      </p:sp>
      <p:sp>
        <p:nvSpPr>
          <p:cNvPr id="9" name="TextBox 8">
            <a:extLst>
              <a:ext uri="{FF2B5EF4-FFF2-40B4-BE49-F238E27FC236}">
                <a16:creationId xmlns:a16="http://schemas.microsoft.com/office/drawing/2014/main" id="{29146A7D-9FF3-2F94-0D94-21360351FF42}"/>
              </a:ext>
            </a:extLst>
          </p:cNvPr>
          <p:cNvSpPr txBox="1"/>
          <p:nvPr/>
        </p:nvSpPr>
        <p:spPr>
          <a:xfrm>
            <a:off x="685330" y="6400800"/>
            <a:ext cx="2743670" cy="307777"/>
          </a:xfrm>
          <a:prstGeom prst="rect">
            <a:avLst/>
          </a:prstGeom>
          <a:noFill/>
        </p:spPr>
        <p:txBody>
          <a:bodyPr wrap="square" rtlCol="0">
            <a:spAutoFit/>
          </a:bodyPr>
          <a:lstStyle/>
          <a:p>
            <a:r>
              <a:rPr lang="en-US" sz="1400" dirty="0">
                <a:solidFill>
                  <a:srgbClr val="0070C0"/>
                </a:solidFill>
                <a:hlinkClick r:id="rId3" action="ppaction://hlinksldjump">
                  <a:extLst>
                    <a:ext uri="{A12FA001-AC4F-418D-AE19-62706E023703}">
                      <ahyp:hlinkClr xmlns:ahyp="http://schemas.microsoft.com/office/drawing/2018/hyperlinkcolor" val="tx"/>
                    </a:ext>
                  </a:extLst>
                </a:hlinkClick>
              </a:rPr>
              <a:t>Dashboard</a:t>
            </a:r>
            <a:endParaRPr lang="en-US" sz="1400" dirty="0">
              <a:solidFill>
                <a:srgbClr val="0070C0"/>
              </a:solidFill>
            </a:endParaRPr>
          </a:p>
        </p:txBody>
      </p:sp>
      <p:cxnSp>
        <p:nvCxnSpPr>
          <p:cNvPr id="5" name="Straight Arrow Connector 4">
            <a:extLst>
              <a:ext uri="{FF2B5EF4-FFF2-40B4-BE49-F238E27FC236}">
                <a16:creationId xmlns:a16="http://schemas.microsoft.com/office/drawing/2014/main" id="{B64E9C49-66CD-08CE-16CE-7AC0E5A19C1D}"/>
              </a:ext>
            </a:extLst>
          </p:cNvPr>
          <p:cNvCxnSpPr>
            <a:cxnSpLocks noChangeAspect="1"/>
          </p:cNvCxnSpPr>
          <p:nvPr/>
        </p:nvCxnSpPr>
        <p:spPr>
          <a:xfrm rot="-3480000">
            <a:off x="2926080" y="1920240"/>
            <a:ext cx="443137" cy="1920240"/>
          </a:xfrm>
          <a:prstGeom prst="straightConnector1">
            <a:avLst/>
          </a:prstGeom>
          <a:ln w="25400">
            <a:tailEnd type="triangle" w="lg" len="lg"/>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A482DEC6-012A-768C-3FB0-E166286B088F}"/>
              </a:ext>
            </a:extLst>
          </p:cNvPr>
          <p:cNvCxnSpPr>
            <a:cxnSpLocks noChangeAspect="1"/>
          </p:cNvCxnSpPr>
          <p:nvPr/>
        </p:nvCxnSpPr>
        <p:spPr>
          <a:xfrm flipH="1">
            <a:off x="4389120" y="2377440"/>
            <a:ext cx="3657600" cy="3657600"/>
          </a:xfrm>
          <a:prstGeom prst="line">
            <a:avLst/>
          </a:prstGeom>
          <a:ln w="19050">
            <a:prstDash val="dash"/>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9470A080-5365-1D76-0B28-B92CD254CECF}"/>
              </a:ext>
            </a:extLst>
          </p:cNvPr>
          <p:cNvCxnSpPr>
            <a:cxnSpLocks noChangeAspect="1"/>
          </p:cNvCxnSpPr>
          <p:nvPr/>
        </p:nvCxnSpPr>
        <p:spPr>
          <a:xfrm flipH="1" flipV="1">
            <a:off x="731520" y="2377440"/>
            <a:ext cx="3657600" cy="3657600"/>
          </a:xfrm>
          <a:prstGeom prst="line">
            <a:avLst/>
          </a:prstGeom>
          <a:ln w="19050">
            <a:prstDash val="dash"/>
          </a:ln>
        </p:spPr>
        <p:style>
          <a:lnRef idx="1">
            <a:schemeClr val="accent1"/>
          </a:lnRef>
          <a:fillRef idx="0">
            <a:schemeClr val="accent1"/>
          </a:fillRef>
          <a:effectRef idx="0">
            <a:schemeClr val="accent1"/>
          </a:effectRef>
          <a:fontRef idx="minor">
            <a:schemeClr val="tx1"/>
          </a:fontRef>
        </p:style>
      </p:cxnSp>
      <p:sp>
        <p:nvSpPr>
          <p:cNvPr id="12" name="Freeform 11">
            <a:extLst>
              <a:ext uri="{FF2B5EF4-FFF2-40B4-BE49-F238E27FC236}">
                <a16:creationId xmlns:a16="http://schemas.microsoft.com/office/drawing/2014/main" id="{0FEE2F1C-9375-9BD9-18BA-8E14C09B9690}"/>
              </a:ext>
            </a:extLst>
          </p:cNvPr>
          <p:cNvSpPr>
            <a:spLocks/>
          </p:cNvSpPr>
          <p:nvPr/>
        </p:nvSpPr>
        <p:spPr>
          <a:xfrm rot="806702">
            <a:off x="3749040" y="1371600"/>
            <a:ext cx="787220" cy="1828800"/>
          </a:xfrm>
          <a:custGeom>
            <a:avLst/>
            <a:gdLst>
              <a:gd name="connsiteX0" fmla="*/ 557048 w 788275"/>
              <a:gd name="connsiteY0" fmla="*/ 2984938 h 2984938"/>
              <a:gd name="connsiteX1" fmla="*/ 0 w 788275"/>
              <a:gd name="connsiteY1" fmla="*/ 315310 h 2984938"/>
              <a:gd name="connsiteX2" fmla="*/ 788275 w 788275"/>
              <a:gd name="connsiteY2" fmla="*/ 0 h 2984938"/>
            </a:gdLst>
            <a:ahLst/>
            <a:cxnLst>
              <a:cxn ang="0">
                <a:pos x="connsiteX0" y="connsiteY0"/>
              </a:cxn>
              <a:cxn ang="0">
                <a:pos x="connsiteX1" y="connsiteY1"/>
              </a:cxn>
              <a:cxn ang="0">
                <a:pos x="connsiteX2" y="connsiteY2"/>
              </a:cxn>
            </a:cxnLst>
            <a:rect l="l" t="t" r="r" b="b"/>
            <a:pathLst>
              <a:path w="788275" h="2984938">
                <a:moveTo>
                  <a:pt x="557048" y="2984938"/>
                </a:moveTo>
                <a:lnTo>
                  <a:pt x="0" y="315310"/>
                </a:lnTo>
                <a:lnTo>
                  <a:pt x="788275" y="0"/>
                </a:lnTo>
              </a:path>
            </a:pathLst>
          </a:custGeom>
          <a:gradFill flip="none" rotWithShape="1">
            <a:gsLst>
              <a:gs pos="0">
                <a:schemeClr val="tx1">
                  <a:lumMod val="95000"/>
                  <a:lumOff val="5000"/>
                </a:schemeClr>
              </a:gs>
              <a:gs pos="48000">
                <a:schemeClr val="tx1">
                  <a:lumMod val="65000"/>
                  <a:lumOff val="35000"/>
                </a:schemeClr>
              </a:gs>
              <a:gs pos="100000">
                <a:schemeClr val="bg1">
                  <a:lumMod val="65000"/>
                </a:schemeClr>
              </a:gs>
            </a:gsLst>
            <a:lin ang="162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46EBC342-D821-1C0D-E1BA-1DB357FE24D9}"/>
              </a:ext>
            </a:extLst>
          </p:cNvPr>
          <p:cNvSpPr txBox="1">
            <a:spLocks/>
          </p:cNvSpPr>
          <p:nvPr/>
        </p:nvSpPr>
        <p:spPr>
          <a:xfrm>
            <a:off x="731520" y="3840480"/>
            <a:ext cx="3291840" cy="2560320"/>
          </a:xfrm>
          <a:prstGeom prst="rect">
            <a:avLst/>
          </a:prstGeom>
        </p:spPr>
        <p:txBody>
          <a:bodyPr>
            <a:normAutofit/>
          </a:bodyPr>
          <a:lst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a:lstStyle>
          <a:p>
            <a:pPr marL="0" indent="0">
              <a:lnSpc>
                <a:spcPct val="100000"/>
              </a:lnSpc>
              <a:spcBef>
                <a:spcPts val="0"/>
              </a:spcBef>
              <a:buNone/>
            </a:pPr>
            <a:r>
              <a:rPr lang="en-US" cap="none" dirty="0"/>
              <a:t>World lines</a:t>
            </a:r>
          </a:p>
          <a:p>
            <a:pPr marL="0" indent="0">
              <a:lnSpc>
                <a:spcPct val="100000"/>
              </a:lnSpc>
              <a:spcBef>
                <a:spcPts val="0"/>
              </a:spcBef>
              <a:buNone/>
            </a:pPr>
            <a:r>
              <a:rPr lang="en-US" cap="none" dirty="0"/>
              <a:t>are a classical</a:t>
            </a:r>
          </a:p>
          <a:p>
            <a:pPr marL="0" indent="0">
              <a:lnSpc>
                <a:spcPct val="100000"/>
              </a:lnSpc>
              <a:spcBef>
                <a:spcPts val="0"/>
              </a:spcBef>
              <a:buNone/>
            </a:pPr>
            <a:r>
              <a:rPr lang="en-US" cap="none" dirty="0"/>
              <a:t>abstraction –</a:t>
            </a:r>
          </a:p>
          <a:p>
            <a:pPr marL="0" indent="0">
              <a:lnSpc>
                <a:spcPct val="100000"/>
              </a:lnSpc>
              <a:spcBef>
                <a:spcPts val="0"/>
              </a:spcBef>
              <a:buNone/>
            </a:pPr>
            <a:r>
              <a:rPr lang="en-US" cap="none" dirty="0"/>
              <a:t>infinitely thin.</a:t>
            </a:r>
          </a:p>
          <a:p>
            <a:pPr marL="0" indent="0">
              <a:lnSpc>
                <a:spcPct val="100000"/>
              </a:lnSpc>
              <a:spcBef>
                <a:spcPts val="0"/>
              </a:spcBef>
              <a:buNone/>
            </a:pPr>
            <a:r>
              <a:rPr lang="en-US" i="1" cap="none" dirty="0"/>
              <a:t>Wrong abstraction</a:t>
            </a:r>
          </a:p>
          <a:p>
            <a:pPr marL="0" indent="0">
              <a:lnSpc>
                <a:spcPct val="100000"/>
              </a:lnSpc>
              <a:spcBef>
                <a:spcPts val="0"/>
              </a:spcBef>
              <a:buNone/>
            </a:pPr>
            <a:r>
              <a:rPr lang="en-US" i="1" cap="none" dirty="0"/>
              <a:t>for quantum particles.</a:t>
            </a:r>
          </a:p>
        </p:txBody>
      </p:sp>
      <p:sp>
        <p:nvSpPr>
          <p:cNvPr id="7" name="Content Placeholder 2">
            <a:extLst>
              <a:ext uri="{FF2B5EF4-FFF2-40B4-BE49-F238E27FC236}">
                <a16:creationId xmlns:a16="http://schemas.microsoft.com/office/drawing/2014/main" id="{733F8939-C7BB-B43A-1474-8C71E135627C}"/>
              </a:ext>
            </a:extLst>
          </p:cNvPr>
          <p:cNvSpPr txBox="1">
            <a:spLocks/>
          </p:cNvSpPr>
          <p:nvPr/>
        </p:nvSpPr>
        <p:spPr>
          <a:xfrm>
            <a:off x="5120640" y="3840480"/>
            <a:ext cx="3291840" cy="2560320"/>
          </a:xfrm>
          <a:prstGeom prst="rect">
            <a:avLst/>
          </a:prstGeom>
        </p:spPr>
        <p:txBody>
          <a:bodyPr>
            <a:normAutofit/>
          </a:bodyPr>
          <a:lst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a:lstStyle>
          <a:p>
            <a:pPr marL="0" indent="0" algn="r">
              <a:lnSpc>
                <a:spcPct val="100000"/>
              </a:lnSpc>
              <a:spcBef>
                <a:spcPts val="0"/>
              </a:spcBef>
              <a:buNone/>
            </a:pPr>
            <a:r>
              <a:rPr lang="en-US" cap="none" dirty="0"/>
              <a:t>World ribbons</a:t>
            </a:r>
          </a:p>
          <a:p>
            <a:pPr marL="0" indent="0" algn="r">
              <a:lnSpc>
                <a:spcPct val="100000"/>
              </a:lnSpc>
              <a:spcBef>
                <a:spcPts val="0"/>
              </a:spcBef>
              <a:buNone/>
            </a:pPr>
            <a:r>
              <a:rPr lang="en-US" cap="none" dirty="0"/>
              <a:t>are a quantum</a:t>
            </a:r>
          </a:p>
          <a:p>
            <a:pPr marL="0" indent="0" algn="r">
              <a:lnSpc>
                <a:spcPct val="100000"/>
              </a:lnSpc>
              <a:spcBef>
                <a:spcPts val="0"/>
              </a:spcBef>
              <a:buNone/>
            </a:pPr>
            <a:r>
              <a:rPr lang="en-US" cap="none" dirty="0"/>
              <a:t>abstraction –</a:t>
            </a:r>
          </a:p>
          <a:p>
            <a:pPr marL="0" indent="0" algn="r">
              <a:lnSpc>
                <a:spcPct val="100000"/>
              </a:lnSpc>
              <a:spcBef>
                <a:spcPts val="0"/>
              </a:spcBef>
              <a:buNone/>
            </a:pPr>
            <a:r>
              <a:rPr lang="en-US" cap="none" dirty="0"/>
              <a:t>increasing width.</a:t>
            </a:r>
          </a:p>
          <a:p>
            <a:pPr marL="0" indent="0" algn="r">
              <a:lnSpc>
                <a:spcPct val="100000"/>
              </a:lnSpc>
              <a:spcBef>
                <a:spcPts val="0"/>
              </a:spcBef>
              <a:buNone/>
            </a:pPr>
            <a:r>
              <a:rPr lang="en-US" i="1" cap="none" dirty="0"/>
              <a:t>Upon a measurement, what</a:t>
            </a:r>
          </a:p>
          <a:p>
            <a:pPr marL="0" indent="0" algn="r">
              <a:lnSpc>
                <a:spcPct val="100000"/>
              </a:lnSpc>
              <a:spcBef>
                <a:spcPts val="0"/>
              </a:spcBef>
              <a:buNone/>
            </a:pPr>
            <a:r>
              <a:rPr lang="en-US" i="1" cap="none" dirty="0"/>
              <a:t>does the top edge look like?</a:t>
            </a:r>
          </a:p>
        </p:txBody>
      </p:sp>
    </p:spTree>
    <p:extLst>
      <p:ext uri="{BB962C8B-B14F-4D97-AF65-F5344CB8AC3E}">
        <p14:creationId xmlns:p14="http://schemas.microsoft.com/office/powerpoint/2010/main" val="11618292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down)">
                                      <p:cBhvr>
                                        <p:cTn id="7" dur="20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22" presetClass="entr" presetSubtype="4" fill="hold" grpId="0" nodeType="click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wipe(down)">
                                      <p:cBhvr>
                                        <p:cTn id="16" dur="2000"/>
                                        <p:tgtEl>
                                          <p:spTgt spid="12"/>
                                        </p:tgtEl>
                                      </p:cBhvr>
                                    </p:animEffec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7"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reeform 6">
            <a:extLst>
              <a:ext uri="{FF2B5EF4-FFF2-40B4-BE49-F238E27FC236}">
                <a16:creationId xmlns:a16="http://schemas.microsoft.com/office/drawing/2014/main" id="{DE6F4FFE-60B9-F515-419B-EFA0EF69BF6C}"/>
              </a:ext>
            </a:extLst>
          </p:cNvPr>
          <p:cNvSpPr>
            <a:spLocks noChangeAspect="1"/>
          </p:cNvSpPr>
          <p:nvPr/>
        </p:nvSpPr>
        <p:spPr>
          <a:xfrm>
            <a:off x="7040880" y="1737360"/>
            <a:ext cx="1554574" cy="5886660"/>
          </a:xfrm>
          <a:custGeom>
            <a:avLst/>
            <a:gdLst>
              <a:gd name="connsiteX0" fmla="*/ 557048 w 788275"/>
              <a:gd name="connsiteY0" fmla="*/ 2984938 h 2984938"/>
              <a:gd name="connsiteX1" fmla="*/ 0 w 788275"/>
              <a:gd name="connsiteY1" fmla="*/ 315310 h 2984938"/>
              <a:gd name="connsiteX2" fmla="*/ 788275 w 788275"/>
              <a:gd name="connsiteY2" fmla="*/ 0 h 2984938"/>
            </a:gdLst>
            <a:ahLst/>
            <a:cxnLst>
              <a:cxn ang="0">
                <a:pos x="connsiteX0" y="connsiteY0"/>
              </a:cxn>
              <a:cxn ang="0">
                <a:pos x="connsiteX1" y="connsiteY1"/>
              </a:cxn>
              <a:cxn ang="0">
                <a:pos x="connsiteX2" y="connsiteY2"/>
              </a:cxn>
            </a:cxnLst>
            <a:rect l="l" t="t" r="r" b="b"/>
            <a:pathLst>
              <a:path w="788275" h="2984938">
                <a:moveTo>
                  <a:pt x="557048" y="2984938"/>
                </a:moveTo>
                <a:lnTo>
                  <a:pt x="0" y="315310"/>
                </a:lnTo>
                <a:lnTo>
                  <a:pt x="788275" y="0"/>
                </a:lnTo>
              </a:path>
            </a:pathLst>
          </a:custGeom>
          <a:gradFill flip="none" rotWithShape="1">
            <a:gsLst>
              <a:gs pos="0">
                <a:schemeClr val="tx1">
                  <a:lumMod val="95000"/>
                  <a:lumOff val="5000"/>
                </a:schemeClr>
              </a:gs>
              <a:gs pos="48000">
                <a:schemeClr val="tx1">
                  <a:lumMod val="65000"/>
                  <a:lumOff val="35000"/>
                </a:schemeClr>
              </a:gs>
              <a:gs pos="100000">
                <a:schemeClr val="bg1">
                  <a:lumMod val="65000"/>
                </a:schemeClr>
              </a:gs>
            </a:gsLst>
            <a:lin ang="162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956EEA1-0733-9146-C9BA-3FD1280F5DA7}"/>
              </a:ext>
            </a:extLst>
          </p:cNvPr>
          <p:cNvSpPr>
            <a:spLocks noGrp="1"/>
          </p:cNvSpPr>
          <p:nvPr>
            <p:ph type="title"/>
          </p:nvPr>
        </p:nvSpPr>
        <p:spPr>
          <a:xfrm>
            <a:off x="685332" y="457200"/>
            <a:ext cx="7773338" cy="600681"/>
          </a:xfrm>
          <a:gradFill flip="none" rotWithShape="1">
            <a:gsLst>
              <a:gs pos="0">
                <a:schemeClr val="accent1">
                  <a:lumMod val="40000"/>
                  <a:lumOff val="60000"/>
                </a:schemeClr>
              </a:gs>
              <a:gs pos="46000">
                <a:schemeClr val="accent1">
                  <a:lumMod val="95000"/>
                  <a:lumOff val="5000"/>
                </a:schemeClr>
              </a:gs>
              <a:gs pos="100000">
                <a:schemeClr val="accent1">
                  <a:lumMod val="50000"/>
                </a:schemeClr>
              </a:gs>
            </a:gsLst>
            <a:path path="circle">
              <a:fillToRect l="50000" t="130000" r="50000" b="-30000"/>
            </a:path>
            <a:tileRect/>
          </a:gradFill>
        </p:spPr>
        <p:txBody>
          <a:bodyPr/>
          <a:lstStyle/>
          <a:p>
            <a:r>
              <a:rPr lang="en-US" cap="none" dirty="0"/>
              <a:t>A Lorentz Invariant Top Edge</a:t>
            </a:r>
          </a:p>
        </p:txBody>
      </p:sp>
      <p:sp>
        <p:nvSpPr>
          <p:cNvPr id="4" name="Slide Number Placeholder 3">
            <a:extLst>
              <a:ext uri="{FF2B5EF4-FFF2-40B4-BE49-F238E27FC236}">
                <a16:creationId xmlns:a16="http://schemas.microsoft.com/office/drawing/2014/main" id="{12AF3EC7-EED0-325C-25F8-F88A1AC20416}"/>
              </a:ext>
            </a:extLst>
          </p:cNvPr>
          <p:cNvSpPr>
            <a:spLocks noGrp="1"/>
          </p:cNvSpPr>
          <p:nvPr>
            <p:ph type="sldNum" sz="quarter" idx="12"/>
          </p:nvPr>
        </p:nvSpPr>
        <p:spPr>
          <a:xfrm>
            <a:off x="7885509" y="6400800"/>
            <a:ext cx="573161" cy="365125"/>
          </a:xfrm>
        </p:spPr>
        <p:txBody>
          <a:bodyPr/>
          <a:lstStyle/>
          <a:p>
            <a:fld id="{23A7953B-B4AA-634C-AC3B-B52C39691C1C}" type="slidenum">
              <a:rPr lang="en-US" smtClean="0"/>
              <a:pPr/>
              <a:t>16</a:t>
            </a:fld>
            <a:endParaRPr lang="en-US"/>
          </a:p>
        </p:txBody>
      </p:sp>
      <p:sp>
        <p:nvSpPr>
          <p:cNvPr id="9" name="TextBox 8">
            <a:extLst>
              <a:ext uri="{FF2B5EF4-FFF2-40B4-BE49-F238E27FC236}">
                <a16:creationId xmlns:a16="http://schemas.microsoft.com/office/drawing/2014/main" id="{4C62D5C0-76CD-0CA0-CD57-3C0D966127D5}"/>
              </a:ext>
            </a:extLst>
          </p:cNvPr>
          <p:cNvSpPr txBox="1"/>
          <p:nvPr/>
        </p:nvSpPr>
        <p:spPr>
          <a:xfrm>
            <a:off x="685330" y="6400800"/>
            <a:ext cx="2743670" cy="307777"/>
          </a:xfrm>
          <a:prstGeom prst="rect">
            <a:avLst/>
          </a:prstGeom>
          <a:noFill/>
        </p:spPr>
        <p:txBody>
          <a:bodyPr wrap="square" rtlCol="0">
            <a:spAutoFit/>
          </a:bodyPr>
          <a:lstStyle/>
          <a:p>
            <a:r>
              <a:rPr lang="en-US" sz="1400" dirty="0">
                <a:solidFill>
                  <a:srgbClr val="0070C0"/>
                </a:solidFill>
                <a:hlinkClick r:id="rId3" action="ppaction://hlinksldjump">
                  <a:extLst>
                    <a:ext uri="{A12FA001-AC4F-418D-AE19-62706E023703}">
                      <ahyp:hlinkClr xmlns:ahyp="http://schemas.microsoft.com/office/drawing/2018/hyperlinkcolor" val="tx"/>
                    </a:ext>
                  </a:extLst>
                </a:hlinkClick>
              </a:rPr>
              <a:t>Dashboard</a:t>
            </a:r>
            <a:endParaRPr lang="en-US" sz="1400" dirty="0">
              <a:solidFill>
                <a:srgbClr val="0070C0"/>
              </a:solidFill>
            </a:endParaRPr>
          </a:p>
        </p:txBody>
      </p:sp>
      <p:sp>
        <p:nvSpPr>
          <p:cNvPr id="3" name="Content Placeholder 2">
            <a:extLst>
              <a:ext uri="{FF2B5EF4-FFF2-40B4-BE49-F238E27FC236}">
                <a16:creationId xmlns:a16="http://schemas.microsoft.com/office/drawing/2014/main" id="{40B1FC11-E89C-726C-FCC5-9DFAD6517480}"/>
              </a:ext>
            </a:extLst>
          </p:cNvPr>
          <p:cNvSpPr txBox="1">
            <a:spLocks/>
          </p:cNvSpPr>
          <p:nvPr/>
        </p:nvSpPr>
        <p:spPr>
          <a:xfrm>
            <a:off x="685797" y="1188718"/>
            <a:ext cx="7772400" cy="5029200"/>
          </a:xfrm>
          <a:prstGeom prst="rect">
            <a:avLst/>
          </a:prstGeom>
        </p:spPr>
        <p:txBody>
          <a:bodyPr>
            <a:normAutofit/>
          </a:bodyPr>
          <a:lst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a:lstStyle>
          <a:p>
            <a:pPr>
              <a:lnSpc>
                <a:spcPct val="100000"/>
              </a:lnSpc>
              <a:spcBef>
                <a:spcPts val="400"/>
              </a:spcBef>
            </a:pPr>
            <a:r>
              <a:rPr lang="en-US" cap="none" dirty="0"/>
              <a:t>It’s called a </a:t>
            </a:r>
            <a:r>
              <a:rPr lang="en-US" i="1" cap="none" dirty="0"/>
              <a:t>symmetric spacetime interval</a:t>
            </a:r>
            <a:r>
              <a:rPr lang="en-US" cap="none" dirty="0"/>
              <a:t>.</a:t>
            </a:r>
          </a:p>
          <a:p>
            <a:pPr>
              <a:lnSpc>
                <a:spcPct val="100000"/>
              </a:lnSpc>
              <a:spcBef>
                <a:spcPts val="400"/>
              </a:spcBef>
            </a:pPr>
            <a:r>
              <a:rPr lang="en-US" cap="none" dirty="0"/>
              <a:t>There are invariants associated with symmetric intervals – there is a firm mathematical foundation underpinning them.</a:t>
            </a:r>
          </a:p>
          <a:p>
            <a:pPr>
              <a:lnSpc>
                <a:spcPct val="100000"/>
              </a:lnSpc>
              <a:spcBef>
                <a:spcPts val="400"/>
              </a:spcBef>
            </a:pPr>
            <a:r>
              <a:rPr lang="en-US" cap="none" dirty="0"/>
              <a:t>Their development is an entire presentation.</a:t>
            </a:r>
          </a:p>
          <a:p>
            <a:pPr lvl="1">
              <a:lnSpc>
                <a:spcPct val="100000"/>
              </a:lnSpc>
              <a:spcBef>
                <a:spcPts val="400"/>
              </a:spcBef>
            </a:pPr>
            <a:r>
              <a:rPr lang="en-US" cap="none" dirty="0"/>
              <a:t>So, for the purposes of this talk, we simply assume them.</a:t>
            </a:r>
          </a:p>
          <a:p>
            <a:pPr>
              <a:lnSpc>
                <a:spcPct val="100000"/>
              </a:lnSpc>
              <a:spcBef>
                <a:spcPts val="400"/>
              </a:spcBef>
            </a:pPr>
            <a:r>
              <a:rPr lang="en-US" cap="none" dirty="0"/>
              <a:t>Outside of self-reference, they are not testable.</a:t>
            </a:r>
          </a:p>
          <a:p>
            <a:pPr marL="0" indent="0">
              <a:lnSpc>
                <a:spcPct val="100000"/>
              </a:lnSpc>
              <a:spcBef>
                <a:spcPts val="400"/>
              </a:spcBef>
              <a:buNone/>
            </a:pPr>
            <a:endParaRPr lang="en-US" cap="none" dirty="0"/>
          </a:p>
          <a:p>
            <a:pPr>
              <a:lnSpc>
                <a:spcPct val="100000"/>
              </a:lnSpc>
              <a:spcBef>
                <a:spcPts val="400"/>
              </a:spcBef>
            </a:pPr>
            <a:r>
              <a:rPr lang="en-US" cap="none" dirty="0"/>
              <a:t>Assume that EPR pairs are coupled along symmetric intervals. </a:t>
            </a:r>
          </a:p>
          <a:p>
            <a:pPr>
              <a:lnSpc>
                <a:spcPct val="100000"/>
              </a:lnSpc>
              <a:spcBef>
                <a:spcPts val="400"/>
              </a:spcBef>
            </a:pPr>
            <a:r>
              <a:rPr lang="en-US" cap="none" dirty="0"/>
              <a:t>They Lorentz transform like any other spacetime interval.</a:t>
            </a:r>
          </a:p>
          <a:p>
            <a:pPr>
              <a:lnSpc>
                <a:spcPct val="100000"/>
              </a:lnSpc>
              <a:spcBef>
                <a:spcPts val="400"/>
              </a:spcBef>
            </a:pPr>
            <a:r>
              <a:rPr lang="en-US" cap="none" dirty="0"/>
              <a:t>For equal frequency pairs, the SSI is horizontal in the lab frame.</a:t>
            </a:r>
          </a:p>
          <a:p>
            <a:pPr>
              <a:lnSpc>
                <a:spcPct val="100000"/>
              </a:lnSpc>
              <a:spcBef>
                <a:spcPts val="400"/>
              </a:spcBef>
            </a:pPr>
            <a:r>
              <a:rPr lang="en-US" cap="none" dirty="0"/>
              <a:t>Placing an EPR source in motion produces a Poincare rotation.</a:t>
            </a:r>
          </a:p>
          <a:p>
            <a:pPr>
              <a:lnSpc>
                <a:spcPct val="100000"/>
              </a:lnSpc>
              <a:spcBef>
                <a:spcPts val="400"/>
              </a:spcBef>
            </a:pPr>
            <a:r>
              <a:rPr lang="en-US" cap="none" dirty="0"/>
              <a:t>For unequal pairs (3</a:t>
            </a:r>
            <a:r>
              <a:rPr lang="en-US" cap="none" baseline="30000" dirty="0"/>
              <a:t>rd</a:t>
            </a:r>
            <a:r>
              <a:rPr lang="en-US" cap="none" dirty="0"/>
              <a:t> harmonic), they are steeply rotated (~0.3c).</a:t>
            </a:r>
          </a:p>
          <a:p>
            <a:pPr>
              <a:lnSpc>
                <a:spcPct val="100000"/>
              </a:lnSpc>
              <a:spcBef>
                <a:spcPts val="400"/>
              </a:spcBef>
            </a:pPr>
            <a:endParaRPr lang="en-US" cap="none" dirty="0"/>
          </a:p>
          <a:p>
            <a:pPr>
              <a:lnSpc>
                <a:spcPct val="100000"/>
              </a:lnSpc>
              <a:spcBef>
                <a:spcPts val="400"/>
              </a:spcBef>
            </a:pPr>
            <a:r>
              <a:rPr lang="en-US" cap="none" dirty="0"/>
              <a:t>Apologies for the implied “Trust Me.”</a:t>
            </a:r>
          </a:p>
        </p:txBody>
      </p:sp>
    </p:spTree>
    <p:extLst>
      <p:ext uri="{BB962C8B-B14F-4D97-AF65-F5344CB8AC3E}">
        <p14:creationId xmlns:p14="http://schemas.microsoft.com/office/powerpoint/2010/main" val="143408320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64FB4A-AF39-B68A-F772-C481360522B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4D11478-55A5-43BF-9804-DDC1CC15CFD3}"/>
              </a:ext>
            </a:extLst>
          </p:cNvPr>
          <p:cNvSpPr>
            <a:spLocks noGrp="1"/>
          </p:cNvSpPr>
          <p:nvPr>
            <p:ph type="title"/>
          </p:nvPr>
        </p:nvSpPr>
        <p:spPr>
          <a:xfrm>
            <a:off x="685332" y="457200"/>
            <a:ext cx="7773338" cy="600681"/>
          </a:xfrm>
          <a:gradFill flip="none" rotWithShape="1">
            <a:gsLst>
              <a:gs pos="0">
                <a:schemeClr val="accent1">
                  <a:lumMod val="40000"/>
                  <a:lumOff val="60000"/>
                </a:schemeClr>
              </a:gs>
              <a:gs pos="46000">
                <a:schemeClr val="accent1">
                  <a:lumMod val="95000"/>
                  <a:lumOff val="5000"/>
                </a:schemeClr>
              </a:gs>
              <a:gs pos="100000">
                <a:schemeClr val="accent1">
                  <a:lumMod val="50000"/>
                </a:schemeClr>
              </a:gs>
            </a:gsLst>
            <a:path path="circle">
              <a:fillToRect l="50000" t="130000" r="50000" b="-30000"/>
            </a:path>
            <a:tileRect/>
          </a:gradFill>
        </p:spPr>
        <p:txBody>
          <a:bodyPr/>
          <a:lstStyle/>
          <a:p>
            <a:r>
              <a:rPr lang="en-US" cap="none" dirty="0"/>
              <a:t>Natural Nonlinearity</a:t>
            </a:r>
          </a:p>
        </p:txBody>
      </p:sp>
      <p:sp>
        <p:nvSpPr>
          <p:cNvPr id="4" name="Slide Number Placeholder 3">
            <a:extLst>
              <a:ext uri="{FF2B5EF4-FFF2-40B4-BE49-F238E27FC236}">
                <a16:creationId xmlns:a16="http://schemas.microsoft.com/office/drawing/2014/main" id="{A071646A-5D91-5500-B9EB-FAED9BF6D751}"/>
              </a:ext>
            </a:extLst>
          </p:cNvPr>
          <p:cNvSpPr>
            <a:spLocks noGrp="1"/>
          </p:cNvSpPr>
          <p:nvPr>
            <p:ph type="sldNum" sz="quarter" idx="12"/>
          </p:nvPr>
        </p:nvSpPr>
        <p:spPr>
          <a:xfrm>
            <a:off x="7885509" y="6400800"/>
            <a:ext cx="573161" cy="365125"/>
          </a:xfrm>
        </p:spPr>
        <p:txBody>
          <a:bodyPr/>
          <a:lstStyle/>
          <a:p>
            <a:fld id="{23A7953B-B4AA-634C-AC3B-B52C39691C1C}" type="slidenum">
              <a:rPr lang="en-US" smtClean="0"/>
              <a:pPr/>
              <a:t>17</a:t>
            </a:fld>
            <a:endParaRPr lang="en-US"/>
          </a:p>
        </p:txBody>
      </p:sp>
      <p:sp>
        <p:nvSpPr>
          <p:cNvPr id="9" name="TextBox 8">
            <a:extLst>
              <a:ext uri="{FF2B5EF4-FFF2-40B4-BE49-F238E27FC236}">
                <a16:creationId xmlns:a16="http://schemas.microsoft.com/office/drawing/2014/main" id="{F403C443-30E0-72AD-D05D-64ADBE59E905}"/>
              </a:ext>
            </a:extLst>
          </p:cNvPr>
          <p:cNvSpPr txBox="1"/>
          <p:nvPr/>
        </p:nvSpPr>
        <p:spPr>
          <a:xfrm>
            <a:off x="685330" y="6400800"/>
            <a:ext cx="2743670" cy="307777"/>
          </a:xfrm>
          <a:prstGeom prst="rect">
            <a:avLst/>
          </a:prstGeom>
          <a:noFill/>
        </p:spPr>
        <p:txBody>
          <a:bodyPr wrap="square" rtlCol="0">
            <a:spAutoFit/>
          </a:bodyPr>
          <a:lstStyle/>
          <a:p>
            <a:r>
              <a:rPr lang="en-US" sz="1400" dirty="0">
                <a:solidFill>
                  <a:srgbClr val="0070C0"/>
                </a:solidFill>
                <a:hlinkClick r:id="rId3" action="ppaction://hlinksldjump">
                  <a:extLst>
                    <a:ext uri="{A12FA001-AC4F-418D-AE19-62706E023703}">
                      <ahyp:hlinkClr xmlns:ahyp="http://schemas.microsoft.com/office/drawing/2018/hyperlinkcolor" val="tx"/>
                    </a:ext>
                  </a:extLst>
                </a:hlinkClick>
              </a:rPr>
              <a:t>Dashboard</a:t>
            </a:r>
            <a:endParaRPr lang="en-US" sz="1400" dirty="0">
              <a:solidFill>
                <a:srgbClr val="0070C0"/>
              </a:solidFill>
            </a:endParaRPr>
          </a:p>
        </p:txBody>
      </p:sp>
      <p:grpSp>
        <p:nvGrpSpPr>
          <p:cNvPr id="5" name="Group 4">
            <a:extLst>
              <a:ext uri="{FF2B5EF4-FFF2-40B4-BE49-F238E27FC236}">
                <a16:creationId xmlns:a16="http://schemas.microsoft.com/office/drawing/2014/main" id="{A18E76BC-3CCF-39A8-DB06-5FCB01088B32}"/>
              </a:ext>
            </a:extLst>
          </p:cNvPr>
          <p:cNvGrpSpPr>
            <a:grpSpLocks noChangeAspect="1"/>
          </p:cNvGrpSpPr>
          <p:nvPr/>
        </p:nvGrpSpPr>
        <p:grpSpPr>
          <a:xfrm>
            <a:off x="4389120" y="1371600"/>
            <a:ext cx="4160520" cy="2560320"/>
            <a:chOff x="838200" y="1371600"/>
            <a:chExt cx="5943600" cy="3657600"/>
          </a:xfrm>
        </p:grpSpPr>
        <p:cxnSp>
          <p:nvCxnSpPr>
            <p:cNvPr id="6" name="Straight Arrow Connector 5">
              <a:extLst>
                <a:ext uri="{FF2B5EF4-FFF2-40B4-BE49-F238E27FC236}">
                  <a16:creationId xmlns:a16="http://schemas.microsoft.com/office/drawing/2014/main" id="{B7B0DF31-F05F-01E5-CACB-E477836813BB}"/>
                </a:ext>
              </a:extLst>
            </p:cNvPr>
            <p:cNvCxnSpPr>
              <a:cxnSpLocks noChangeAspect="1"/>
            </p:cNvCxnSpPr>
            <p:nvPr/>
          </p:nvCxnSpPr>
          <p:spPr>
            <a:xfrm>
              <a:off x="838200" y="1371600"/>
              <a:ext cx="5943600" cy="1371600"/>
            </a:xfrm>
            <a:prstGeom prst="straightConnector1">
              <a:avLst/>
            </a:prstGeom>
            <a:ln w="25400">
              <a:tailEnd type="none" w="lg" len="lg"/>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E6F1C3AB-8933-57F1-E109-3DBCF5122346}"/>
                </a:ext>
              </a:extLst>
            </p:cNvPr>
            <p:cNvCxnSpPr/>
            <p:nvPr/>
          </p:nvCxnSpPr>
          <p:spPr>
            <a:xfrm>
              <a:off x="838200" y="1371600"/>
              <a:ext cx="3657600" cy="3657600"/>
            </a:xfrm>
            <a:prstGeom prst="line">
              <a:avLst/>
            </a:prstGeom>
            <a:ln w="19050">
              <a:prstDash val="dash"/>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7F8ECE7A-5F5D-A25B-6EAD-01FF92DE8240}"/>
                </a:ext>
              </a:extLst>
            </p:cNvPr>
            <p:cNvCxnSpPr>
              <a:cxnSpLocks/>
            </p:cNvCxnSpPr>
            <p:nvPr/>
          </p:nvCxnSpPr>
          <p:spPr>
            <a:xfrm flipH="1">
              <a:off x="4495800" y="2743200"/>
              <a:ext cx="2286000" cy="2286000"/>
            </a:xfrm>
            <a:prstGeom prst="line">
              <a:avLst/>
            </a:prstGeom>
            <a:ln w="19050">
              <a:prstDash val="dash"/>
            </a:ln>
          </p:spPr>
          <p:style>
            <a:lnRef idx="1">
              <a:schemeClr val="accent1"/>
            </a:lnRef>
            <a:fillRef idx="0">
              <a:schemeClr val="accent1"/>
            </a:fillRef>
            <a:effectRef idx="0">
              <a:schemeClr val="accent1"/>
            </a:effectRef>
            <a:fontRef idx="minor">
              <a:schemeClr val="tx1"/>
            </a:fontRef>
          </p:style>
        </p:cxnSp>
      </p:grpSp>
      <p:grpSp>
        <p:nvGrpSpPr>
          <p:cNvPr id="14" name="Group 13">
            <a:extLst>
              <a:ext uri="{FF2B5EF4-FFF2-40B4-BE49-F238E27FC236}">
                <a16:creationId xmlns:a16="http://schemas.microsoft.com/office/drawing/2014/main" id="{1905E9EC-CCE2-5F70-91AE-5F019E59DD0A}"/>
              </a:ext>
            </a:extLst>
          </p:cNvPr>
          <p:cNvGrpSpPr>
            <a:grpSpLocks noChangeAspect="1"/>
          </p:cNvGrpSpPr>
          <p:nvPr/>
        </p:nvGrpSpPr>
        <p:grpSpPr>
          <a:xfrm flipH="1">
            <a:off x="274320" y="1371600"/>
            <a:ext cx="4160520" cy="2560320"/>
            <a:chOff x="838200" y="1371600"/>
            <a:chExt cx="5943600" cy="3657600"/>
          </a:xfrm>
        </p:grpSpPr>
        <p:cxnSp>
          <p:nvCxnSpPr>
            <p:cNvPr id="15" name="Straight Arrow Connector 14">
              <a:extLst>
                <a:ext uri="{FF2B5EF4-FFF2-40B4-BE49-F238E27FC236}">
                  <a16:creationId xmlns:a16="http://schemas.microsoft.com/office/drawing/2014/main" id="{37CB07C1-1C06-37AA-0AEE-2C97A3E6B93D}"/>
                </a:ext>
              </a:extLst>
            </p:cNvPr>
            <p:cNvCxnSpPr>
              <a:cxnSpLocks noChangeAspect="1"/>
            </p:cNvCxnSpPr>
            <p:nvPr/>
          </p:nvCxnSpPr>
          <p:spPr>
            <a:xfrm>
              <a:off x="838200" y="1371600"/>
              <a:ext cx="5943600" cy="1371600"/>
            </a:xfrm>
            <a:prstGeom prst="straightConnector1">
              <a:avLst/>
            </a:prstGeom>
            <a:ln w="25400">
              <a:headEnd type="none" w="lg" len="med"/>
              <a:tailEnd type="none" w="lg" len="lg"/>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44B12A14-AC3D-5F0D-9830-7CBB64579BE0}"/>
                </a:ext>
              </a:extLst>
            </p:cNvPr>
            <p:cNvCxnSpPr/>
            <p:nvPr/>
          </p:nvCxnSpPr>
          <p:spPr>
            <a:xfrm>
              <a:off x="838200" y="1371600"/>
              <a:ext cx="3657600" cy="3657600"/>
            </a:xfrm>
            <a:prstGeom prst="line">
              <a:avLst/>
            </a:prstGeom>
            <a:ln w="19050">
              <a:prstDash val="dash"/>
              <a:headEnd type="none"/>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1EC17D18-562C-D1CD-639B-C379A22821BC}"/>
                </a:ext>
              </a:extLst>
            </p:cNvPr>
            <p:cNvCxnSpPr>
              <a:cxnSpLocks/>
            </p:cNvCxnSpPr>
            <p:nvPr/>
          </p:nvCxnSpPr>
          <p:spPr>
            <a:xfrm flipH="1">
              <a:off x="4495800" y="2743200"/>
              <a:ext cx="2286000" cy="2286000"/>
            </a:xfrm>
            <a:prstGeom prst="line">
              <a:avLst/>
            </a:prstGeom>
            <a:ln w="19050">
              <a:prstDash val="dash"/>
              <a:headEnd type="none"/>
            </a:ln>
          </p:spPr>
          <p:style>
            <a:lnRef idx="1">
              <a:schemeClr val="accent1"/>
            </a:lnRef>
            <a:fillRef idx="0">
              <a:schemeClr val="accent1"/>
            </a:fillRef>
            <a:effectRef idx="0">
              <a:schemeClr val="accent1"/>
            </a:effectRef>
            <a:fontRef idx="minor">
              <a:schemeClr val="tx1"/>
            </a:fontRef>
          </p:style>
        </p:cxnSp>
      </p:grpSp>
      <p:grpSp>
        <p:nvGrpSpPr>
          <p:cNvPr id="22" name="Group 21">
            <a:extLst>
              <a:ext uri="{FF2B5EF4-FFF2-40B4-BE49-F238E27FC236}">
                <a16:creationId xmlns:a16="http://schemas.microsoft.com/office/drawing/2014/main" id="{ED47F527-4165-6AFF-8B7F-6D568FA36D80}"/>
              </a:ext>
            </a:extLst>
          </p:cNvPr>
          <p:cNvGrpSpPr>
            <a:grpSpLocks noChangeAspect="1"/>
          </p:cNvGrpSpPr>
          <p:nvPr/>
        </p:nvGrpSpPr>
        <p:grpSpPr>
          <a:xfrm flipH="1">
            <a:off x="4389120" y="2377440"/>
            <a:ext cx="4160520" cy="2560320"/>
            <a:chOff x="838200" y="1371600"/>
            <a:chExt cx="5943600" cy="3657600"/>
          </a:xfrm>
        </p:grpSpPr>
        <p:cxnSp>
          <p:nvCxnSpPr>
            <p:cNvPr id="23" name="Straight Arrow Connector 22">
              <a:extLst>
                <a:ext uri="{FF2B5EF4-FFF2-40B4-BE49-F238E27FC236}">
                  <a16:creationId xmlns:a16="http://schemas.microsoft.com/office/drawing/2014/main" id="{F0DF1A74-EDE5-1D04-D488-ED3CBC81C9EB}"/>
                </a:ext>
              </a:extLst>
            </p:cNvPr>
            <p:cNvCxnSpPr>
              <a:cxnSpLocks noChangeAspect="1"/>
            </p:cNvCxnSpPr>
            <p:nvPr/>
          </p:nvCxnSpPr>
          <p:spPr>
            <a:xfrm>
              <a:off x="838200" y="1371600"/>
              <a:ext cx="5943600" cy="1371600"/>
            </a:xfrm>
            <a:prstGeom prst="straightConnector1">
              <a:avLst/>
            </a:prstGeom>
            <a:ln w="25400">
              <a:tailEnd type="none" w="lg" len="lg"/>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B872CE6B-66EC-D1B8-FBE6-D529FFBA7F1F}"/>
                </a:ext>
              </a:extLst>
            </p:cNvPr>
            <p:cNvCxnSpPr/>
            <p:nvPr/>
          </p:nvCxnSpPr>
          <p:spPr>
            <a:xfrm>
              <a:off x="838200" y="1371600"/>
              <a:ext cx="3657600" cy="3657600"/>
            </a:xfrm>
            <a:prstGeom prst="line">
              <a:avLst/>
            </a:prstGeom>
            <a:ln w="19050">
              <a:prstDash val="dash"/>
              <a:tailEnd type="none"/>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0258409D-5ED8-3E77-ADA1-63C16563B91B}"/>
                </a:ext>
              </a:extLst>
            </p:cNvPr>
            <p:cNvCxnSpPr>
              <a:cxnSpLocks/>
            </p:cNvCxnSpPr>
            <p:nvPr/>
          </p:nvCxnSpPr>
          <p:spPr>
            <a:xfrm flipH="1">
              <a:off x="4495800" y="2743200"/>
              <a:ext cx="2286000" cy="2286000"/>
            </a:xfrm>
            <a:prstGeom prst="line">
              <a:avLst/>
            </a:prstGeom>
            <a:ln w="19050">
              <a:prstDash val="dash"/>
              <a:tailEnd type="none"/>
            </a:ln>
          </p:spPr>
          <p:style>
            <a:lnRef idx="1">
              <a:schemeClr val="accent1"/>
            </a:lnRef>
            <a:fillRef idx="0">
              <a:schemeClr val="accent1"/>
            </a:fillRef>
            <a:effectRef idx="0">
              <a:schemeClr val="accent1"/>
            </a:effectRef>
            <a:fontRef idx="minor">
              <a:schemeClr val="tx1"/>
            </a:fontRef>
          </p:style>
        </p:cxnSp>
      </p:grpSp>
      <p:grpSp>
        <p:nvGrpSpPr>
          <p:cNvPr id="26" name="Group 25">
            <a:extLst>
              <a:ext uri="{FF2B5EF4-FFF2-40B4-BE49-F238E27FC236}">
                <a16:creationId xmlns:a16="http://schemas.microsoft.com/office/drawing/2014/main" id="{2190FA79-3E1A-2B86-DF7F-446E1D9D338D}"/>
              </a:ext>
            </a:extLst>
          </p:cNvPr>
          <p:cNvGrpSpPr>
            <a:grpSpLocks noChangeAspect="1"/>
          </p:cNvGrpSpPr>
          <p:nvPr/>
        </p:nvGrpSpPr>
        <p:grpSpPr>
          <a:xfrm>
            <a:off x="274320" y="2377440"/>
            <a:ext cx="4160520" cy="2560320"/>
            <a:chOff x="838200" y="1371600"/>
            <a:chExt cx="5943600" cy="3657600"/>
          </a:xfrm>
        </p:grpSpPr>
        <p:cxnSp>
          <p:nvCxnSpPr>
            <p:cNvPr id="27" name="Straight Arrow Connector 26">
              <a:extLst>
                <a:ext uri="{FF2B5EF4-FFF2-40B4-BE49-F238E27FC236}">
                  <a16:creationId xmlns:a16="http://schemas.microsoft.com/office/drawing/2014/main" id="{00627549-B4DA-52A9-8FFD-4994C532CA4B}"/>
                </a:ext>
              </a:extLst>
            </p:cNvPr>
            <p:cNvCxnSpPr>
              <a:cxnSpLocks noChangeAspect="1"/>
            </p:cNvCxnSpPr>
            <p:nvPr/>
          </p:nvCxnSpPr>
          <p:spPr>
            <a:xfrm>
              <a:off x="838200" y="1371600"/>
              <a:ext cx="5943600" cy="1371600"/>
            </a:xfrm>
            <a:prstGeom prst="straightConnector1">
              <a:avLst/>
            </a:prstGeom>
            <a:ln w="25400">
              <a:solidFill>
                <a:srgbClr val="0070C0"/>
              </a:solidFill>
              <a:headEnd type="none" w="lg" len="med"/>
              <a:tailEnd type="none" w="lg" len="lg"/>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FEAD6320-05D9-92DC-FBF5-342B3FFA58DD}"/>
                </a:ext>
              </a:extLst>
            </p:cNvPr>
            <p:cNvCxnSpPr/>
            <p:nvPr/>
          </p:nvCxnSpPr>
          <p:spPr>
            <a:xfrm>
              <a:off x="838200" y="1371600"/>
              <a:ext cx="3657600" cy="3657600"/>
            </a:xfrm>
            <a:prstGeom prst="line">
              <a:avLst/>
            </a:prstGeom>
            <a:ln w="19050">
              <a:solidFill>
                <a:srgbClr val="0070C0"/>
              </a:solidFill>
              <a:prstDash val="dash"/>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187BBA71-A90A-EFF3-F9CC-972CFB4D9C3B}"/>
                </a:ext>
              </a:extLst>
            </p:cNvPr>
            <p:cNvCxnSpPr>
              <a:cxnSpLocks/>
            </p:cNvCxnSpPr>
            <p:nvPr/>
          </p:nvCxnSpPr>
          <p:spPr>
            <a:xfrm flipH="1">
              <a:off x="4495800" y="2743200"/>
              <a:ext cx="2286000" cy="2286000"/>
            </a:xfrm>
            <a:prstGeom prst="line">
              <a:avLst/>
            </a:prstGeom>
            <a:ln w="19050">
              <a:solidFill>
                <a:srgbClr val="0070C0"/>
              </a:solidFill>
              <a:prstDash val="dash"/>
            </a:ln>
          </p:spPr>
          <p:style>
            <a:lnRef idx="1">
              <a:schemeClr val="accent1"/>
            </a:lnRef>
            <a:fillRef idx="0">
              <a:schemeClr val="accent1"/>
            </a:fillRef>
            <a:effectRef idx="0">
              <a:schemeClr val="accent1"/>
            </a:effectRef>
            <a:fontRef idx="minor">
              <a:schemeClr val="tx1"/>
            </a:fontRef>
          </p:style>
        </p:cxnSp>
      </p:grpSp>
      <p:sp>
        <p:nvSpPr>
          <p:cNvPr id="3" name="Content Placeholder 2">
            <a:extLst>
              <a:ext uri="{FF2B5EF4-FFF2-40B4-BE49-F238E27FC236}">
                <a16:creationId xmlns:a16="http://schemas.microsoft.com/office/drawing/2014/main" id="{06CF3CF9-1E33-2D98-740F-AB6C1668F4F8}"/>
              </a:ext>
            </a:extLst>
          </p:cNvPr>
          <p:cNvSpPr txBox="1">
            <a:spLocks/>
          </p:cNvSpPr>
          <p:nvPr/>
        </p:nvSpPr>
        <p:spPr>
          <a:xfrm>
            <a:off x="731519" y="5212080"/>
            <a:ext cx="7772400" cy="1188720"/>
          </a:xfrm>
          <a:prstGeom prst="rect">
            <a:avLst/>
          </a:prstGeom>
        </p:spPr>
        <p:txBody>
          <a:bodyPr>
            <a:normAutofit/>
          </a:bodyPr>
          <a:lst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a:lstStyle>
          <a:p>
            <a:pPr marL="0" indent="0">
              <a:lnSpc>
                <a:spcPct val="100000"/>
              </a:lnSpc>
              <a:spcBef>
                <a:spcPts val="400"/>
              </a:spcBef>
              <a:buNone/>
            </a:pPr>
            <a:r>
              <a:rPr lang="en-US" cap="none" dirty="0"/>
              <a:t>A closed loop in spacetime, consisting of four </a:t>
            </a:r>
            <a:r>
              <a:rPr lang="en-US" i="1" cap="none" dirty="0"/>
              <a:t>spacelike</a:t>
            </a:r>
            <a:r>
              <a:rPr lang="en-US" cap="none" dirty="0"/>
              <a:t> intervals.</a:t>
            </a:r>
          </a:p>
          <a:p>
            <a:pPr marL="0" indent="0">
              <a:lnSpc>
                <a:spcPct val="100000"/>
              </a:lnSpc>
              <a:spcBef>
                <a:spcPts val="400"/>
              </a:spcBef>
              <a:buNone/>
            </a:pPr>
            <a:r>
              <a:rPr lang="en-US" cap="none" dirty="0"/>
              <a:t>Agnostic to spacelike </a:t>
            </a:r>
            <a:r>
              <a:rPr lang="en-US" i="1" cap="none" dirty="0"/>
              <a:t>causality</a:t>
            </a:r>
            <a:r>
              <a:rPr lang="en-US" cap="none" dirty="0"/>
              <a:t> or just spacelike </a:t>
            </a:r>
            <a:r>
              <a:rPr lang="en-US" i="1" cap="none" dirty="0"/>
              <a:t>correlations</a:t>
            </a:r>
            <a:r>
              <a:rPr lang="en-US" cap="none" dirty="0"/>
              <a:t>.</a:t>
            </a:r>
          </a:p>
          <a:p>
            <a:pPr marL="0" indent="0">
              <a:lnSpc>
                <a:spcPct val="100000"/>
              </a:lnSpc>
              <a:spcBef>
                <a:spcPts val="400"/>
              </a:spcBef>
              <a:buNone/>
            </a:pPr>
            <a:r>
              <a:rPr lang="en-US" cap="none" dirty="0"/>
              <a:t>Proper Lorentz transformation plus Minkowski invariants.</a:t>
            </a:r>
          </a:p>
        </p:txBody>
      </p:sp>
    </p:spTree>
    <p:extLst>
      <p:ext uri="{BB962C8B-B14F-4D97-AF65-F5344CB8AC3E}">
        <p14:creationId xmlns:p14="http://schemas.microsoft.com/office/powerpoint/2010/main" val="17624743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1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22"/>
                                        </p:tgtEl>
                                        <p:attrNameLst>
                                          <p:attrName>style.visibility</p:attrName>
                                        </p:attrNameLst>
                                      </p:cBhvr>
                                      <p:to>
                                        <p:strVal val="visible"/>
                                      </p:to>
                                    </p:set>
                                    <p:animEffect transition="in" filter="wipe(down)">
                                      <p:cBhvr>
                                        <p:cTn id="12" dur="1000"/>
                                        <p:tgtEl>
                                          <p:spTgt spid="2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26"/>
                                        </p:tgtEl>
                                        <p:attrNameLst>
                                          <p:attrName>style.visibility</p:attrName>
                                        </p:attrNameLst>
                                      </p:cBhvr>
                                      <p:to>
                                        <p:strVal val="visible"/>
                                      </p:to>
                                    </p:set>
                                    <p:animEffect transition="in" filter="wipe(down)">
                                      <p:cBhvr>
                                        <p:cTn id="17" dur="1000"/>
                                        <p:tgtEl>
                                          <p:spTgt spid="26"/>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wipe(down)">
                                      <p:cBhvr>
                                        <p:cTn id="22" dur="1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F61582-2C9E-792A-E12E-9551084AD08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50D175B-EA51-C508-EA54-384AE46231BA}"/>
              </a:ext>
            </a:extLst>
          </p:cNvPr>
          <p:cNvSpPr>
            <a:spLocks noGrp="1"/>
          </p:cNvSpPr>
          <p:nvPr>
            <p:ph type="title"/>
          </p:nvPr>
        </p:nvSpPr>
        <p:spPr>
          <a:xfrm>
            <a:off x="685332" y="457200"/>
            <a:ext cx="7773338" cy="600681"/>
          </a:xfrm>
          <a:gradFill flip="none" rotWithShape="1">
            <a:gsLst>
              <a:gs pos="0">
                <a:schemeClr val="accent1">
                  <a:lumMod val="40000"/>
                  <a:lumOff val="60000"/>
                </a:schemeClr>
              </a:gs>
              <a:gs pos="46000">
                <a:schemeClr val="accent1">
                  <a:lumMod val="95000"/>
                  <a:lumOff val="5000"/>
                </a:schemeClr>
              </a:gs>
              <a:gs pos="100000">
                <a:schemeClr val="accent1">
                  <a:lumMod val="50000"/>
                </a:schemeClr>
              </a:gs>
            </a:gsLst>
            <a:path path="circle">
              <a:fillToRect l="50000" t="130000" r="50000" b="-30000"/>
            </a:path>
            <a:tileRect/>
          </a:gradFill>
        </p:spPr>
        <p:txBody>
          <a:bodyPr/>
          <a:lstStyle/>
          <a:p>
            <a:r>
              <a:rPr lang="en-US" cap="none" dirty="0"/>
              <a:t>Unitary Evolution Remains Timelike</a:t>
            </a:r>
          </a:p>
        </p:txBody>
      </p:sp>
      <p:sp>
        <p:nvSpPr>
          <p:cNvPr id="4" name="Slide Number Placeholder 3">
            <a:extLst>
              <a:ext uri="{FF2B5EF4-FFF2-40B4-BE49-F238E27FC236}">
                <a16:creationId xmlns:a16="http://schemas.microsoft.com/office/drawing/2014/main" id="{62BD0888-FED6-FCD2-7CFC-6F606CA00B3A}"/>
              </a:ext>
            </a:extLst>
          </p:cNvPr>
          <p:cNvSpPr>
            <a:spLocks noGrp="1"/>
          </p:cNvSpPr>
          <p:nvPr>
            <p:ph type="sldNum" sz="quarter" idx="12"/>
          </p:nvPr>
        </p:nvSpPr>
        <p:spPr>
          <a:xfrm>
            <a:off x="7885509" y="6400800"/>
            <a:ext cx="573161" cy="365125"/>
          </a:xfrm>
        </p:spPr>
        <p:txBody>
          <a:bodyPr/>
          <a:lstStyle/>
          <a:p>
            <a:fld id="{23A7953B-B4AA-634C-AC3B-B52C39691C1C}" type="slidenum">
              <a:rPr lang="en-US" smtClean="0"/>
              <a:pPr/>
              <a:t>18</a:t>
            </a:fld>
            <a:endParaRPr lang="en-US"/>
          </a:p>
        </p:txBody>
      </p:sp>
      <p:sp>
        <p:nvSpPr>
          <p:cNvPr id="9" name="TextBox 8">
            <a:extLst>
              <a:ext uri="{FF2B5EF4-FFF2-40B4-BE49-F238E27FC236}">
                <a16:creationId xmlns:a16="http://schemas.microsoft.com/office/drawing/2014/main" id="{7E5801F1-0358-2B0F-0D22-3A7FC95507DD}"/>
              </a:ext>
            </a:extLst>
          </p:cNvPr>
          <p:cNvSpPr txBox="1"/>
          <p:nvPr/>
        </p:nvSpPr>
        <p:spPr>
          <a:xfrm>
            <a:off x="685330" y="6400800"/>
            <a:ext cx="2743670" cy="307777"/>
          </a:xfrm>
          <a:prstGeom prst="rect">
            <a:avLst/>
          </a:prstGeom>
          <a:noFill/>
        </p:spPr>
        <p:txBody>
          <a:bodyPr wrap="square" rtlCol="0">
            <a:spAutoFit/>
          </a:bodyPr>
          <a:lstStyle/>
          <a:p>
            <a:r>
              <a:rPr lang="en-US" sz="1400" dirty="0">
                <a:solidFill>
                  <a:srgbClr val="0070C0"/>
                </a:solidFill>
                <a:hlinkClick r:id="rId3" action="ppaction://hlinksldjump">
                  <a:extLst>
                    <a:ext uri="{A12FA001-AC4F-418D-AE19-62706E023703}">
                      <ahyp:hlinkClr xmlns:ahyp="http://schemas.microsoft.com/office/drawing/2018/hyperlinkcolor" val="tx"/>
                    </a:ext>
                  </a:extLst>
                </a:hlinkClick>
              </a:rPr>
              <a:t>Dashboard</a:t>
            </a:r>
            <a:endParaRPr lang="en-US" sz="1400" dirty="0">
              <a:solidFill>
                <a:srgbClr val="0070C0"/>
              </a:solidFill>
            </a:endParaRPr>
          </a:p>
        </p:txBody>
      </p:sp>
      <p:grpSp>
        <p:nvGrpSpPr>
          <p:cNvPr id="18" name="Group 17">
            <a:extLst>
              <a:ext uri="{FF2B5EF4-FFF2-40B4-BE49-F238E27FC236}">
                <a16:creationId xmlns:a16="http://schemas.microsoft.com/office/drawing/2014/main" id="{7B721088-6BE4-BA55-2BC5-37FDC4C5FF41}"/>
              </a:ext>
            </a:extLst>
          </p:cNvPr>
          <p:cNvGrpSpPr/>
          <p:nvPr/>
        </p:nvGrpSpPr>
        <p:grpSpPr>
          <a:xfrm>
            <a:off x="4389120" y="2377440"/>
            <a:ext cx="4160520" cy="2560320"/>
            <a:chOff x="4389120" y="2377440"/>
            <a:chExt cx="4160520" cy="2560320"/>
          </a:xfrm>
        </p:grpSpPr>
        <p:cxnSp>
          <p:nvCxnSpPr>
            <p:cNvPr id="23" name="Straight Arrow Connector 22">
              <a:extLst>
                <a:ext uri="{FF2B5EF4-FFF2-40B4-BE49-F238E27FC236}">
                  <a16:creationId xmlns:a16="http://schemas.microsoft.com/office/drawing/2014/main" id="{F2570839-C02A-BBF2-6E99-58293F0827AE}"/>
                </a:ext>
              </a:extLst>
            </p:cNvPr>
            <p:cNvCxnSpPr>
              <a:cxnSpLocks noChangeAspect="1"/>
            </p:cNvCxnSpPr>
            <p:nvPr/>
          </p:nvCxnSpPr>
          <p:spPr>
            <a:xfrm flipH="1">
              <a:off x="4389120" y="2377440"/>
              <a:ext cx="4160520" cy="960120"/>
            </a:xfrm>
            <a:prstGeom prst="straightConnector1">
              <a:avLst/>
            </a:prstGeom>
            <a:ln w="25400">
              <a:tailEnd type="triangle" w="lg" len="lg"/>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B91A63CA-821F-83CF-7093-3E7026F6C89E}"/>
                </a:ext>
              </a:extLst>
            </p:cNvPr>
            <p:cNvCxnSpPr/>
            <p:nvPr/>
          </p:nvCxnSpPr>
          <p:spPr>
            <a:xfrm flipH="1">
              <a:off x="5989320" y="2377440"/>
              <a:ext cx="2560320" cy="2560320"/>
            </a:xfrm>
            <a:prstGeom prst="line">
              <a:avLst/>
            </a:prstGeom>
            <a:ln w="19050">
              <a:prstDash val="dash"/>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FC6D637B-6B27-F9BC-CDB3-C553BC71EEF0}"/>
                </a:ext>
              </a:extLst>
            </p:cNvPr>
            <p:cNvCxnSpPr>
              <a:cxnSpLocks/>
            </p:cNvCxnSpPr>
            <p:nvPr/>
          </p:nvCxnSpPr>
          <p:spPr>
            <a:xfrm>
              <a:off x="4389120" y="3337560"/>
              <a:ext cx="1600200" cy="1600200"/>
            </a:xfrm>
            <a:prstGeom prst="line">
              <a:avLst/>
            </a:prstGeom>
            <a:ln w="19050">
              <a:prstDash val="dash"/>
            </a:ln>
          </p:spPr>
          <p:style>
            <a:lnRef idx="1">
              <a:schemeClr val="accent1"/>
            </a:lnRef>
            <a:fillRef idx="0">
              <a:schemeClr val="accent1"/>
            </a:fillRef>
            <a:effectRef idx="0">
              <a:schemeClr val="accent1"/>
            </a:effectRef>
            <a:fontRef idx="minor">
              <a:schemeClr val="tx1"/>
            </a:fontRef>
          </p:style>
        </p:cxnSp>
        <p:cxnSp>
          <p:nvCxnSpPr>
            <p:cNvPr id="3" name="Straight Arrow Connector 2">
              <a:extLst>
                <a:ext uri="{FF2B5EF4-FFF2-40B4-BE49-F238E27FC236}">
                  <a16:creationId xmlns:a16="http://schemas.microsoft.com/office/drawing/2014/main" id="{EC6B3976-F470-F3AD-2FC3-26ED1AB1EAE6}"/>
                </a:ext>
              </a:extLst>
            </p:cNvPr>
            <p:cNvCxnSpPr>
              <a:cxnSpLocks/>
            </p:cNvCxnSpPr>
            <p:nvPr/>
          </p:nvCxnSpPr>
          <p:spPr>
            <a:xfrm flipV="1">
              <a:off x="5989320" y="2895600"/>
              <a:ext cx="411480" cy="2042160"/>
            </a:xfrm>
            <a:prstGeom prst="straightConnector1">
              <a:avLst/>
            </a:prstGeom>
            <a:ln w="15875">
              <a:solidFill>
                <a:srgbClr val="92D050"/>
              </a:solidFill>
              <a:tailEnd type="triangle"/>
            </a:ln>
          </p:spPr>
          <p:style>
            <a:lnRef idx="1">
              <a:schemeClr val="accent1"/>
            </a:lnRef>
            <a:fillRef idx="0">
              <a:schemeClr val="accent1"/>
            </a:fillRef>
            <a:effectRef idx="0">
              <a:schemeClr val="accent1"/>
            </a:effectRef>
            <a:fontRef idx="minor">
              <a:schemeClr val="tx1"/>
            </a:fontRef>
          </p:style>
        </p:cxnSp>
      </p:grpSp>
      <p:grpSp>
        <p:nvGrpSpPr>
          <p:cNvPr id="20" name="Group 19">
            <a:extLst>
              <a:ext uri="{FF2B5EF4-FFF2-40B4-BE49-F238E27FC236}">
                <a16:creationId xmlns:a16="http://schemas.microsoft.com/office/drawing/2014/main" id="{0D6D7C3A-E256-A4B7-3581-956DEE136744}"/>
              </a:ext>
            </a:extLst>
          </p:cNvPr>
          <p:cNvGrpSpPr/>
          <p:nvPr/>
        </p:nvGrpSpPr>
        <p:grpSpPr>
          <a:xfrm>
            <a:off x="274320" y="1371600"/>
            <a:ext cx="4160520" cy="2560320"/>
            <a:chOff x="274320" y="1371600"/>
            <a:chExt cx="4160520" cy="2560320"/>
          </a:xfrm>
        </p:grpSpPr>
        <p:cxnSp>
          <p:nvCxnSpPr>
            <p:cNvPr id="15" name="Straight Arrow Connector 14">
              <a:extLst>
                <a:ext uri="{FF2B5EF4-FFF2-40B4-BE49-F238E27FC236}">
                  <a16:creationId xmlns:a16="http://schemas.microsoft.com/office/drawing/2014/main" id="{9881149E-D587-BADB-9656-5EA3FAD5D563}"/>
                </a:ext>
              </a:extLst>
            </p:cNvPr>
            <p:cNvCxnSpPr>
              <a:cxnSpLocks noChangeAspect="1"/>
            </p:cNvCxnSpPr>
            <p:nvPr/>
          </p:nvCxnSpPr>
          <p:spPr>
            <a:xfrm flipH="1">
              <a:off x="274320" y="1371600"/>
              <a:ext cx="4160520" cy="960120"/>
            </a:xfrm>
            <a:prstGeom prst="straightConnector1">
              <a:avLst/>
            </a:prstGeom>
            <a:ln w="25400">
              <a:headEnd type="triangle" w="lg" len="med"/>
              <a:tailEnd type="none" w="lg" len="lg"/>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42455B4A-2F60-A362-B0E3-6E9B92BE7072}"/>
                </a:ext>
              </a:extLst>
            </p:cNvPr>
            <p:cNvCxnSpPr/>
            <p:nvPr/>
          </p:nvCxnSpPr>
          <p:spPr>
            <a:xfrm flipH="1">
              <a:off x="1874520" y="1371600"/>
              <a:ext cx="2560320" cy="2560320"/>
            </a:xfrm>
            <a:prstGeom prst="line">
              <a:avLst/>
            </a:prstGeom>
            <a:ln w="19050">
              <a:prstDash val="dash"/>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AA53FB4A-0931-1415-91E7-951F08FE0803}"/>
                </a:ext>
              </a:extLst>
            </p:cNvPr>
            <p:cNvCxnSpPr>
              <a:cxnSpLocks/>
            </p:cNvCxnSpPr>
            <p:nvPr/>
          </p:nvCxnSpPr>
          <p:spPr>
            <a:xfrm>
              <a:off x="274320" y="2331720"/>
              <a:ext cx="1600200" cy="1600200"/>
            </a:xfrm>
            <a:prstGeom prst="line">
              <a:avLst/>
            </a:prstGeom>
            <a:ln w="19050">
              <a:prstDash val="dash"/>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84D1E15B-CC2A-7595-9456-3A2DCA092687}"/>
                </a:ext>
              </a:extLst>
            </p:cNvPr>
            <p:cNvCxnSpPr>
              <a:cxnSpLocks/>
            </p:cNvCxnSpPr>
            <p:nvPr/>
          </p:nvCxnSpPr>
          <p:spPr>
            <a:xfrm flipV="1">
              <a:off x="1874520" y="1828800"/>
              <a:ext cx="548640" cy="2087880"/>
            </a:xfrm>
            <a:prstGeom prst="straightConnector1">
              <a:avLst/>
            </a:prstGeom>
            <a:ln w="15875">
              <a:solidFill>
                <a:srgbClr val="92D050"/>
              </a:solidFill>
              <a:tailEnd type="triangle"/>
            </a:ln>
          </p:spPr>
          <p:style>
            <a:lnRef idx="1">
              <a:schemeClr val="accent1"/>
            </a:lnRef>
            <a:fillRef idx="0">
              <a:schemeClr val="accent1"/>
            </a:fillRef>
            <a:effectRef idx="0">
              <a:schemeClr val="accent1"/>
            </a:effectRef>
            <a:fontRef idx="minor">
              <a:schemeClr val="tx1"/>
            </a:fontRef>
          </p:style>
        </p:cxnSp>
      </p:grpSp>
      <p:grpSp>
        <p:nvGrpSpPr>
          <p:cNvPr id="13" name="Group 12">
            <a:extLst>
              <a:ext uri="{FF2B5EF4-FFF2-40B4-BE49-F238E27FC236}">
                <a16:creationId xmlns:a16="http://schemas.microsoft.com/office/drawing/2014/main" id="{5227DC30-F62F-F95C-BEAB-26E22C3DD3A1}"/>
              </a:ext>
            </a:extLst>
          </p:cNvPr>
          <p:cNvGrpSpPr/>
          <p:nvPr/>
        </p:nvGrpSpPr>
        <p:grpSpPr>
          <a:xfrm>
            <a:off x="4389120" y="1371600"/>
            <a:ext cx="4160520" cy="2560320"/>
            <a:chOff x="4389120" y="1371600"/>
            <a:chExt cx="4160520" cy="2560320"/>
          </a:xfrm>
        </p:grpSpPr>
        <p:cxnSp>
          <p:nvCxnSpPr>
            <p:cNvPr id="6" name="Straight Arrow Connector 5">
              <a:extLst>
                <a:ext uri="{FF2B5EF4-FFF2-40B4-BE49-F238E27FC236}">
                  <a16:creationId xmlns:a16="http://schemas.microsoft.com/office/drawing/2014/main" id="{7CD24EEC-BA10-03CB-E982-35130A0B53B6}"/>
                </a:ext>
              </a:extLst>
            </p:cNvPr>
            <p:cNvCxnSpPr>
              <a:cxnSpLocks noChangeAspect="1"/>
            </p:cNvCxnSpPr>
            <p:nvPr/>
          </p:nvCxnSpPr>
          <p:spPr>
            <a:xfrm>
              <a:off x="4389120" y="1371600"/>
              <a:ext cx="4160520" cy="960120"/>
            </a:xfrm>
            <a:prstGeom prst="straightConnector1">
              <a:avLst/>
            </a:prstGeom>
            <a:ln w="25400">
              <a:tailEnd type="triangle" w="lg" len="lg"/>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9FCFBB12-3FA9-6F30-A697-C7AAF6F73532}"/>
                </a:ext>
              </a:extLst>
            </p:cNvPr>
            <p:cNvCxnSpPr/>
            <p:nvPr/>
          </p:nvCxnSpPr>
          <p:spPr>
            <a:xfrm>
              <a:off x="4389120" y="1371600"/>
              <a:ext cx="2560320" cy="2560320"/>
            </a:xfrm>
            <a:prstGeom prst="line">
              <a:avLst/>
            </a:prstGeom>
            <a:ln w="19050">
              <a:prstDash val="dash"/>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AFDE56A5-E021-E1E6-EFD1-326FF40BAE3A}"/>
                </a:ext>
              </a:extLst>
            </p:cNvPr>
            <p:cNvCxnSpPr>
              <a:cxnSpLocks/>
            </p:cNvCxnSpPr>
            <p:nvPr/>
          </p:nvCxnSpPr>
          <p:spPr>
            <a:xfrm flipH="1">
              <a:off x="6949440" y="2331720"/>
              <a:ext cx="1600200" cy="1600200"/>
            </a:xfrm>
            <a:prstGeom prst="line">
              <a:avLst/>
            </a:prstGeom>
            <a:ln w="19050">
              <a:prstDash val="dash"/>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645A35B2-22B8-4746-9918-A78AE52948E9}"/>
                </a:ext>
              </a:extLst>
            </p:cNvPr>
            <p:cNvCxnSpPr>
              <a:cxnSpLocks/>
            </p:cNvCxnSpPr>
            <p:nvPr/>
          </p:nvCxnSpPr>
          <p:spPr>
            <a:xfrm flipH="1" flipV="1">
              <a:off x="6400800" y="1828800"/>
              <a:ext cx="548640" cy="2087880"/>
            </a:xfrm>
            <a:prstGeom prst="straightConnector1">
              <a:avLst/>
            </a:prstGeom>
            <a:ln w="15875">
              <a:solidFill>
                <a:srgbClr val="92D050"/>
              </a:solidFill>
              <a:tailEnd type="triangle"/>
            </a:ln>
          </p:spPr>
          <p:style>
            <a:lnRef idx="1">
              <a:schemeClr val="accent1"/>
            </a:lnRef>
            <a:fillRef idx="0">
              <a:schemeClr val="accent1"/>
            </a:fillRef>
            <a:effectRef idx="0">
              <a:schemeClr val="accent1"/>
            </a:effectRef>
            <a:fontRef idx="minor">
              <a:schemeClr val="tx1"/>
            </a:fontRef>
          </p:style>
        </p:cxnSp>
      </p:grpSp>
      <p:grpSp>
        <p:nvGrpSpPr>
          <p:cNvPr id="19" name="Group 18">
            <a:extLst>
              <a:ext uri="{FF2B5EF4-FFF2-40B4-BE49-F238E27FC236}">
                <a16:creationId xmlns:a16="http://schemas.microsoft.com/office/drawing/2014/main" id="{01527D18-24AD-8DA8-E1D8-B8DE4362B675}"/>
              </a:ext>
            </a:extLst>
          </p:cNvPr>
          <p:cNvGrpSpPr/>
          <p:nvPr/>
        </p:nvGrpSpPr>
        <p:grpSpPr>
          <a:xfrm>
            <a:off x="274320" y="2377440"/>
            <a:ext cx="4160520" cy="2560320"/>
            <a:chOff x="274320" y="2377440"/>
            <a:chExt cx="4160520" cy="2560320"/>
          </a:xfrm>
        </p:grpSpPr>
        <p:cxnSp>
          <p:nvCxnSpPr>
            <p:cNvPr id="27" name="Straight Arrow Connector 26">
              <a:extLst>
                <a:ext uri="{FF2B5EF4-FFF2-40B4-BE49-F238E27FC236}">
                  <a16:creationId xmlns:a16="http://schemas.microsoft.com/office/drawing/2014/main" id="{937B5C1B-3594-0526-6005-B5068BFAC8E3}"/>
                </a:ext>
              </a:extLst>
            </p:cNvPr>
            <p:cNvCxnSpPr>
              <a:cxnSpLocks noChangeAspect="1"/>
            </p:cNvCxnSpPr>
            <p:nvPr/>
          </p:nvCxnSpPr>
          <p:spPr>
            <a:xfrm>
              <a:off x="274320" y="2377440"/>
              <a:ext cx="4160520" cy="960120"/>
            </a:xfrm>
            <a:prstGeom prst="straightConnector1">
              <a:avLst/>
            </a:prstGeom>
            <a:ln w="25400">
              <a:solidFill>
                <a:srgbClr val="0070C0"/>
              </a:solidFill>
              <a:headEnd type="triangle" w="lg" len="med"/>
              <a:tailEnd type="none" w="lg" len="lg"/>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138B8A00-2D09-97D8-E039-3C90EC9BCCC9}"/>
                </a:ext>
              </a:extLst>
            </p:cNvPr>
            <p:cNvCxnSpPr/>
            <p:nvPr/>
          </p:nvCxnSpPr>
          <p:spPr>
            <a:xfrm>
              <a:off x="274320" y="2377440"/>
              <a:ext cx="2560320" cy="2560320"/>
            </a:xfrm>
            <a:prstGeom prst="line">
              <a:avLst/>
            </a:prstGeom>
            <a:ln w="19050">
              <a:solidFill>
                <a:srgbClr val="0070C0"/>
              </a:solidFill>
              <a:prstDash val="dash"/>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5745F0BC-93C4-38A9-1D12-700B192C7565}"/>
                </a:ext>
              </a:extLst>
            </p:cNvPr>
            <p:cNvCxnSpPr>
              <a:cxnSpLocks/>
            </p:cNvCxnSpPr>
            <p:nvPr/>
          </p:nvCxnSpPr>
          <p:spPr>
            <a:xfrm flipH="1">
              <a:off x="2834640" y="3337560"/>
              <a:ext cx="1600200" cy="1600200"/>
            </a:xfrm>
            <a:prstGeom prst="line">
              <a:avLst/>
            </a:prstGeom>
            <a:ln w="19050">
              <a:solidFill>
                <a:srgbClr val="0070C0"/>
              </a:solidFill>
              <a:prstDash val="dash"/>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86BB0621-2DDF-F46A-37D9-12139F1E7D21}"/>
                </a:ext>
              </a:extLst>
            </p:cNvPr>
            <p:cNvCxnSpPr>
              <a:cxnSpLocks/>
            </p:cNvCxnSpPr>
            <p:nvPr/>
          </p:nvCxnSpPr>
          <p:spPr>
            <a:xfrm flipH="1" flipV="1">
              <a:off x="2423160" y="2880360"/>
              <a:ext cx="411480" cy="2042160"/>
            </a:xfrm>
            <a:prstGeom prst="straightConnector1">
              <a:avLst/>
            </a:prstGeom>
            <a:ln w="15875">
              <a:solidFill>
                <a:srgbClr val="92D050"/>
              </a:solidFill>
              <a:tailEnd type="triangle"/>
            </a:ln>
          </p:spPr>
          <p:style>
            <a:lnRef idx="1">
              <a:schemeClr val="accent1"/>
            </a:lnRef>
            <a:fillRef idx="0">
              <a:schemeClr val="accent1"/>
            </a:fillRef>
            <a:effectRef idx="0">
              <a:schemeClr val="accent1"/>
            </a:effectRef>
            <a:fontRef idx="minor">
              <a:schemeClr val="tx1"/>
            </a:fontRef>
          </p:style>
        </p:cxnSp>
      </p:grpSp>
      <p:grpSp>
        <p:nvGrpSpPr>
          <p:cNvPr id="32" name="Group 31">
            <a:extLst>
              <a:ext uri="{FF2B5EF4-FFF2-40B4-BE49-F238E27FC236}">
                <a16:creationId xmlns:a16="http://schemas.microsoft.com/office/drawing/2014/main" id="{00662BA9-CAEB-31CA-5092-CFBA48027DF6}"/>
              </a:ext>
            </a:extLst>
          </p:cNvPr>
          <p:cNvGrpSpPr/>
          <p:nvPr/>
        </p:nvGrpSpPr>
        <p:grpSpPr>
          <a:xfrm>
            <a:off x="457200" y="2286000"/>
            <a:ext cx="3911618" cy="1146572"/>
            <a:chOff x="457200" y="2286000"/>
            <a:chExt cx="3911618" cy="1146572"/>
          </a:xfrm>
        </p:grpSpPr>
        <p:sp>
          <p:nvSpPr>
            <p:cNvPr id="33" name="TextBox 32">
              <a:extLst>
                <a:ext uri="{FF2B5EF4-FFF2-40B4-BE49-F238E27FC236}">
                  <a16:creationId xmlns:a16="http://schemas.microsoft.com/office/drawing/2014/main" id="{FDFE2A29-3854-9545-187A-33FD3476097A}"/>
                </a:ext>
              </a:extLst>
            </p:cNvPr>
            <p:cNvSpPr txBox="1"/>
            <p:nvPr/>
          </p:nvSpPr>
          <p:spPr>
            <a:xfrm rot="774553">
              <a:off x="457200" y="2286000"/>
              <a:ext cx="756938" cy="369332"/>
            </a:xfrm>
            <a:prstGeom prst="rect">
              <a:avLst/>
            </a:prstGeom>
            <a:noFill/>
            <a:ln>
              <a:noFill/>
            </a:ln>
          </p:spPr>
          <p:txBody>
            <a:bodyPr wrap="none" rtlCol="0">
              <a:spAutoFit/>
            </a:bodyPr>
            <a:lstStyle/>
            <a:p>
              <a:r>
                <a:rPr lang="en-US" dirty="0">
                  <a:solidFill>
                    <a:srgbClr val="00B0F0"/>
                  </a:solidFill>
                </a:rPr>
                <a:t>(   (   (</a:t>
              </a:r>
            </a:p>
          </p:txBody>
        </p:sp>
        <p:sp>
          <p:nvSpPr>
            <p:cNvPr id="34" name="TextBox 33">
              <a:extLst>
                <a:ext uri="{FF2B5EF4-FFF2-40B4-BE49-F238E27FC236}">
                  <a16:creationId xmlns:a16="http://schemas.microsoft.com/office/drawing/2014/main" id="{3DFA7C27-E08C-3EFC-B078-0A6F7E19B653}"/>
                </a:ext>
              </a:extLst>
            </p:cNvPr>
            <p:cNvSpPr txBox="1"/>
            <p:nvPr/>
          </p:nvSpPr>
          <p:spPr>
            <a:xfrm rot="793355" flipH="1" flipV="1">
              <a:off x="3611880" y="3063240"/>
              <a:ext cx="756938" cy="369332"/>
            </a:xfrm>
            <a:prstGeom prst="rect">
              <a:avLst/>
            </a:prstGeom>
            <a:noFill/>
            <a:ln>
              <a:noFill/>
            </a:ln>
          </p:spPr>
          <p:txBody>
            <a:bodyPr wrap="none" rtlCol="0">
              <a:spAutoFit/>
            </a:bodyPr>
            <a:lstStyle/>
            <a:p>
              <a:r>
                <a:rPr lang="en-US" dirty="0">
                  <a:solidFill>
                    <a:srgbClr val="FF0000"/>
                  </a:solidFill>
                </a:rPr>
                <a:t>(   (   (</a:t>
              </a:r>
            </a:p>
          </p:txBody>
        </p:sp>
      </p:grpSp>
      <p:grpSp>
        <p:nvGrpSpPr>
          <p:cNvPr id="35" name="Group 34">
            <a:extLst>
              <a:ext uri="{FF2B5EF4-FFF2-40B4-BE49-F238E27FC236}">
                <a16:creationId xmlns:a16="http://schemas.microsoft.com/office/drawing/2014/main" id="{F466E5E1-3F62-6CFF-E468-356BC8939EFC}"/>
              </a:ext>
            </a:extLst>
          </p:cNvPr>
          <p:cNvGrpSpPr/>
          <p:nvPr/>
        </p:nvGrpSpPr>
        <p:grpSpPr>
          <a:xfrm>
            <a:off x="4480560" y="2377440"/>
            <a:ext cx="3774458" cy="1009412"/>
            <a:chOff x="4480560" y="2377440"/>
            <a:chExt cx="3774458" cy="1009412"/>
          </a:xfrm>
        </p:grpSpPr>
        <p:sp>
          <p:nvSpPr>
            <p:cNvPr id="36" name="TextBox 35">
              <a:extLst>
                <a:ext uri="{FF2B5EF4-FFF2-40B4-BE49-F238E27FC236}">
                  <a16:creationId xmlns:a16="http://schemas.microsoft.com/office/drawing/2014/main" id="{CDD84601-201A-5D6F-A559-BB399102B405}"/>
                </a:ext>
              </a:extLst>
            </p:cNvPr>
            <p:cNvSpPr txBox="1"/>
            <p:nvPr/>
          </p:nvSpPr>
          <p:spPr>
            <a:xfrm rot="20767986" flipH="1">
              <a:off x="4480560" y="3017520"/>
              <a:ext cx="756938" cy="369332"/>
            </a:xfrm>
            <a:prstGeom prst="rect">
              <a:avLst/>
            </a:prstGeom>
            <a:noFill/>
            <a:ln>
              <a:noFill/>
            </a:ln>
          </p:spPr>
          <p:txBody>
            <a:bodyPr wrap="none" rtlCol="0">
              <a:spAutoFit/>
            </a:bodyPr>
            <a:lstStyle/>
            <a:p>
              <a:r>
                <a:rPr lang="en-US" dirty="0">
                  <a:solidFill>
                    <a:srgbClr val="FF0000"/>
                  </a:solidFill>
                </a:rPr>
                <a:t>(   (   (</a:t>
              </a:r>
            </a:p>
          </p:txBody>
        </p:sp>
        <p:sp>
          <p:nvSpPr>
            <p:cNvPr id="37" name="TextBox 36">
              <a:extLst>
                <a:ext uri="{FF2B5EF4-FFF2-40B4-BE49-F238E27FC236}">
                  <a16:creationId xmlns:a16="http://schemas.microsoft.com/office/drawing/2014/main" id="{CA81B7F6-55C9-70CC-CF65-5E1141846BED}"/>
                </a:ext>
              </a:extLst>
            </p:cNvPr>
            <p:cNvSpPr txBox="1"/>
            <p:nvPr/>
          </p:nvSpPr>
          <p:spPr>
            <a:xfrm rot="20790894" flipV="1">
              <a:off x="7498080" y="2377440"/>
              <a:ext cx="756938" cy="369332"/>
            </a:xfrm>
            <a:prstGeom prst="rect">
              <a:avLst/>
            </a:prstGeom>
            <a:noFill/>
            <a:ln>
              <a:noFill/>
            </a:ln>
          </p:spPr>
          <p:txBody>
            <a:bodyPr wrap="none" rtlCol="0">
              <a:spAutoFit/>
            </a:bodyPr>
            <a:lstStyle/>
            <a:p>
              <a:r>
                <a:rPr lang="en-US" dirty="0">
                  <a:solidFill>
                    <a:srgbClr val="00B0F0"/>
                  </a:solidFill>
                </a:rPr>
                <a:t>(   (   (</a:t>
              </a:r>
            </a:p>
          </p:txBody>
        </p:sp>
      </p:grpSp>
      <p:grpSp>
        <p:nvGrpSpPr>
          <p:cNvPr id="38" name="Group 37">
            <a:extLst>
              <a:ext uri="{FF2B5EF4-FFF2-40B4-BE49-F238E27FC236}">
                <a16:creationId xmlns:a16="http://schemas.microsoft.com/office/drawing/2014/main" id="{B32183E1-2A82-BF56-81A1-901B729EF0C9}"/>
              </a:ext>
            </a:extLst>
          </p:cNvPr>
          <p:cNvGrpSpPr/>
          <p:nvPr/>
        </p:nvGrpSpPr>
        <p:grpSpPr>
          <a:xfrm>
            <a:off x="4480560" y="1280160"/>
            <a:ext cx="3774458" cy="1100852"/>
            <a:chOff x="4480560" y="1280160"/>
            <a:chExt cx="3774458" cy="1100852"/>
          </a:xfrm>
        </p:grpSpPr>
        <p:sp>
          <p:nvSpPr>
            <p:cNvPr id="39" name="TextBox 38">
              <a:extLst>
                <a:ext uri="{FF2B5EF4-FFF2-40B4-BE49-F238E27FC236}">
                  <a16:creationId xmlns:a16="http://schemas.microsoft.com/office/drawing/2014/main" id="{C59EBB03-62B6-81B2-EAE7-F71A327EF0B2}"/>
                </a:ext>
              </a:extLst>
            </p:cNvPr>
            <p:cNvSpPr txBox="1"/>
            <p:nvPr/>
          </p:nvSpPr>
          <p:spPr>
            <a:xfrm rot="809106">
              <a:off x="4480560" y="1280160"/>
              <a:ext cx="756938" cy="369332"/>
            </a:xfrm>
            <a:prstGeom prst="rect">
              <a:avLst/>
            </a:prstGeom>
            <a:noFill/>
            <a:ln>
              <a:noFill/>
            </a:ln>
          </p:spPr>
          <p:txBody>
            <a:bodyPr wrap="none" rtlCol="0">
              <a:spAutoFit/>
            </a:bodyPr>
            <a:lstStyle/>
            <a:p>
              <a:r>
                <a:rPr lang="en-US" dirty="0">
                  <a:solidFill>
                    <a:srgbClr val="00B0F0"/>
                  </a:solidFill>
                </a:rPr>
                <a:t>(   (   (</a:t>
              </a:r>
            </a:p>
          </p:txBody>
        </p:sp>
        <p:sp>
          <p:nvSpPr>
            <p:cNvPr id="40" name="TextBox 39">
              <a:extLst>
                <a:ext uri="{FF2B5EF4-FFF2-40B4-BE49-F238E27FC236}">
                  <a16:creationId xmlns:a16="http://schemas.microsoft.com/office/drawing/2014/main" id="{E46D2E91-9415-0A75-FA20-12A16CF11BDB}"/>
                </a:ext>
              </a:extLst>
            </p:cNvPr>
            <p:cNvSpPr txBox="1"/>
            <p:nvPr/>
          </p:nvSpPr>
          <p:spPr>
            <a:xfrm rot="793355" flipH="1" flipV="1">
              <a:off x="7498080" y="2011680"/>
              <a:ext cx="756938" cy="369332"/>
            </a:xfrm>
            <a:prstGeom prst="rect">
              <a:avLst/>
            </a:prstGeom>
            <a:noFill/>
            <a:ln>
              <a:noFill/>
            </a:ln>
          </p:spPr>
          <p:txBody>
            <a:bodyPr wrap="none" rtlCol="0">
              <a:spAutoFit/>
            </a:bodyPr>
            <a:lstStyle/>
            <a:p>
              <a:r>
                <a:rPr lang="en-US" dirty="0">
                  <a:solidFill>
                    <a:srgbClr val="FF0000"/>
                  </a:solidFill>
                </a:rPr>
                <a:t>(   (   (</a:t>
              </a:r>
            </a:p>
          </p:txBody>
        </p:sp>
      </p:grpSp>
      <p:grpSp>
        <p:nvGrpSpPr>
          <p:cNvPr id="41" name="Group 40">
            <a:extLst>
              <a:ext uri="{FF2B5EF4-FFF2-40B4-BE49-F238E27FC236}">
                <a16:creationId xmlns:a16="http://schemas.microsoft.com/office/drawing/2014/main" id="{8D4EDAD6-D07C-C8E2-906F-242F7417DDB3}"/>
              </a:ext>
            </a:extLst>
          </p:cNvPr>
          <p:cNvGrpSpPr/>
          <p:nvPr/>
        </p:nvGrpSpPr>
        <p:grpSpPr>
          <a:xfrm>
            <a:off x="457200" y="1325880"/>
            <a:ext cx="3911618" cy="1055132"/>
            <a:chOff x="457200" y="1325880"/>
            <a:chExt cx="3911618" cy="1055132"/>
          </a:xfrm>
        </p:grpSpPr>
        <p:sp>
          <p:nvSpPr>
            <p:cNvPr id="42" name="TextBox 41">
              <a:extLst>
                <a:ext uri="{FF2B5EF4-FFF2-40B4-BE49-F238E27FC236}">
                  <a16:creationId xmlns:a16="http://schemas.microsoft.com/office/drawing/2014/main" id="{9D05D3A0-E352-F151-5072-F848BDD4CAE3}"/>
                </a:ext>
              </a:extLst>
            </p:cNvPr>
            <p:cNvSpPr txBox="1"/>
            <p:nvPr/>
          </p:nvSpPr>
          <p:spPr>
            <a:xfrm rot="20806645" flipH="1">
              <a:off x="457200" y="2011680"/>
              <a:ext cx="756938" cy="369332"/>
            </a:xfrm>
            <a:prstGeom prst="rect">
              <a:avLst/>
            </a:prstGeom>
            <a:noFill/>
            <a:ln>
              <a:noFill/>
            </a:ln>
          </p:spPr>
          <p:txBody>
            <a:bodyPr wrap="none" rtlCol="0">
              <a:spAutoFit/>
            </a:bodyPr>
            <a:lstStyle/>
            <a:p>
              <a:r>
                <a:rPr lang="en-US" dirty="0">
                  <a:solidFill>
                    <a:srgbClr val="FF0000"/>
                  </a:solidFill>
                </a:rPr>
                <a:t>(   (   (</a:t>
              </a:r>
            </a:p>
          </p:txBody>
        </p:sp>
        <p:sp>
          <p:nvSpPr>
            <p:cNvPr id="43" name="TextBox 42">
              <a:extLst>
                <a:ext uri="{FF2B5EF4-FFF2-40B4-BE49-F238E27FC236}">
                  <a16:creationId xmlns:a16="http://schemas.microsoft.com/office/drawing/2014/main" id="{049EA3B2-666D-E097-3F94-5B377C4BFDA6}"/>
                </a:ext>
              </a:extLst>
            </p:cNvPr>
            <p:cNvSpPr txBox="1"/>
            <p:nvPr/>
          </p:nvSpPr>
          <p:spPr>
            <a:xfrm rot="20790894" flipV="1">
              <a:off x="3611880" y="1325880"/>
              <a:ext cx="756938" cy="369332"/>
            </a:xfrm>
            <a:prstGeom prst="rect">
              <a:avLst/>
            </a:prstGeom>
            <a:noFill/>
            <a:ln>
              <a:noFill/>
            </a:ln>
          </p:spPr>
          <p:txBody>
            <a:bodyPr wrap="none" rtlCol="0">
              <a:spAutoFit/>
            </a:bodyPr>
            <a:lstStyle/>
            <a:p>
              <a:r>
                <a:rPr lang="en-US" dirty="0">
                  <a:solidFill>
                    <a:srgbClr val="00B0F0"/>
                  </a:solidFill>
                </a:rPr>
                <a:t>(   (   (</a:t>
              </a:r>
            </a:p>
          </p:txBody>
        </p:sp>
      </p:grpSp>
      <p:sp>
        <p:nvSpPr>
          <p:cNvPr id="5" name="Content Placeholder 2">
            <a:extLst>
              <a:ext uri="{FF2B5EF4-FFF2-40B4-BE49-F238E27FC236}">
                <a16:creationId xmlns:a16="http://schemas.microsoft.com/office/drawing/2014/main" id="{1B8E9EDD-47D4-DFCE-912C-08BD9982ABA3}"/>
              </a:ext>
            </a:extLst>
          </p:cNvPr>
          <p:cNvSpPr txBox="1">
            <a:spLocks/>
          </p:cNvSpPr>
          <p:nvPr/>
        </p:nvSpPr>
        <p:spPr>
          <a:xfrm>
            <a:off x="731519" y="5212080"/>
            <a:ext cx="7772400" cy="1188720"/>
          </a:xfrm>
          <a:prstGeom prst="rect">
            <a:avLst/>
          </a:prstGeom>
        </p:spPr>
        <p:txBody>
          <a:bodyPr>
            <a:normAutofit/>
          </a:bodyPr>
          <a:lst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a:lstStyle>
          <a:p>
            <a:pPr marL="0" indent="0">
              <a:lnSpc>
                <a:spcPct val="100000"/>
              </a:lnSpc>
              <a:spcBef>
                <a:spcPts val="400"/>
              </a:spcBef>
              <a:buNone/>
            </a:pPr>
            <a:r>
              <a:rPr lang="en-US" cap="none" dirty="0"/>
              <a:t>4 EPR pairs advance into the future under standard unitary evolution.</a:t>
            </a:r>
          </a:p>
          <a:p>
            <a:pPr marL="0" indent="0">
              <a:lnSpc>
                <a:spcPct val="100000"/>
              </a:lnSpc>
              <a:spcBef>
                <a:spcPts val="400"/>
              </a:spcBef>
              <a:buNone/>
            </a:pPr>
            <a:r>
              <a:rPr lang="en-US" cap="none" dirty="0"/>
              <a:t>Carefully timed to create a global consistency situation.</a:t>
            </a:r>
          </a:p>
        </p:txBody>
      </p:sp>
    </p:spTree>
    <p:extLst>
      <p:ext uri="{BB962C8B-B14F-4D97-AF65-F5344CB8AC3E}">
        <p14:creationId xmlns:p14="http://schemas.microsoft.com/office/powerpoint/2010/main" val="29079480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down)">
                                      <p:cBhvr>
                                        <p:cTn id="7" dur="5000"/>
                                        <p:tgtEl>
                                          <p:spTgt spid="13"/>
                                        </p:tgtEl>
                                      </p:cBhvr>
                                    </p:animEffect>
                                  </p:childTnLst>
                                </p:cTn>
                              </p:par>
                              <p:par>
                                <p:cTn id="8" presetID="22" presetClass="entr" presetSubtype="4" fill="hold" nodeType="withEffect">
                                  <p:stCondLst>
                                    <p:cond delay="0"/>
                                  </p:stCondLst>
                                  <p:childTnLst>
                                    <p:set>
                                      <p:cBhvr>
                                        <p:cTn id="9" dur="1" fill="hold">
                                          <p:stCondLst>
                                            <p:cond delay="0"/>
                                          </p:stCondLst>
                                        </p:cTn>
                                        <p:tgtEl>
                                          <p:spTgt spid="18"/>
                                        </p:tgtEl>
                                        <p:attrNameLst>
                                          <p:attrName>style.visibility</p:attrName>
                                        </p:attrNameLst>
                                      </p:cBhvr>
                                      <p:to>
                                        <p:strVal val="visible"/>
                                      </p:to>
                                    </p:set>
                                    <p:animEffect transition="in" filter="wipe(down)">
                                      <p:cBhvr>
                                        <p:cTn id="10" dur="5000"/>
                                        <p:tgtEl>
                                          <p:spTgt spid="18"/>
                                        </p:tgtEl>
                                      </p:cBhvr>
                                    </p:animEffect>
                                  </p:childTnLst>
                                </p:cTn>
                              </p:par>
                              <p:par>
                                <p:cTn id="11" presetID="22" presetClass="entr" presetSubtype="4" fill="hold" nodeType="withEffect">
                                  <p:stCondLst>
                                    <p:cond delay="0"/>
                                  </p:stCondLst>
                                  <p:childTnLst>
                                    <p:set>
                                      <p:cBhvr>
                                        <p:cTn id="12" dur="1" fill="hold">
                                          <p:stCondLst>
                                            <p:cond delay="0"/>
                                          </p:stCondLst>
                                        </p:cTn>
                                        <p:tgtEl>
                                          <p:spTgt spid="19"/>
                                        </p:tgtEl>
                                        <p:attrNameLst>
                                          <p:attrName>style.visibility</p:attrName>
                                        </p:attrNameLst>
                                      </p:cBhvr>
                                      <p:to>
                                        <p:strVal val="visible"/>
                                      </p:to>
                                    </p:set>
                                    <p:animEffect transition="in" filter="wipe(down)">
                                      <p:cBhvr>
                                        <p:cTn id="13" dur="5000"/>
                                        <p:tgtEl>
                                          <p:spTgt spid="19"/>
                                        </p:tgtEl>
                                      </p:cBhvr>
                                    </p:animEffect>
                                  </p:childTnLst>
                                </p:cTn>
                              </p:par>
                              <p:par>
                                <p:cTn id="14" presetID="22" presetClass="entr" presetSubtype="4" fill="hold" nodeType="withEffect">
                                  <p:stCondLst>
                                    <p:cond delay="0"/>
                                  </p:stCondLst>
                                  <p:childTnLst>
                                    <p:set>
                                      <p:cBhvr>
                                        <p:cTn id="15" dur="1" fill="hold">
                                          <p:stCondLst>
                                            <p:cond delay="0"/>
                                          </p:stCondLst>
                                        </p:cTn>
                                        <p:tgtEl>
                                          <p:spTgt spid="20"/>
                                        </p:tgtEl>
                                        <p:attrNameLst>
                                          <p:attrName>style.visibility</p:attrName>
                                        </p:attrNameLst>
                                      </p:cBhvr>
                                      <p:to>
                                        <p:strVal val="visible"/>
                                      </p:to>
                                    </p:set>
                                    <p:animEffect transition="in" filter="wipe(down)">
                                      <p:cBhvr>
                                        <p:cTn id="16" dur="5000"/>
                                        <p:tgtEl>
                                          <p:spTgt spid="20"/>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38"/>
                                        </p:tgtEl>
                                        <p:attrNameLst>
                                          <p:attrName>style.visibility</p:attrName>
                                        </p:attrNameLst>
                                      </p:cBhvr>
                                      <p:to>
                                        <p:strVal val="visible"/>
                                      </p:to>
                                    </p:set>
                                    <p:anim calcmode="lin" valueType="num">
                                      <p:cBhvr>
                                        <p:cTn id="21" dur="1000" fill="hold"/>
                                        <p:tgtEl>
                                          <p:spTgt spid="38"/>
                                        </p:tgtEl>
                                        <p:attrNameLst>
                                          <p:attrName>ppt_w</p:attrName>
                                        </p:attrNameLst>
                                      </p:cBhvr>
                                      <p:tavLst>
                                        <p:tav tm="0">
                                          <p:val>
                                            <p:fltVal val="0"/>
                                          </p:val>
                                        </p:tav>
                                        <p:tav tm="100000">
                                          <p:val>
                                            <p:strVal val="#ppt_w"/>
                                          </p:val>
                                        </p:tav>
                                      </p:tavLst>
                                    </p:anim>
                                    <p:anim calcmode="lin" valueType="num">
                                      <p:cBhvr>
                                        <p:cTn id="22" dur="1000" fill="hold"/>
                                        <p:tgtEl>
                                          <p:spTgt spid="38"/>
                                        </p:tgtEl>
                                        <p:attrNameLst>
                                          <p:attrName>ppt_h</p:attrName>
                                        </p:attrNameLst>
                                      </p:cBhvr>
                                      <p:tavLst>
                                        <p:tav tm="0">
                                          <p:val>
                                            <p:fltVal val="0"/>
                                          </p:val>
                                        </p:tav>
                                        <p:tav tm="100000">
                                          <p:val>
                                            <p:strVal val="#ppt_h"/>
                                          </p:val>
                                        </p:tav>
                                      </p:tavLst>
                                    </p:anim>
                                    <p:animEffect transition="in" filter="fade">
                                      <p:cBhvr>
                                        <p:cTn id="23" dur="1000"/>
                                        <p:tgtEl>
                                          <p:spTgt spid="38"/>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35"/>
                                        </p:tgtEl>
                                        <p:attrNameLst>
                                          <p:attrName>style.visibility</p:attrName>
                                        </p:attrNameLst>
                                      </p:cBhvr>
                                      <p:to>
                                        <p:strVal val="visible"/>
                                      </p:to>
                                    </p:set>
                                    <p:anim calcmode="lin" valueType="num">
                                      <p:cBhvr>
                                        <p:cTn id="28" dur="1000" fill="hold"/>
                                        <p:tgtEl>
                                          <p:spTgt spid="35"/>
                                        </p:tgtEl>
                                        <p:attrNameLst>
                                          <p:attrName>ppt_w</p:attrName>
                                        </p:attrNameLst>
                                      </p:cBhvr>
                                      <p:tavLst>
                                        <p:tav tm="0">
                                          <p:val>
                                            <p:fltVal val="0"/>
                                          </p:val>
                                        </p:tav>
                                        <p:tav tm="100000">
                                          <p:val>
                                            <p:strVal val="#ppt_w"/>
                                          </p:val>
                                        </p:tav>
                                      </p:tavLst>
                                    </p:anim>
                                    <p:anim calcmode="lin" valueType="num">
                                      <p:cBhvr>
                                        <p:cTn id="29" dur="1000" fill="hold"/>
                                        <p:tgtEl>
                                          <p:spTgt spid="35"/>
                                        </p:tgtEl>
                                        <p:attrNameLst>
                                          <p:attrName>ppt_h</p:attrName>
                                        </p:attrNameLst>
                                      </p:cBhvr>
                                      <p:tavLst>
                                        <p:tav tm="0">
                                          <p:val>
                                            <p:fltVal val="0"/>
                                          </p:val>
                                        </p:tav>
                                        <p:tav tm="100000">
                                          <p:val>
                                            <p:strVal val="#ppt_h"/>
                                          </p:val>
                                        </p:tav>
                                      </p:tavLst>
                                    </p:anim>
                                    <p:animEffect transition="in" filter="fade">
                                      <p:cBhvr>
                                        <p:cTn id="30" dur="1000"/>
                                        <p:tgtEl>
                                          <p:spTgt spid="35"/>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nodeType="clickEffect">
                                  <p:stCondLst>
                                    <p:cond delay="0"/>
                                  </p:stCondLst>
                                  <p:childTnLst>
                                    <p:set>
                                      <p:cBhvr>
                                        <p:cTn id="34" dur="1" fill="hold">
                                          <p:stCondLst>
                                            <p:cond delay="0"/>
                                          </p:stCondLst>
                                        </p:cTn>
                                        <p:tgtEl>
                                          <p:spTgt spid="32"/>
                                        </p:tgtEl>
                                        <p:attrNameLst>
                                          <p:attrName>style.visibility</p:attrName>
                                        </p:attrNameLst>
                                      </p:cBhvr>
                                      <p:to>
                                        <p:strVal val="visible"/>
                                      </p:to>
                                    </p:set>
                                    <p:anim calcmode="lin" valueType="num">
                                      <p:cBhvr>
                                        <p:cTn id="35" dur="1000" fill="hold"/>
                                        <p:tgtEl>
                                          <p:spTgt spid="32"/>
                                        </p:tgtEl>
                                        <p:attrNameLst>
                                          <p:attrName>ppt_w</p:attrName>
                                        </p:attrNameLst>
                                      </p:cBhvr>
                                      <p:tavLst>
                                        <p:tav tm="0">
                                          <p:val>
                                            <p:fltVal val="0"/>
                                          </p:val>
                                        </p:tav>
                                        <p:tav tm="100000">
                                          <p:val>
                                            <p:strVal val="#ppt_w"/>
                                          </p:val>
                                        </p:tav>
                                      </p:tavLst>
                                    </p:anim>
                                    <p:anim calcmode="lin" valueType="num">
                                      <p:cBhvr>
                                        <p:cTn id="36" dur="1000" fill="hold"/>
                                        <p:tgtEl>
                                          <p:spTgt spid="32"/>
                                        </p:tgtEl>
                                        <p:attrNameLst>
                                          <p:attrName>ppt_h</p:attrName>
                                        </p:attrNameLst>
                                      </p:cBhvr>
                                      <p:tavLst>
                                        <p:tav tm="0">
                                          <p:val>
                                            <p:fltVal val="0"/>
                                          </p:val>
                                        </p:tav>
                                        <p:tav tm="100000">
                                          <p:val>
                                            <p:strVal val="#ppt_h"/>
                                          </p:val>
                                        </p:tav>
                                      </p:tavLst>
                                    </p:anim>
                                    <p:animEffect transition="in" filter="fade">
                                      <p:cBhvr>
                                        <p:cTn id="37" dur="1000"/>
                                        <p:tgtEl>
                                          <p:spTgt spid="32"/>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nodeType="clickEffect">
                                  <p:stCondLst>
                                    <p:cond delay="0"/>
                                  </p:stCondLst>
                                  <p:childTnLst>
                                    <p:set>
                                      <p:cBhvr>
                                        <p:cTn id="41" dur="1" fill="hold">
                                          <p:stCondLst>
                                            <p:cond delay="0"/>
                                          </p:stCondLst>
                                        </p:cTn>
                                        <p:tgtEl>
                                          <p:spTgt spid="41"/>
                                        </p:tgtEl>
                                        <p:attrNameLst>
                                          <p:attrName>style.visibility</p:attrName>
                                        </p:attrNameLst>
                                      </p:cBhvr>
                                      <p:to>
                                        <p:strVal val="visible"/>
                                      </p:to>
                                    </p:set>
                                    <p:anim calcmode="lin" valueType="num">
                                      <p:cBhvr>
                                        <p:cTn id="42" dur="1000" fill="hold"/>
                                        <p:tgtEl>
                                          <p:spTgt spid="41"/>
                                        </p:tgtEl>
                                        <p:attrNameLst>
                                          <p:attrName>ppt_w</p:attrName>
                                        </p:attrNameLst>
                                      </p:cBhvr>
                                      <p:tavLst>
                                        <p:tav tm="0">
                                          <p:val>
                                            <p:fltVal val="0"/>
                                          </p:val>
                                        </p:tav>
                                        <p:tav tm="100000">
                                          <p:val>
                                            <p:strVal val="#ppt_w"/>
                                          </p:val>
                                        </p:tav>
                                      </p:tavLst>
                                    </p:anim>
                                    <p:anim calcmode="lin" valueType="num">
                                      <p:cBhvr>
                                        <p:cTn id="43" dur="1000" fill="hold"/>
                                        <p:tgtEl>
                                          <p:spTgt spid="41"/>
                                        </p:tgtEl>
                                        <p:attrNameLst>
                                          <p:attrName>ppt_h</p:attrName>
                                        </p:attrNameLst>
                                      </p:cBhvr>
                                      <p:tavLst>
                                        <p:tav tm="0">
                                          <p:val>
                                            <p:fltVal val="0"/>
                                          </p:val>
                                        </p:tav>
                                        <p:tav tm="100000">
                                          <p:val>
                                            <p:strVal val="#ppt_h"/>
                                          </p:val>
                                        </p:tav>
                                      </p:tavLst>
                                    </p:anim>
                                    <p:animEffect transition="in" filter="fade">
                                      <p:cBhvr>
                                        <p:cTn id="44" dur="1000"/>
                                        <p:tgtEl>
                                          <p:spTgt spid="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DAE938-98E4-2307-EF52-90ECE2D28C3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90D2FAF-8A38-3CD7-37AB-61293BE1F0D6}"/>
              </a:ext>
            </a:extLst>
          </p:cNvPr>
          <p:cNvSpPr>
            <a:spLocks noGrp="1"/>
          </p:cNvSpPr>
          <p:nvPr>
            <p:ph type="title"/>
          </p:nvPr>
        </p:nvSpPr>
        <p:spPr>
          <a:xfrm>
            <a:off x="685332" y="457200"/>
            <a:ext cx="7773338" cy="600681"/>
          </a:xfrm>
          <a:gradFill flip="none" rotWithShape="1">
            <a:gsLst>
              <a:gs pos="0">
                <a:schemeClr val="accent1">
                  <a:lumMod val="40000"/>
                  <a:lumOff val="60000"/>
                </a:schemeClr>
              </a:gs>
              <a:gs pos="46000">
                <a:schemeClr val="accent1">
                  <a:lumMod val="95000"/>
                  <a:lumOff val="5000"/>
                </a:schemeClr>
              </a:gs>
              <a:gs pos="100000">
                <a:schemeClr val="accent1">
                  <a:lumMod val="50000"/>
                </a:schemeClr>
              </a:gs>
            </a:gsLst>
            <a:path path="circle">
              <a:fillToRect l="50000" t="130000" r="50000" b="-30000"/>
            </a:path>
            <a:tileRect/>
          </a:gradFill>
        </p:spPr>
        <p:txBody>
          <a:bodyPr/>
          <a:lstStyle/>
          <a:p>
            <a:r>
              <a:rPr lang="en-US" cap="none" dirty="0"/>
              <a:t>Bosons in the Same State</a:t>
            </a:r>
          </a:p>
        </p:txBody>
      </p:sp>
      <p:sp>
        <p:nvSpPr>
          <p:cNvPr id="4" name="Slide Number Placeholder 3">
            <a:extLst>
              <a:ext uri="{FF2B5EF4-FFF2-40B4-BE49-F238E27FC236}">
                <a16:creationId xmlns:a16="http://schemas.microsoft.com/office/drawing/2014/main" id="{12E1C9FA-02E5-7FC6-9F37-78E343C0E1C2}"/>
              </a:ext>
            </a:extLst>
          </p:cNvPr>
          <p:cNvSpPr>
            <a:spLocks noGrp="1"/>
          </p:cNvSpPr>
          <p:nvPr>
            <p:ph type="sldNum" sz="quarter" idx="12"/>
          </p:nvPr>
        </p:nvSpPr>
        <p:spPr>
          <a:xfrm>
            <a:off x="7885509" y="6400800"/>
            <a:ext cx="573161" cy="365125"/>
          </a:xfrm>
        </p:spPr>
        <p:txBody>
          <a:bodyPr/>
          <a:lstStyle/>
          <a:p>
            <a:fld id="{23A7953B-B4AA-634C-AC3B-B52C39691C1C}" type="slidenum">
              <a:rPr lang="en-US" smtClean="0"/>
              <a:pPr/>
              <a:t>19</a:t>
            </a:fld>
            <a:endParaRPr lang="en-US"/>
          </a:p>
        </p:txBody>
      </p:sp>
      <p:sp>
        <p:nvSpPr>
          <p:cNvPr id="9" name="TextBox 8">
            <a:extLst>
              <a:ext uri="{FF2B5EF4-FFF2-40B4-BE49-F238E27FC236}">
                <a16:creationId xmlns:a16="http://schemas.microsoft.com/office/drawing/2014/main" id="{4E81712C-08A5-F860-D2D3-33523CD76FA5}"/>
              </a:ext>
            </a:extLst>
          </p:cNvPr>
          <p:cNvSpPr txBox="1"/>
          <p:nvPr/>
        </p:nvSpPr>
        <p:spPr>
          <a:xfrm>
            <a:off x="685330" y="6400800"/>
            <a:ext cx="2743670" cy="307777"/>
          </a:xfrm>
          <a:prstGeom prst="rect">
            <a:avLst/>
          </a:prstGeom>
          <a:noFill/>
        </p:spPr>
        <p:txBody>
          <a:bodyPr wrap="square" rtlCol="0">
            <a:spAutoFit/>
          </a:bodyPr>
          <a:lstStyle/>
          <a:p>
            <a:r>
              <a:rPr lang="en-US" sz="1400" dirty="0">
                <a:solidFill>
                  <a:srgbClr val="0070C0"/>
                </a:solidFill>
                <a:hlinkClick r:id="rId3" action="ppaction://hlinksldjump">
                  <a:extLst>
                    <a:ext uri="{A12FA001-AC4F-418D-AE19-62706E023703}">
                      <ahyp:hlinkClr xmlns:ahyp="http://schemas.microsoft.com/office/drawing/2018/hyperlinkcolor" val="tx"/>
                    </a:ext>
                  </a:extLst>
                </a:hlinkClick>
              </a:rPr>
              <a:t>Dashboard</a:t>
            </a:r>
            <a:endParaRPr lang="en-US" sz="1400" dirty="0">
              <a:solidFill>
                <a:srgbClr val="0070C0"/>
              </a:solidFill>
            </a:endParaRPr>
          </a:p>
        </p:txBody>
      </p:sp>
      <p:grpSp>
        <p:nvGrpSpPr>
          <p:cNvPr id="18" name="Group 17">
            <a:extLst>
              <a:ext uri="{FF2B5EF4-FFF2-40B4-BE49-F238E27FC236}">
                <a16:creationId xmlns:a16="http://schemas.microsoft.com/office/drawing/2014/main" id="{A1C3BD23-E280-152A-9152-71701A398943}"/>
              </a:ext>
            </a:extLst>
          </p:cNvPr>
          <p:cNvGrpSpPr/>
          <p:nvPr/>
        </p:nvGrpSpPr>
        <p:grpSpPr>
          <a:xfrm>
            <a:off x="4389120" y="2377440"/>
            <a:ext cx="4160520" cy="2560320"/>
            <a:chOff x="4389120" y="2377440"/>
            <a:chExt cx="4160520" cy="2560320"/>
          </a:xfrm>
        </p:grpSpPr>
        <p:cxnSp>
          <p:nvCxnSpPr>
            <p:cNvPr id="23" name="Straight Arrow Connector 22">
              <a:extLst>
                <a:ext uri="{FF2B5EF4-FFF2-40B4-BE49-F238E27FC236}">
                  <a16:creationId xmlns:a16="http://schemas.microsoft.com/office/drawing/2014/main" id="{91D21AF9-5655-5A24-220E-31D73C062E9E}"/>
                </a:ext>
              </a:extLst>
            </p:cNvPr>
            <p:cNvCxnSpPr>
              <a:cxnSpLocks noChangeAspect="1"/>
            </p:cNvCxnSpPr>
            <p:nvPr/>
          </p:nvCxnSpPr>
          <p:spPr>
            <a:xfrm flipH="1">
              <a:off x="4389120" y="2377440"/>
              <a:ext cx="4160520" cy="960120"/>
            </a:xfrm>
            <a:prstGeom prst="straightConnector1">
              <a:avLst/>
            </a:prstGeom>
            <a:ln w="25400">
              <a:tailEnd type="triangle" w="lg" len="lg"/>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76DDA508-532D-9517-179E-7891789BA5BB}"/>
                </a:ext>
              </a:extLst>
            </p:cNvPr>
            <p:cNvCxnSpPr/>
            <p:nvPr/>
          </p:nvCxnSpPr>
          <p:spPr>
            <a:xfrm flipH="1">
              <a:off x="5989320" y="2377440"/>
              <a:ext cx="2560320" cy="2560320"/>
            </a:xfrm>
            <a:prstGeom prst="line">
              <a:avLst/>
            </a:prstGeom>
            <a:ln w="19050">
              <a:prstDash val="dash"/>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7A0996B3-4857-766D-ACF4-69EBADFC7A9C}"/>
                </a:ext>
              </a:extLst>
            </p:cNvPr>
            <p:cNvCxnSpPr>
              <a:cxnSpLocks/>
            </p:cNvCxnSpPr>
            <p:nvPr/>
          </p:nvCxnSpPr>
          <p:spPr>
            <a:xfrm>
              <a:off x="4389120" y="3337560"/>
              <a:ext cx="1600200" cy="1600200"/>
            </a:xfrm>
            <a:prstGeom prst="line">
              <a:avLst/>
            </a:prstGeom>
            <a:ln w="19050">
              <a:prstDash val="dash"/>
            </a:ln>
          </p:spPr>
          <p:style>
            <a:lnRef idx="1">
              <a:schemeClr val="accent1"/>
            </a:lnRef>
            <a:fillRef idx="0">
              <a:schemeClr val="accent1"/>
            </a:fillRef>
            <a:effectRef idx="0">
              <a:schemeClr val="accent1"/>
            </a:effectRef>
            <a:fontRef idx="minor">
              <a:schemeClr val="tx1"/>
            </a:fontRef>
          </p:style>
        </p:cxnSp>
        <p:cxnSp>
          <p:nvCxnSpPr>
            <p:cNvPr id="3" name="Straight Arrow Connector 2">
              <a:extLst>
                <a:ext uri="{FF2B5EF4-FFF2-40B4-BE49-F238E27FC236}">
                  <a16:creationId xmlns:a16="http://schemas.microsoft.com/office/drawing/2014/main" id="{EE6C01E7-F9C1-D4A7-D00B-138CAD511DEA}"/>
                </a:ext>
              </a:extLst>
            </p:cNvPr>
            <p:cNvCxnSpPr>
              <a:cxnSpLocks/>
            </p:cNvCxnSpPr>
            <p:nvPr/>
          </p:nvCxnSpPr>
          <p:spPr>
            <a:xfrm flipV="1">
              <a:off x="5989320" y="2895600"/>
              <a:ext cx="411480" cy="2042160"/>
            </a:xfrm>
            <a:prstGeom prst="straightConnector1">
              <a:avLst/>
            </a:prstGeom>
            <a:ln w="15875">
              <a:solidFill>
                <a:schemeClr val="accent4">
                  <a:lumMod val="75000"/>
                </a:schemeClr>
              </a:solidFill>
              <a:tailEnd type="triangle"/>
            </a:ln>
          </p:spPr>
          <p:style>
            <a:lnRef idx="1">
              <a:schemeClr val="accent1"/>
            </a:lnRef>
            <a:fillRef idx="0">
              <a:schemeClr val="accent1"/>
            </a:fillRef>
            <a:effectRef idx="0">
              <a:schemeClr val="accent1"/>
            </a:effectRef>
            <a:fontRef idx="minor">
              <a:schemeClr val="tx1"/>
            </a:fontRef>
          </p:style>
        </p:cxnSp>
      </p:grpSp>
      <p:grpSp>
        <p:nvGrpSpPr>
          <p:cNvPr id="20" name="Group 19">
            <a:extLst>
              <a:ext uri="{FF2B5EF4-FFF2-40B4-BE49-F238E27FC236}">
                <a16:creationId xmlns:a16="http://schemas.microsoft.com/office/drawing/2014/main" id="{ABE743D1-F3CB-8620-4934-6B1CB91D52C0}"/>
              </a:ext>
            </a:extLst>
          </p:cNvPr>
          <p:cNvGrpSpPr/>
          <p:nvPr/>
        </p:nvGrpSpPr>
        <p:grpSpPr>
          <a:xfrm>
            <a:off x="274320" y="1371600"/>
            <a:ext cx="4160520" cy="2560320"/>
            <a:chOff x="274320" y="1371600"/>
            <a:chExt cx="4160520" cy="2560320"/>
          </a:xfrm>
        </p:grpSpPr>
        <p:cxnSp>
          <p:nvCxnSpPr>
            <p:cNvPr id="15" name="Straight Arrow Connector 14">
              <a:extLst>
                <a:ext uri="{FF2B5EF4-FFF2-40B4-BE49-F238E27FC236}">
                  <a16:creationId xmlns:a16="http://schemas.microsoft.com/office/drawing/2014/main" id="{F8D6D1A8-6FC1-00F7-9E94-CD081473BB21}"/>
                </a:ext>
              </a:extLst>
            </p:cNvPr>
            <p:cNvCxnSpPr>
              <a:cxnSpLocks noChangeAspect="1"/>
            </p:cNvCxnSpPr>
            <p:nvPr/>
          </p:nvCxnSpPr>
          <p:spPr>
            <a:xfrm flipH="1">
              <a:off x="274320" y="1371600"/>
              <a:ext cx="4160520" cy="960120"/>
            </a:xfrm>
            <a:prstGeom prst="straightConnector1">
              <a:avLst/>
            </a:prstGeom>
            <a:ln w="25400">
              <a:headEnd type="triangle" w="lg" len="med"/>
              <a:tailEnd type="none" w="lg" len="lg"/>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28FC56F8-F32A-310F-69EF-C967D461F8F5}"/>
                </a:ext>
              </a:extLst>
            </p:cNvPr>
            <p:cNvCxnSpPr/>
            <p:nvPr/>
          </p:nvCxnSpPr>
          <p:spPr>
            <a:xfrm flipH="1">
              <a:off x="1874520" y="1371600"/>
              <a:ext cx="2560320" cy="2560320"/>
            </a:xfrm>
            <a:prstGeom prst="line">
              <a:avLst/>
            </a:prstGeom>
            <a:ln w="19050">
              <a:prstDash val="dash"/>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F64FC4F0-FA9F-4C09-ED3C-DE244299D0F8}"/>
                </a:ext>
              </a:extLst>
            </p:cNvPr>
            <p:cNvCxnSpPr>
              <a:cxnSpLocks/>
            </p:cNvCxnSpPr>
            <p:nvPr/>
          </p:nvCxnSpPr>
          <p:spPr>
            <a:xfrm>
              <a:off x="274320" y="2331720"/>
              <a:ext cx="1600200" cy="1600200"/>
            </a:xfrm>
            <a:prstGeom prst="line">
              <a:avLst/>
            </a:prstGeom>
            <a:ln w="19050">
              <a:prstDash val="dash"/>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745BFBE9-E593-6477-1C01-63C9C86CE036}"/>
                </a:ext>
              </a:extLst>
            </p:cNvPr>
            <p:cNvCxnSpPr>
              <a:cxnSpLocks/>
            </p:cNvCxnSpPr>
            <p:nvPr/>
          </p:nvCxnSpPr>
          <p:spPr>
            <a:xfrm flipV="1">
              <a:off x="1874520" y="1828800"/>
              <a:ext cx="548640" cy="2087880"/>
            </a:xfrm>
            <a:prstGeom prst="straightConnector1">
              <a:avLst/>
            </a:prstGeom>
            <a:ln w="15875">
              <a:solidFill>
                <a:schemeClr val="accent2">
                  <a:lumMod val="75000"/>
                </a:schemeClr>
              </a:solidFill>
              <a:tailEnd type="triangle"/>
            </a:ln>
          </p:spPr>
          <p:style>
            <a:lnRef idx="1">
              <a:schemeClr val="accent1"/>
            </a:lnRef>
            <a:fillRef idx="0">
              <a:schemeClr val="accent1"/>
            </a:fillRef>
            <a:effectRef idx="0">
              <a:schemeClr val="accent1"/>
            </a:effectRef>
            <a:fontRef idx="minor">
              <a:schemeClr val="tx1"/>
            </a:fontRef>
          </p:style>
        </p:cxnSp>
      </p:grpSp>
      <p:grpSp>
        <p:nvGrpSpPr>
          <p:cNvPr id="13" name="Group 12">
            <a:extLst>
              <a:ext uri="{FF2B5EF4-FFF2-40B4-BE49-F238E27FC236}">
                <a16:creationId xmlns:a16="http://schemas.microsoft.com/office/drawing/2014/main" id="{04F1C6BC-37B5-7B70-4DFD-3B2826B2F91E}"/>
              </a:ext>
            </a:extLst>
          </p:cNvPr>
          <p:cNvGrpSpPr/>
          <p:nvPr/>
        </p:nvGrpSpPr>
        <p:grpSpPr>
          <a:xfrm>
            <a:off x="4389120" y="1371600"/>
            <a:ext cx="4160520" cy="2560320"/>
            <a:chOff x="4389120" y="1371600"/>
            <a:chExt cx="4160520" cy="2560320"/>
          </a:xfrm>
        </p:grpSpPr>
        <p:cxnSp>
          <p:nvCxnSpPr>
            <p:cNvPr id="6" name="Straight Arrow Connector 5">
              <a:extLst>
                <a:ext uri="{FF2B5EF4-FFF2-40B4-BE49-F238E27FC236}">
                  <a16:creationId xmlns:a16="http://schemas.microsoft.com/office/drawing/2014/main" id="{9A2651CC-3ABB-3DAA-DF28-562970548E2C}"/>
                </a:ext>
              </a:extLst>
            </p:cNvPr>
            <p:cNvCxnSpPr>
              <a:cxnSpLocks noChangeAspect="1"/>
            </p:cNvCxnSpPr>
            <p:nvPr/>
          </p:nvCxnSpPr>
          <p:spPr>
            <a:xfrm>
              <a:off x="4389120" y="1371600"/>
              <a:ext cx="4160520" cy="960120"/>
            </a:xfrm>
            <a:prstGeom prst="straightConnector1">
              <a:avLst/>
            </a:prstGeom>
            <a:ln w="25400">
              <a:tailEnd type="triangle" w="lg" len="lg"/>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99D3035B-8D9D-4DE3-5299-7104F8BE528E}"/>
                </a:ext>
              </a:extLst>
            </p:cNvPr>
            <p:cNvCxnSpPr/>
            <p:nvPr/>
          </p:nvCxnSpPr>
          <p:spPr>
            <a:xfrm>
              <a:off x="4389120" y="1371600"/>
              <a:ext cx="2560320" cy="2560320"/>
            </a:xfrm>
            <a:prstGeom prst="line">
              <a:avLst/>
            </a:prstGeom>
            <a:ln w="19050">
              <a:prstDash val="dash"/>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45F5F506-ADFE-6214-7B72-9288499E969F}"/>
                </a:ext>
              </a:extLst>
            </p:cNvPr>
            <p:cNvCxnSpPr>
              <a:cxnSpLocks/>
            </p:cNvCxnSpPr>
            <p:nvPr/>
          </p:nvCxnSpPr>
          <p:spPr>
            <a:xfrm flipH="1">
              <a:off x="6949440" y="2331720"/>
              <a:ext cx="1600200" cy="1600200"/>
            </a:xfrm>
            <a:prstGeom prst="line">
              <a:avLst/>
            </a:prstGeom>
            <a:ln w="19050">
              <a:prstDash val="dash"/>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56FD9230-3E34-B918-4A45-EDDF166A33AF}"/>
                </a:ext>
              </a:extLst>
            </p:cNvPr>
            <p:cNvCxnSpPr>
              <a:cxnSpLocks/>
            </p:cNvCxnSpPr>
            <p:nvPr/>
          </p:nvCxnSpPr>
          <p:spPr>
            <a:xfrm flipH="1" flipV="1">
              <a:off x="6400800" y="1828800"/>
              <a:ext cx="548640" cy="2087880"/>
            </a:xfrm>
            <a:prstGeom prst="straightConnector1">
              <a:avLst/>
            </a:prstGeom>
            <a:ln w="15875">
              <a:solidFill>
                <a:schemeClr val="accent2">
                  <a:lumMod val="75000"/>
                </a:schemeClr>
              </a:solidFill>
              <a:tailEnd type="triangle"/>
            </a:ln>
          </p:spPr>
          <p:style>
            <a:lnRef idx="1">
              <a:schemeClr val="accent1"/>
            </a:lnRef>
            <a:fillRef idx="0">
              <a:schemeClr val="accent1"/>
            </a:fillRef>
            <a:effectRef idx="0">
              <a:schemeClr val="accent1"/>
            </a:effectRef>
            <a:fontRef idx="minor">
              <a:schemeClr val="tx1"/>
            </a:fontRef>
          </p:style>
        </p:cxnSp>
      </p:grpSp>
      <p:grpSp>
        <p:nvGrpSpPr>
          <p:cNvPr id="19" name="Group 18">
            <a:extLst>
              <a:ext uri="{FF2B5EF4-FFF2-40B4-BE49-F238E27FC236}">
                <a16:creationId xmlns:a16="http://schemas.microsoft.com/office/drawing/2014/main" id="{B692912C-4BA1-8179-2653-0A1D2327E85E}"/>
              </a:ext>
            </a:extLst>
          </p:cNvPr>
          <p:cNvGrpSpPr/>
          <p:nvPr/>
        </p:nvGrpSpPr>
        <p:grpSpPr>
          <a:xfrm>
            <a:off x="274320" y="2377440"/>
            <a:ext cx="4160520" cy="2560320"/>
            <a:chOff x="274320" y="2377440"/>
            <a:chExt cx="4160520" cy="2560320"/>
          </a:xfrm>
        </p:grpSpPr>
        <p:cxnSp>
          <p:nvCxnSpPr>
            <p:cNvPr id="27" name="Straight Arrow Connector 26">
              <a:extLst>
                <a:ext uri="{FF2B5EF4-FFF2-40B4-BE49-F238E27FC236}">
                  <a16:creationId xmlns:a16="http://schemas.microsoft.com/office/drawing/2014/main" id="{6F39E358-DE41-AC8E-AAAF-487DBF175717}"/>
                </a:ext>
              </a:extLst>
            </p:cNvPr>
            <p:cNvCxnSpPr>
              <a:cxnSpLocks noChangeAspect="1"/>
            </p:cNvCxnSpPr>
            <p:nvPr/>
          </p:nvCxnSpPr>
          <p:spPr>
            <a:xfrm>
              <a:off x="274320" y="2377440"/>
              <a:ext cx="4160520" cy="960120"/>
            </a:xfrm>
            <a:prstGeom prst="straightConnector1">
              <a:avLst/>
            </a:prstGeom>
            <a:ln w="25400">
              <a:solidFill>
                <a:srgbClr val="0070C0"/>
              </a:solidFill>
              <a:headEnd type="triangle" w="lg" len="med"/>
              <a:tailEnd type="none" w="lg" len="lg"/>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4DF05450-D1E2-E514-27E1-8BB243273414}"/>
                </a:ext>
              </a:extLst>
            </p:cNvPr>
            <p:cNvCxnSpPr/>
            <p:nvPr/>
          </p:nvCxnSpPr>
          <p:spPr>
            <a:xfrm>
              <a:off x="274320" y="2377440"/>
              <a:ext cx="2560320" cy="2560320"/>
            </a:xfrm>
            <a:prstGeom prst="line">
              <a:avLst/>
            </a:prstGeom>
            <a:ln w="19050">
              <a:solidFill>
                <a:srgbClr val="0070C0"/>
              </a:solidFill>
              <a:prstDash val="dash"/>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1ADDB247-B7D7-CABF-861B-D0939A0F4FAC}"/>
                </a:ext>
              </a:extLst>
            </p:cNvPr>
            <p:cNvCxnSpPr>
              <a:cxnSpLocks/>
            </p:cNvCxnSpPr>
            <p:nvPr/>
          </p:nvCxnSpPr>
          <p:spPr>
            <a:xfrm flipH="1">
              <a:off x="2834640" y="3337560"/>
              <a:ext cx="1600200" cy="1600200"/>
            </a:xfrm>
            <a:prstGeom prst="line">
              <a:avLst/>
            </a:prstGeom>
            <a:ln w="19050">
              <a:solidFill>
                <a:srgbClr val="0070C0"/>
              </a:solidFill>
              <a:prstDash val="dash"/>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28F29A84-FB38-23FE-11B5-BF5CD1E4A610}"/>
                </a:ext>
              </a:extLst>
            </p:cNvPr>
            <p:cNvCxnSpPr>
              <a:cxnSpLocks/>
            </p:cNvCxnSpPr>
            <p:nvPr/>
          </p:nvCxnSpPr>
          <p:spPr>
            <a:xfrm flipH="1" flipV="1">
              <a:off x="2423160" y="2880360"/>
              <a:ext cx="411480" cy="2042160"/>
            </a:xfrm>
            <a:prstGeom prst="straightConnector1">
              <a:avLst/>
            </a:prstGeom>
            <a:ln w="15875">
              <a:solidFill>
                <a:schemeClr val="accent4">
                  <a:lumMod val="75000"/>
                </a:schemeClr>
              </a:solidFill>
              <a:tailEnd type="triangle"/>
            </a:ln>
          </p:spPr>
          <p:style>
            <a:lnRef idx="1">
              <a:schemeClr val="accent1"/>
            </a:lnRef>
            <a:fillRef idx="0">
              <a:schemeClr val="accent1"/>
            </a:fillRef>
            <a:effectRef idx="0">
              <a:schemeClr val="accent1"/>
            </a:effectRef>
            <a:fontRef idx="minor">
              <a:schemeClr val="tx1"/>
            </a:fontRef>
          </p:style>
        </p:cxnSp>
      </p:grpSp>
      <p:grpSp>
        <p:nvGrpSpPr>
          <p:cNvPr id="32" name="Group 31">
            <a:extLst>
              <a:ext uri="{FF2B5EF4-FFF2-40B4-BE49-F238E27FC236}">
                <a16:creationId xmlns:a16="http://schemas.microsoft.com/office/drawing/2014/main" id="{85C2531A-7852-4386-86E5-AA392C63FC56}"/>
              </a:ext>
            </a:extLst>
          </p:cNvPr>
          <p:cNvGrpSpPr/>
          <p:nvPr/>
        </p:nvGrpSpPr>
        <p:grpSpPr>
          <a:xfrm>
            <a:off x="457200" y="2286000"/>
            <a:ext cx="3911618" cy="1146572"/>
            <a:chOff x="457200" y="2286000"/>
            <a:chExt cx="3911618" cy="1146572"/>
          </a:xfrm>
        </p:grpSpPr>
        <p:sp>
          <p:nvSpPr>
            <p:cNvPr id="33" name="TextBox 32">
              <a:extLst>
                <a:ext uri="{FF2B5EF4-FFF2-40B4-BE49-F238E27FC236}">
                  <a16:creationId xmlns:a16="http://schemas.microsoft.com/office/drawing/2014/main" id="{63383A40-44C4-8B46-1616-B3D429438B28}"/>
                </a:ext>
              </a:extLst>
            </p:cNvPr>
            <p:cNvSpPr txBox="1"/>
            <p:nvPr/>
          </p:nvSpPr>
          <p:spPr>
            <a:xfrm rot="774553">
              <a:off x="457200" y="2286000"/>
              <a:ext cx="756938" cy="369332"/>
            </a:xfrm>
            <a:prstGeom prst="rect">
              <a:avLst/>
            </a:prstGeom>
            <a:noFill/>
            <a:ln>
              <a:noFill/>
            </a:ln>
          </p:spPr>
          <p:txBody>
            <a:bodyPr wrap="none" rtlCol="0">
              <a:spAutoFit/>
            </a:bodyPr>
            <a:lstStyle/>
            <a:p>
              <a:r>
                <a:rPr lang="en-US" dirty="0">
                  <a:solidFill>
                    <a:srgbClr val="00B050"/>
                  </a:solidFill>
                </a:rPr>
                <a:t>(   (   (</a:t>
              </a:r>
            </a:p>
          </p:txBody>
        </p:sp>
        <p:sp>
          <p:nvSpPr>
            <p:cNvPr id="34" name="TextBox 33">
              <a:extLst>
                <a:ext uri="{FF2B5EF4-FFF2-40B4-BE49-F238E27FC236}">
                  <a16:creationId xmlns:a16="http://schemas.microsoft.com/office/drawing/2014/main" id="{9D36EA4F-F635-462C-BC3E-B1144554ABE5}"/>
                </a:ext>
              </a:extLst>
            </p:cNvPr>
            <p:cNvSpPr txBox="1"/>
            <p:nvPr/>
          </p:nvSpPr>
          <p:spPr>
            <a:xfrm rot="793355" flipH="1" flipV="1">
              <a:off x="3611880" y="3063240"/>
              <a:ext cx="756938" cy="369332"/>
            </a:xfrm>
            <a:prstGeom prst="rect">
              <a:avLst/>
            </a:prstGeom>
            <a:noFill/>
            <a:ln>
              <a:noFill/>
            </a:ln>
          </p:spPr>
          <p:txBody>
            <a:bodyPr wrap="none" rtlCol="0">
              <a:spAutoFit/>
            </a:bodyPr>
            <a:lstStyle/>
            <a:p>
              <a:r>
                <a:rPr lang="en-US" dirty="0">
                  <a:solidFill>
                    <a:srgbClr val="FF0000"/>
                  </a:solidFill>
                </a:rPr>
                <a:t>(   (   (</a:t>
              </a:r>
            </a:p>
          </p:txBody>
        </p:sp>
      </p:grpSp>
      <p:grpSp>
        <p:nvGrpSpPr>
          <p:cNvPr id="35" name="Group 34">
            <a:extLst>
              <a:ext uri="{FF2B5EF4-FFF2-40B4-BE49-F238E27FC236}">
                <a16:creationId xmlns:a16="http://schemas.microsoft.com/office/drawing/2014/main" id="{DBB73589-EE6B-1694-8B2F-D535469C217A}"/>
              </a:ext>
            </a:extLst>
          </p:cNvPr>
          <p:cNvGrpSpPr/>
          <p:nvPr/>
        </p:nvGrpSpPr>
        <p:grpSpPr>
          <a:xfrm>
            <a:off x="4480560" y="2377440"/>
            <a:ext cx="3774458" cy="1009412"/>
            <a:chOff x="4480560" y="2377440"/>
            <a:chExt cx="3774458" cy="1009412"/>
          </a:xfrm>
        </p:grpSpPr>
        <p:sp>
          <p:nvSpPr>
            <p:cNvPr id="36" name="TextBox 35">
              <a:extLst>
                <a:ext uri="{FF2B5EF4-FFF2-40B4-BE49-F238E27FC236}">
                  <a16:creationId xmlns:a16="http://schemas.microsoft.com/office/drawing/2014/main" id="{25461DDE-76E3-3800-347F-7B1C83137C88}"/>
                </a:ext>
              </a:extLst>
            </p:cNvPr>
            <p:cNvSpPr txBox="1"/>
            <p:nvPr/>
          </p:nvSpPr>
          <p:spPr>
            <a:xfrm rot="20767986" flipH="1">
              <a:off x="4480560" y="3017520"/>
              <a:ext cx="756938" cy="369332"/>
            </a:xfrm>
            <a:prstGeom prst="rect">
              <a:avLst/>
            </a:prstGeom>
            <a:noFill/>
            <a:ln>
              <a:noFill/>
            </a:ln>
          </p:spPr>
          <p:txBody>
            <a:bodyPr wrap="none" rtlCol="0">
              <a:spAutoFit/>
            </a:bodyPr>
            <a:lstStyle/>
            <a:p>
              <a:r>
                <a:rPr lang="en-US" dirty="0">
                  <a:solidFill>
                    <a:srgbClr val="FF0000"/>
                  </a:solidFill>
                </a:rPr>
                <a:t>(   (   (</a:t>
              </a:r>
            </a:p>
          </p:txBody>
        </p:sp>
        <p:sp>
          <p:nvSpPr>
            <p:cNvPr id="37" name="TextBox 36">
              <a:extLst>
                <a:ext uri="{FF2B5EF4-FFF2-40B4-BE49-F238E27FC236}">
                  <a16:creationId xmlns:a16="http://schemas.microsoft.com/office/drawing/2014/main" id="{DA8D0361-7048-9613-0AE9-22307DCBF2E6}"/>
                </a:ext>
              </a:extLst>
            </p:cNvPr>
            <p:cNvSpPr txBox="1"/>
            <p:nvPr/>
          </p:nvSpPr>
          <p:spPr>
            <a:xfrm rot="20790894" flipV="1">
              <a:off x="7498080" y="2377440"/>
              <a:ext cx="756938" cy="369332"/>
            </a:xfrm>
            <a:prstGeom prst="rect">
              <a:avLst/>
            </a:prstGeom>
            <a:noFill/>
            <a:ln>
              <a:noFill/>
            </a:ln>
          </p:spPr>
          <p:txBody>
            <a:bodyPr wrap="none" rtlCol="0">
              <a:spAutoFit/>
            </a:bodyPr>
            <a:lstStyle/>
            <a:p>
              <a:r>
                <a:rPr lang="en-US" dirty="0">
                  <a:solidFill>
                    <a:srgbClr val="00B050"/>
                  </a:solidFill>
                </a:rPr>
                <a:t>(   (   (</a:t>
              </a:r>
            </a:p>
          </p:txBody>
        </p:sp>
      </p:grpSp>
      <p:grpSp>
        <p:nvGrpSpPr>
          <p:cNvPr id="38" name="Group 37">
            <a:extLst>
              <a:ext uri="{FF2B5EF4-FFF2-40B4-BE49-F238E27FC236}">
                <a16:creationId xmlns:a16="http://schemas.microsoft.com/office/drawing/2014/main" id="{1E39FE9A-CC56-8F44-0525-BCFF6A5D53C6}"/>
              </a:ext>
            </a:extLst>
          </p:cNvPr>
          <p:cNvGrpSpPr/>
          <p:nvPr/>
        </p:nvGrpSpPr>
        <p:grpSpPr>
          <a:xfrm>
            <a:off x="4480560" y="1280160"/>
            <a:ext cx="3774458" cy="1100852"/>
            <a:chOff x="4480560" y="1280160"/>
            <a:chExt cx="3774458" cy="1100852"/>
          </a:xfrm>
        </p:grpSpPr>
        <p:sp>
          <p:nvSpPr>
            <p:cNvPr id="39" name="TextBox 38">
              <a:extLst>
                <a:ext uri="{FF2B5EF4-FFF2-40B4-BE49-F238E27FC236}">
                  <a16:creationId xmlns:a16="http://schemas.microsoft.com/office/drawing/2014/main" id="{BB624AFF-2922-D78C-F65E-7F56E33C16A8}"/>
                </a:ext>
              </a:extLst>
            </p:cNvPr>
            <p:cNvSpPr txBox="1"/>
            <p:nvPr/>
          </p:nvSpPr>
          <p:spPr>
            <a:xfrm rot="809106">
              <a:off x="4480560" y="1280160"/>
              <a:ext cx="756938" cy="369332"/>
            </a:xfrm>
            <a:prstGeom prst="rect">
              <a:avLst/>
            </a:prstGeom>
            <a:noFill/>
            <a:ln>
              <a:noFill/>
            </a:ln>
          </p:spPr>
          <p:txBody>
            <a:bodyPr wrap="none" rtlCol="0">
              <a:spAutoFit/>
            </a:bodyPr>
            <a:lstStyle/>
            <a:p>
              <a:r>
                <a:rPr lang="en-US" dirty="0">
                  <a:solidFill>
                    <a:srgbClr val="00B0F0"/>
                  </a:solidFill>
                </a:rPr>
                <a:t>(   (   (</a:t>
              </a:r>
            </a:p>
          </p:txBody>
        </p:sp>
        <p:sp>
          <p:nvSpPr>
            <p:cNvPr id="40" name="TextBox 39">
              <a:extLst>
                <a:ext uri="{FF2B5EF4-FFF2-40B4-BE49-F238E27FC236}">
                  <a16:creationId xmlns:a16="http://schemas.microsoft.com/office/drawing/2014/main" id="{FD5C536C-D79E-8103-44F9-8AAFDE3BA45F}"/>
                </a:ext>
              </a:extLst>
            </p:cNvPr>
            <p:cNvSpPr txBox="1"/>
            <p:nvPr/>
          </p:nvSpPr>
          <p:spPr>
            <a:xfrm rot="793355" flipH="1" flipV="1">
              <a:off x="7498080" y="2011680"/>
              <a:ext cx="756938" cy="369332"/>
            </a:xfrm>
            <a:prstGeom prst="rect">
              <a:avLst/>
            </a:prstGeom>
            <a:noFill/>
            <a:ln>
              <a:noFill/>
            </a:ln>
          </p:spPr>
          <p:txBody>
            <a:bodyPr wrap="none" rtlCol="0">
              <a:spAutoFit/>
            </a:bodyPr>
            <a:lstStyle/>
            <a:p>
              <a:r>
                <a:rPr lang="en-US" dirty="0">
                  <a:solidFill>
                    <a:srgbClr val="00B050"/>
                  </a:solidFill>
                </a:rPr>
                <a:t>(   (   (</a:t>
              </a:r>
            </a:p>
          </p:txBody>
        </p:sp>
      </p:grpSp>
      <p:grpSp>
        <p:nvGrpSpPr>
          <p:cNvPr id="41" name="Group 40">
            <a:extLst>
              <a:ext uri="{FF2B5EF4-FFF2-40B4-BE49-F238E27FC236}">
                <a16:creationId xmlns:a16="http://schemas.microsoft.com/office/drawing/2014/main" id="{DF804F68-02E6-325C-8761-9163AF3EDFDD}"/>
              </a:ext>
            </a:extLst>
          </p:cNvPr>
          <p:cNvGrpSpPr/>
          <p:nvPr/>
        </p:nvGrpSpPr>
        <p:grpSpPr>
          <a:xfrm>
            <a:off x="457200" y="1325880"/>
            <a:ext cx="3911618" cy="1055132"/>
            <a:chOff x="457200" y="1325880"/>
            <a:chExt cx="3911618" cy="1055132"/>
          </a:xfrm>
        </p:grpSpPr>
        <p:sp>
          <p:nvSpPr>
            <p:cNvPr id="42" name="TextBox 41">
              <a:extLst>
                <a:ext uri="{FF2B5EF4-FFF2-40B4-BE49-F238E27FC236}">
                  <a16:creationId xmlns:a16="http://schemas.microsoft.com/office/drawing/2014/main" id="{CC585CD3-9D2A-8254-4900-91504A6A0021}"/>
                </a:ext>
              </a:extLst>
            </p:cNvPr>
            <p:cNvSpPr txBox="1"/>
            <p:nvPr/>
          </p:nvSpPr>
          <p:spPr>
            <a:xfrm rot="20806645" flipH="1">
              <a:off x="457200" y="2011680"/>
              <a:ext cx="756938" cy="369332"/>
            </a:xfrm>
            <a:prstGeom prst="rect">
              <a:avLst/>
            </a:prstGeom>
            <a:noFill/>
            <a:ln>
              <a:noFill/>
            </a:ln>
          </p:spPr>
          <p:txBody>
            <a:bodyPr wrap="none" rtlCol="0">
              <a:spAutoFit/>
            </a:bodyPr>
            <a:lstStyle/>
            <a:p>
              <a:r>
                <a:rPr lang="en-US" dirty="0">
                  <a:solidFill>
                    <a:srgbClr val="00B050"/>
                  </a:solidFill>
                </a:rPr>
                <a:t>(   (   (</a:t>
              </a:r>
            </a:p>
          </p:txBody>
        </p:sp>
        <p:sp>
          <p:nvSpPr>
            <p:cNvPr id="43" name="TextBox 42">
              <a:extLst>
                <a:ext uri="{FF2B5EF4-FFF2-40B4-BE49-F238E27FC236}">
                  <a16:creationId xmlns:a16="http://schemas.microsoft.com/office/drawing/2014/main" id="{21796A87-4573-BA68-73EA-573A68A3327F}"/>
                </a:ext>
              </a:extLst>
            </p:cNvPr>
            <p:cNvSpPr txBox="1"/>
            <p:nvPr/>
          </p:nvSpPr>
          <p:spPr>
            <a:xfrm rot="20790894" flipV="1">
              <a:off x="3611880" y="1325880"/>
              <a:ext cx="756938" cy="369332"/>
            </a:xfrm>
            <a:prstGeom prst="rect">
              <a:avLst/>
            </a:prstGeom>
            <a:noFill/>
            <a:ln>
              <a:noFill/>
            </a:ln>
          </p:spPr>
          <p:txBody>
            <a:bodyPr wrap="none" rtlCol="0">
              <a:spAutoFit/>
            </a:bodyPr>
            <a:lstStyle/>
            <a:p>
              <a:r>
                <a:rPr lang="en-US" dirty="0">
                  <a:solidFill>
                    <a:srgbClr val="00B0F0"/>
                  </a:solidFill>
                </a:rPr>
                <a:t>(   (   (</a:t>
              </a:r>
            </a:p>
          </p:txBody>
        </p:sp>
      </p:grpSp>
      <p:sp>
        <p:nvSpPr>
          <p:cNvPr id="5" name="Content Placeholder 2">
            <a:extLst>
              <a:ext uri="{FF2B5EF4-FFF2-40B4-BE49-F238E27FC236}">
                <a16:creationId xmlns:a16="http://schemas.microsoft.com/office/drawing/2014/main" id="{07D305D7-F43D-F3F3-63FD-B809898962C6}"/>
              </a:ext>
            </a:extLst>
          </p:cNvPr>
          <p:cNvSpPr txBox="1">
            <a:spLocks/>
          </p:cNvSpPr>
          <p:nvPr/>
        </p:nvSpPr>
        <p:spPr>
          <a:xfrm>
            <a:off x="731519" y="5212080"/>
            <a:ext cx="7772400" cy="1188720"/>
          </a:xfrm>
          <a:prstGeom prst="rect">
            <a:avLst/>
          </a:prstGeom>
        </p:spPr>
        <p:txBody>
          <a:bodyPr>
            <a:normAutofit/>
          </a:bodyPr>
          <a:lst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a:lstStyle>
          <a:p>
            <a:pPr marL="0" indent="0">
              <a:lnSpc>
                <a:spcPct val="100000"/>
              </a:lnSpc>
              <a:spcBef>
                <a:spcPts val="400"/>
              </a:spcBef>
              <a:buNone/>
            </a:pPr>
            <a:r>
              <a:rPr lang="en-US" cap="none" dirty="0"/>
              <a:t>To complete the loop the cross-pair photons must be indistinguishable.</a:t>
            </a:r>
          </a:p>
          <a:p>
            <a:pPr marL="0" indent="0">
              <a:lnSpc>
                <a:spcPct val="100000"/>
              </a:lnSpc>
              <a:spcBef>
                <a:spcPts val="400"/>
              </a:spcBef>
              <a:buNone/>
            </a:pPr>
            <a:r>
              <a:rPr lang="en-US" cap="none" dirty="0"/>
              <a:t>Requires they have the same frequency.</a:t>
            </a:r>
          </a:p>
          <a:p>
            <a:pPr marL="0" indent="0">
              <a:lnSpc>
                <a:spcPct val="100000"/>
              </a:lnSpc>
              <a:spcBef>
                <a:spcPts val="400"/>
              </a:spcBef>
              <a:buNone/>
            </a:pPr>
            <a:r>
              <a:rPr lang="en-US" cap="none" dirty="0"/>
              <a:t>Easy to achieve by tuning the pump frequency.</a:t>
            </a:r>
          </a:p>
        </p:txBody>
      </p:sp>
    </p:spTree>
    <p:extLst>
      <p:ext uri="{BB962C8B-B14F-4D97-AF65-F5344CB8AC3E}">
        <p14:creationId xmlns:p14="http://schemas.microsoft.com/office/powerpoint/2010/main" val="40674517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993F92-5DED-6B74-ED54-411D144600C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8311474-3D85-658A-F173-24B88AB4EFD8}"/>
              </a:ext>
            </a:extLst>
          </p:cNvPr>
          <p:cNvSpPr>
            <a:spLocks noGrp="1"/>
          </p:cNvSpPr>
          <p:nvPr>
            <p:ph type="title"/>
          </p:nvPr>
        </p:nvSpPr>
        <p:spPr>
          <a:xfrm>
            <a:off x="685332" y="457200"/>
            <a:ext cx="7773338" cy="600681"/>
          </a:xfrm>
          <a:gradFill flip="none" rotWithShape="1">
            <a:gsLst>
              <a:gs pos="0">
                <a:schemeClr val="accent2">
                  <a:lumMod val="40000"/>
                  <a:lumOff val="60000"/>
                </a:schemeClr>
              </a:gs>
              <a:gs pos="45000">
                <a:schemeClr val="accent2">
                  <a:lumMod val="60000"/>
                  <a:lumOff val="40000"/>
                </a:schemeClr>
              </a:gs>
              <a:gs pos="99000">
                <a:srgbClr val="00B050"/>
              </a:gs>
            </a:gsLst>
            <a:path path="circle">
              <a:fillToRect l="50000" t="130000" r="50000" b="-30000"/>
            </a:path>
            <a:tileRect/>
          </a:gradFill>
        </p:spPr>
        <p:txBody>
          <a:bodyPr/>
          <a:lstStyle/>
          <a:p>
            <a:r>
              <a:rPr lang="en-US" cap="none" dirty="0"/>
              <a:t>Argument</a:t>
            </a:r>
          </a:p>
        </p:txBody>
      </p:sp>
      <p:sp>
        <p:nvSpPr>
          <p:cNvPr id="4" name="Slide Number Placeholder 3">
            <a:extLst>
              <a:ext uri="{FF2B5EF4-FFF2-40B4-BE49-F238E27FC236}">
                <a16:creationId xmlns:a16="http://schemas.microsoft.com/office/drawing/2014/main" id="{9E5F52E5-A5EC-8CC1-19F8-B2DE298A6D84}"/>
              </a:ext>
            </a:extLst>
          </p:cNvPr>
          <p:cNvSpPr>
            <a:spLocks noGrp="1"/>
          </p:cNvSpPr>
          <p:nvPr>
            <p:ph type="sldNum" sz="quarter" idx="12"/>
          </p:nvPr>
        </p:nvSpPr>
        <p:spPr>
          <a:xfrm>
            <a:off x="7885509" y="6400800"/>
            <a:ext cx="573161" cy="365125"/>
          </a:xfrm>
        </p:spPr>
        <p:txBody>
          <a:bodyPr/>
          <a:lstStyle/>
          <a:p>
            <a:fld id="{23A7953B-B4AA-634C-AC3B-B52C39691C1C}" type="slidenum">
              <a:rPr lang="en-US" smtClean="0"/>
              <a:pPr/>
              <a:t>2</a:t>
            </a:fld>
            <a:endParaRPr lang="en-US" dirty="0"/>
          </a:p>
        </p:txBody>
      </p:sp>
      <p:sp>
        <p:nvSpPr>
          <p:cNvPr id="5" name="TextBox 4">
            <a:extLst>
              <a:ext uri="{FF2B5EF4-FFF2-40B4-BE49-F238E27FC236}">
                <a16:creationId xmlns:a16="http://schemas.microsoft.com/office/drawing/2014/main" id="{AB4A3313-8EF9-015A-EFEE-EDECAFC51F3D}"/>
              </a:ext>
            </a:extLst>
          </p:cNvPr>
          <p:cNvSpPr txBox="1"/>
          <p:nvPr/>
        </p:nvSpPr>
        <p:spPr>
          <a:xfrm>
            <a:off x="685330" y="6400800"/>
            <a:ext cx="2743670" cy="307777"/>
          </a:xfrm>
          <a:prstGeom prst="rect">
            <a:avLst/>
          </a:prstGeom>
          <a:noFill/>
        </p:spPr>
        <p:txBody>
          <a:bodyPr wrap="square" rtlCol="0">
            <a:spAutoFit/>
          </a:bodyPr>
          <a:lstStyle/>
          <a:p>
            <a:r>
              <a:rPr lang="en-US" sz="1400" dirty="0">
                <a:solidFill>
                  <a:srgbClr val="7030A0"/>
                </a:solidFill>
                <a:hlinkClick r:id="rId3" action="ppaction://hlinksldjump">
                  <a:extLst>
                    <a:ext uri="{A12FA001-AC4F-418D-AE19-62706E023703}">
                      <ahyp:hlinkClr xmlns:ahyp="http://schemas.microsoft.com/office/drawing/2018/hyperlinkcolor" val="tx"/>
                    </a:ext>
                  </a:extLst>
                </a:hlinkClick>
              </a:rPr>
              <a:t>Dashboard</a:t>
            </a:r>
            <a:endParaRPr lang="en-US" sz="1400" dirty="0">
              <a:solidFill>
                <a:srgbClr val="7030A0"/>
              </a:solidFill>
            </a:endParaRPr>
          </a:p>
        </p:txBody>
      </p:sp>
      <p:sp>
        <p:nvSpPr>
          <p:cNvPr id="3" name="Content Placeholder 2">
            <a:extLst>
              <a:ext uri="{FF2B5EF4-FFF2-40B4-BE49-F238E27FC236}">
                <a16:creationId xmlns:a16="http://schemas.microsoft.com/office/drawing/2014/main" id="{7FE21352-7AA3-0582-FC71-C720AAF8512C}"/>
              </a:ext>
            </a:extLst>
          </p:cNvPr>
          <p:cNvSpPr txBox="1">
            <a:spLocks/>
          </p:cNvSpPr>
          <p:nvPr/>
        </p:nvSpPr>
        <p:spPr>
          <a:xfrm>
            <a:off x="685330" y="1188719"/>
            <a:ext cx="7863840" cy="5029200"/>
          </a:xfrm>
          <a:prstGeom prst="rect">
            <a:avLst/>
          </a:prstGeom>
        </p:spPr>
        <p:txBody>
          <a:bodyPr>
            <a:normAutofit/>
          </a:bodyPr>
          <a:lst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a:lstStyle>
          <a:p>
            <a:pPr>
              <a:lnSpc>
                <a:spcPct val="100000"/>
              </a:lnSpc>
              <a:spcBef>
                <a:spcPts val="400"/>
              </a:spcBef>
            </a:pPr>
            <a:r>
              <a:rPr lang="en-US" cap="none" dirty="0"/>
              <a:t>Observation:</a:t>
            </a:r>
          </a:p>
          <a:p>
            <a:pPr lvl="1">
              <a:lnSpc>
                <a:spcPct val="100000"/>
              </a:lnSpc>
              <a:spcBef>
                <a:spcPts val="400"/>
              </a:spcBef>
            </a:pPr>
            <a:r>
              <a:rPr lang="en-US" cap="none" dirty="0"/>
              <a:t>Logical self-reference requires </a:t>
            </a:r>
            <a:r>
              <a:rPr lang="en-US" i="1" cap="none" dirty="0"/>
              <a:t>imaginary</a:t>
            </a:r>
            <a:r>
              <a:rPr lang="en-US" cap="none" dirty="0"/>
              <a:t> truthvalues.</a:t>
            </a:r>
          </a:p>
          <a:p>
            <a:pPr lvl="1">
              <a:lnSpc>
                <a:spcPct val="100000"/>
              </a:lnSpc>
              <a:spcBef>
                <a:spcPts val="400"/>
              </a:spcBef>
            </a:pPr>
            <a:r>
              <a:rPr lang="en-US" cap="none" dirty="0"/>
              <a:t>The Imaginaries are </a:t>
            </a:r>
            <a:r>
              <a:rPr lang="en-US" i="1" cap="none" dirty="0"/>
              <a:t>conjugate</a:t>
            </a:r>
            <a:r>
              <a:rPr lang="en-US" cap="none" dirty="0"/>
              <a:t> to the Booleans.</a:t>
            </a:r>
          </a:p>
          <a:p>
            <a:pPr lvl="1">
              <a:lnSpc>
                <a:spcPct val="100000"/>
              </a:lnSpc>
              <a:spcBef>
                <a:spcPts val="400"/>
              </a:spcBef>
            </a:pPr>
            <a:r>
              <a:rPr lang="en-US" cap="none" dirty="0"/>
              <a:t>A form </a:t>
            </a:r>
            <a:r>
              <a:rPr lang="en-US" i="1" cap="none" dirty="0"/>
              <a:t>paradoxical</a:t>
            </a:r>
            <a:r>
              <a:rPr lang="en-US" cap="none" dirty="0"/>
              <a:t> in one basis will be </a:t>
            </a:r>
            <a:r>
              <a:rPr lang="en-US" i="1" cap="none" dirty="0"/>
              <a:t>indeterminate</a:t>
            </a:r>
            <a:r>
              <a:rPr lang="en-US" cap="none" dirty="0"/>
              <a:t> in the other.</a:t>
            </a:r>
          </a:p>
          <a:p>
            <a:pPr>
              <a:lnSpc>
                <a:spcPct val="100000"/>
              </a:lnSpc>
              <a:spcBef>
                <a:spcPts val="400"/>
              </a:spcBef>
            </a:pPr>
            <a:r>
              <a:rPr lang="en-US" cap="none" dirty="0"/>
              <a:t>Speculation:</a:t>
            </a:r>
          </a:p>
          <a:p>
            <a:pPr lvl="1">
              <a:lnSpc>
                <a:spcPct val="100000"/>
              </a:lnSpc>
              <a:spcBef>
                <a:spcPts val="400"/>
              </a:spcBef>
            </a:pPr>
            <a:r>
              <a:rPr lang="en-US" cap="none" dirty="0"/>
              <a:t>A self-referential quantum system can </a:t>
            </a:r>
            <a:r>
              <a:rPr lang="en-US" i="1" cap="none" dirty="0"/>
              <a:t>self-collapse</a:t>
            </a:r>
            <a:r>
              <a:rPr lang="en-US" cap="none" dirty="0"/>
              <a:t> in the one basis in which it is indeterminate.</a:t>
            </a:r>
          </a:p>
          <a:p>
            <a:pPr lvl="1">
              <a:lnSpc>
                <a:spcPct val="100000"/>
              </a:lnSpc>
              <a:spcBef>
                <a:spcPts val="400"/>
              </a:spcBef>
            </a:pPr>
            <a:r>
              <a:rPr lang="en-US" cap="none" dirty="0"/>
              <a:t>No </a:t>
            </a:r>
            <a:r>
              <a:rPr lang="en-US" i="1" cap="none" dirty="0"/>
              <a:t>ambiguous</a:t>
            </a:r>
            <a:r>
              <a:rPr lang="en-US" cap="none" dirty="0"/>
              <a:t> divide between environment and system.</a:t>
            </a:r>
          </a:p>
          <a:p>
            <a:pPr lvl="1">
              <a:lnSpc>
                <a:spcPct val="100000"/>
              </a:lnSpc>
              <a:spcBef>
                <a:spcPts val="400"/>
              </a:spcBef>
            </a:pPr>
            <a:r>
              <a:rPr lang="en-US" cap="none" dirty="0"/>
              <a:t>No change in the </a:t>
            </a:r>
            <a:r>
              <a:rPr lang="en-US" i="1" cap="none" dirty="0"/>
              <a:t>Hilbert</a:t>
            </a:r>
            <a:r>
              <a:rPr lang="en-US" cap="none" dirty="0"/>
              <a:t> spaces.</a:t>
            </a:r>
          </a:p>
          <a:p>
            <a:pPr lvl="1">
              <a:lnSpc>
                <a:spcPct val="100000"/>
              </a:lnSpc>
              <a:spcBef>
                <a:spcPts val="400"/>
              </a:spcBef>
            </a:pPr>
            <a:r>
              <a:rPr lang="en-US" cap="none" dirty="0"/>
              <a:t>No change in </a:t>
            </a:r>
            <a:r>
              <a:rPr lang="en-US" i="1" cap="none" dirty="0"/>
              <a:t>unitary</a:t>
            </a:r>
            <a:r>
              <a:rPr lang="en-US" cap="none" dirty="0"/>
              <a:t> evolution.</a:t>
            </a:r>
          </a:p>
          <a:p>
            <a:pPr lvl="1">
              <a:lnSpc>
                <a:spcPct val="100000"/>
              </a:lnSpc>
              <a:spcBef>
                <a:spcPts val="400"/>
              </a:spcBef>
            </a:pPr>
            <a:r>
              <a:rPr lang="en-US" cap="none" dirty="0"/>
              <a:t>Just a global </a:t>
            </a:r>
            <a:r>
              <a:rPr lang="en-US" i="1" cap="none" dirty="0"/>
              <a:t>consistency</a:t>
            </a:r>
            <a:r>
              <a:rPr lang="en-US" cap="none" dirty="0"/>
              <a:t> constraint.</a:t>
            </a:r>
          </a:p>
          <a:p>
            <a:pPr>
              <a:lnSpc>
                <a:spcPct val="100000"/>
              </a:lnSpc>
              <a:spcBef>
                <a:spcPts val="400"/>
              </a:spcBef>
            </a:pPr>
            <a:r>
              <a:rPr lang="en-US" cap="none" dirty="0"/>
              <a:t>Objective:</a:t>
            </a:r>
          </a:p>
          <a:p>
            <a:pPr lvl="1">
              <a:lnSpc>
                <a:spcPct val="100000"/>
              </a:lnSpc>
              <a:spcBef>
                <a:spcPts val="400"/>
              </a:spcBef>
            </a:pPr>
            <a:r>
              <a:rPr lang="en-US" cap="none" dirty="0"/>
              <a:t>To make the theory </a:t>
            </a:r>
            <a:r>
              <a:rPr lang="en-US" i="1" cap="none" dirty="0"/>
              <a:t>falsifiable.</a:t>
            </a:r>
          </a:p>
          <a:p>
            <a:pPr lvl="1">
              <a:lnSpc>
                <a:spcPct val="100000"/>
              </a:lnSpc>
              <a:spcBef>
                <a:spcPts val="400"/>
              </a:spcBef>
            </a:pPr>
            <a:r>
              <a:rPr lang="en-US" cap="none" dirty="0"/>
              <a:t>To devise an experimental test demonstrating that an isolated cyclically entangled quantum system can self-collapse.</a:t>
            </a:r>
          </a:p>
          <a:p>
            <a:pPr lvl="1">
              <a:lnSpc>
                <a:spcPct val="100000"/>
              </a:lnSpc>
              <a:spcBef>
                <a:spcPts val="400"/>
              </a:spcBef>
            </a:pPr>
            <a:endParaRPr lang="en-US" cap="none" dirty="0"/>
          </a:p>
        </p:txBody>
      </p:sp>
      <p:sp>
        <p:nvSpPr>
          <p:cNvPr id="6" name="Title 1">
            <a:extLst>
              <a:ext uri="{FF2B5EF4-FFF2-40B4-BE49-F238E27FC236}">
                <a16:creationId xmlns:a16="http://schemas.microsoft.com/office/drawing/2014/main" id="{45A92A76-B84D-EF4F-1DF3-247FB7357250}"/>
              </a:ext>
            </a:extLst>
          </p:cNvPr>
          <p:cNvSpPr txBox="1">
            <a:spLocks/>
          </p:cNvSpPr>
          <p:nvPr/>
        </p:nvSpPr>
        <p:spPr>
          <a:xfrm>
            <a:off x="685331" y="457200"/>
            <a:ext cx="7773338" cy="600681"/>
          </a:xfrm>
          <a:prstGeom prst="rect">
            <a:avLst/>
          </a:prstGeom>
          <a:gradFill flip="none" rotWithShape="1">
            <a:gsLst>
              <a:gs pos="0">
                <a:schemeClr val="accent6">
                  <a:lumMod val="40000"/>
                  <a:lumOff val="60000"/>
                </a:schemeClr>
              </a:gs>
              <a:gs pos="46000">
                <a:schemeClr val="accent6">
                  <a:lumMod val="60000"/>
                  <a:lumOff val="40000"/>
                </a:schemeClr>
              </a:gs>
              <a:gs pos="100000">
                <a:schemeClr val="accent6">
                  <a:lumMod val="50000"/>
                </a:schemeClr>
              </a:gs>
            </a:gsLst>
            <a:path path="circle">
              <a:fillToRect l="50000" t="130000" r="50000" b="-30000"/>
            </a:path>
            <a:tileRect/>
          </a:gradFill>
        </p:spPr>
        <p:txBody>
          <a:bodyPr vert="horz" lIns="91440" tIns="45720" rIns="91440" bIns="45720" rtlCol="0" anchor="ctr">
            <a:normAutofit/>
          </a:bodyPr>
          <a:lst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a:lstStyle>
          <a:p>
            <a:r>
              <a:rPr lang="en-US" cap="none" dirty="0"/>
              <a:t>Argument</a:t>
            </a:r>
          </a:p>
        </p:txBody>
      </p:sp>
    </p:spTree>
    <p:extLst>
      <p:ext uri="{BB962C8B-B14F-4D97-AF65-F5344CB8AC3E}">
        <p14:creationId xmlns:p14="http://schemas.microsoft.com/office/powerpoint/2010/main" val="394006999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8C83FC-BA00-B982-308A-0801B15B5DA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B0792D8-4AD8-1C85-4EC5-CC94830BAB94}"/>
              </a:ext>
            </a:extLst>
          </p:cNvPr>
          <p:cNvSpPr>
            <a:spLocks noGrp="1"/>
          </p:cNvSpPr>
          <p:nvPr>
            <p:ph type="title"/>
          </p:nvPr>
        </p:nvSpPr>
        <p:spPr>
          <a:xfrm>
            <a:off x="685332" y="457200"/>
            <a:ext cx="7773338" cy="600681"/>
          </a:xfrm>
          <a:gradFill flip="none" rotWithShape="1">
            <a:gsLst>
              <a:gs pos="0">
                <a:schemeClr val="accent1">
                  <a:lumMod val="40000"/>
                  <a:lumOff val="60000"/>
                </a:schemeClr>
              </a:gs>
              <a:gs pos="46000">
                <a:schemeClr val="accent1">
                  <a:lumMod val="95000"/>
                  <a:lumOff val="5000"/>
                </a:schemeClr>
              </a:gs>
              <a:gs pos="100000">
                <a:schemeClr val="accent1">
                  <a:lumMod val="50000"/>
                </a:schemeClr>
              </a:gs>
            </a:gsLst>
            <a:path path="circle">
              <a:fillToRect l="50000" t="130000" r="50000" b="-30000"/>
            </a:path>
            <a:tileRect/>
          </a:gradFill>
        </p:spPr>
        <p:txBody>
          <a:bodyPr/>
          <a:lstStyle/>
          <a:p>
            <a:r>
              <a:rPr lang="en-US" cap="none" dirty="0"/>
              <a:t>An Unexpected Invariant</a:t>
            </a:r>
          </a:p>
        </p:txBody>
      </p:sp>
      <p:sp>
        <p:nvSpPr>
          <p:cNvPr id="4" name="Slide Number Placeholder 3">
            <a:extLst>
              <a:ext uri="{FF2B5EF4-FFF2-40B4-BE49-F238E27FC236}">
                <a16:creationId xmlns:a16="http://schemas.microsoft.com/office/drawing/2014/main" id="{825218F5-9A8E-4441-4479-23FD03B9C471}"/>
              </a:ext>
            </a:extLst>
          </p:cNvPr>
          <p:cNvSpPr>
            <a:spLocks noGrp="1"/>
          </p:cNvSpPr>
          <p:nvPr>
            <p:ph type="sldNum" sz="quarter" idx="12"/>
          </p:nvPr>
        </p:nvSpPr>
        <p:spPr>
          <a:xfrm>
            <a:off x="7885509" y="6400800"/>
            <a:ext cx="573161" cy="365125"/>
          </a:xfrm>
        </p:spPr>
        <p:txBody>
          <a:bodyPr/>
          <a:lstStyle/>
          <a:p>
            <a:fld id="{23A7953B-B4AA-634C-AC3B-B52C39691C1C}" type="slidenum">
              <a:rPr lang="en-US" smtClean="0"/>
              <a:pPr/>
              <a:t>20</a:t>
            </a:fld>
            <a:endParaRPr lang="en-US"/>
          </a:p>
        </p:txBody>
      </p:sp>
      <p:sp>
        <p:nvSpPr>
          <p:cNvPr id="9" name="TextBox 8">
            <a:extLst>
              <a:ext uri="{FF2B5EF4-FFF2-40B4-BE49-F238E27FC236}">
                <a16:creationId xmlns:a16="http://schemas.microsoft.com/office/drawing/2014/main" id="{62E9C00C-ACE6-B694-15E6-266BDFC8D863}"/>
              </a:ext>
            </a:extLst>
          </p:cNvPr>
          <p:cNvSpPr txBox="1"/>
          <p:nvPr/>
        </p:nvSpPr>
        <p:spPr>
          <a:xfrm>
            <a:off x="685330" y="6400800"/>
            <a:ext cx="2743670" cy="307777"/>
          </a:xfrm>
          <a:prstGeom prst="rect">
            <a:avLst/>
          </a:prstGeom>
          <a:noFill/>
        </p:spPr>
        <p:txBody>
          <a:bodyPr wrap="square" rtlCol="0">
            <a:spAutoFit/>
          </a:bodyPr>
          <a:lstStyle/>
          <a:p>
            <a:r>
              <a:rPr lang="en-US" sz="1400" dirty="0">
                <a:solidFill>
                  <a:srgbClr val="0070C0"/>
                </a:solidFill>
                <a:hlinkClick r:id="rId3" action="ppaction://hlinksldjump">
                  <a:extLst>
                    <a:ext uri="{A12FA001-AC4F-418D-AE19-62706E023703}">
                      <ahyp:hlinkClr xmlns:ahyp="http://schemas.microsoft.com/office/drawing/2018/hyperlinkcolor" val="tx"/>
                    </a:ext>
                  </a:extLst>
                </a:hlinkClick>
              </a:rPr>
              <a:t>Dashboard</a:t>
            </a:r>
            <a:endParaRPr lang="en-US" sz="1400" dirty="0">
              <a:solidFill>
                <a:srgbClr val="0070C0"/>
              </a:solidFill>
            </a:endParaRPr>
          </a:p>
        </p:txBody>
      </p:sp>
      <p:sp>
        <p:nvSpPr>
          <p:cNvPr id="3" name="Content Placeholder 2">
            <a:extLst>
              <a:ext uri="{FF2B5EF4-FFF2-40B4-BE49-F238E27FC236}">
                <a16:creationId xmlns:a16="http://schemas.microsoft.com/office/drawing/2014/main" id="{237BAD7E-CB49-8D6C-CF6F-D6C9D4D66E71}"/>
              </a:ext>
            </a:extLst>
          </p:cNvPr>
          <p:cNvSpPr txBox="1">
            <a:spLocks/>
          </p:cNvSpPr>
          <p:nvPr/>
        </p:nvSpPr>
        <p:spPr>
          <a:xfrm>
            <a:off x="685330" y="1188719"/>
            <a:ext cx="7772870" cy="5120640"/>
          </a:xfrm>
          <a:prstGeom prst="rect">
            <a:avLst/>
          </a:prstGeom>
        </p:spPr>
        <p:txBody>
          <a:bodyPr>
            <a:normAutofit/>
          </a:bodyPr>
          <a:lst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a:lstStyle>
          <a:p>
            <a:pPr>
              <a:lnSpc>
                <a:spcPct val="100000"/>
              </a:lnSpc>
              <a:spcBef>
                <a:spcPts val="400"/>
              </a:spcBef>
            </a:pPr>
            <a:endParaRPr lang="en-US" cap="none" dirty="0"/>
          </a:p>
        </p:txBody>
      </p:sp>
      <p:pic>
        <p:nvPicPr>
          <p:cNvPr id="6" name="Picture 5">
            <a:extLst>
              <a:ext uri="{FF2B5EF4-FFF2-40B4-BE49-F238E27FC236}">
                <a16:creationId xmlns:a16="http://schemas.microsoft.com/office/drawing/2014/main" id="{A32AA01E-4F63-D2CD-0755-7F37002BA66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54480" y="1188720"/>
            <a:ext cx="5928741" cy="5085080"/>
          </a:xfrm>
          <a:prstGeom prst="rect">
            <a:avLst/>
          </a:prstGeom>
        </p:spPr>
      </p:pic>
      <mc:AlternateContent xmlns:mc="http://schemas.openxmlformats.org/markup-compatibility/2006" xmlns:p14="http://schemas.microsoft.com/office/powerpoint/2010/main">
        <mc:Choice Requires="p14">
          <p:contentPart p14:bwMode="auto" r:id="rId5">
            <p14:nvContentPartPr>
              <p14:cNvPr id="13" name="Ink 12">
                <a:extLst>
                  <a:ext uri="{FF2B5EF4-FFF2-40B4-BE49-F238E27FC236}">
                    <a16:creationId xmlns:a16="http://schemas.microsoft.com/office/drawing/2014/main" id="{73057726-3B27-5506-16DA-CC6AB54B83EC}"/>
                  </a:ext>
                </a:extLst>
              </p14:cNvPr>
              <p14:cNvContentPartPr/>
              <p14:nvPr/>
            </p14:nvContentPartPr>
            <p14:xfrm>
              <a:off x="6153912" y="5943600"/>
              <a:ext cx="1279080" cy="35280"/>
            </p14:xfrm>
          </p:contentPart>
        </mc:Choice>
        <mc:Fallback xmlns="">
          <p:pic>
            <p:nvPicPr>
              <p:cNvPr id="13" name="Ink 12">
                <a:extLst>
                  <a:ext uri="{FF2B5EF4-FFF2-40B4-BE49-F238E27FC236}">
                    <a16:creationId xmlns:a16="http://schemas.microsoft.com/office/drawing/2014/main" id="{73057726-3B27-5506-16DA-CC6AB54B83EC}"/>
                  </a:ext>
                </a:extLst>
              </p:cNvPr>
              <p:cNvPicPr/>
              <p:nvPr/>
            </p:nvPicPr>
            <p:blipFill>
              <a:blip r:embed="rId6"/>
              <a:stretch>
                <a:fillRect/>
              </a:stretch>
            </p:blipFill>
            <p:spPr>
              <a:xfrm>
                <a:off x="6099912" y="5835600"/>
                <a:ext cx="1386720" cy="25092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5" name="Ink 4">
                <a:extLst>
                  <a:ext uri="{FF2B5EF4-FFF2-40B4-BE49-F238E27FC236}">
                    <a16:creationId xmlns:a16="http://schemas.microsoft.com/office/drawing/2014/main" id="{4526771D-CF31-9149-493A-E9FCAAF62686}"/>
                  </a:ext>
                </a:extLst>
              </p14:cNvPr>
              <p14:cNvContentPartPr/>
              <p14:nvPr/>
            </p14:nvContentPartPr>
            <p14:xfrm>
              <a:off x="2834640" y="2834640"/>
              <a:ext cx="457200" cy="91440"/>
            </p14:xfrm>
          </p:contentPart>
        </mc:Choice>
        <mc:Fallback xmlns="">
          <p:pic>
            <p:nvPicPr>
              <p:cNvPr id="5" name="Ink 4">
                <a:extLst>
                  <a:ext uri="{FF2B5EF4-FFF2-40B4-BE49-F238E27FC236}">
                    <a16:creationId xmlns:a16="http://schemas.microsoft.com/office/drawing/2014/main" id="{4526771D-CF31-9149-493A-E9FCAAF62686}"/>
                  </a:ext>
                </a:extLst>
              </p:cNvPr>
              <p:cNvPicPr/>
              <p:nvPr/>
            </p:nvPicPr>
            <p:blipFill>
              <a:blip r:embed="rId8"/>
              <a:stretch>
                <a:fillRect/>
              </a:stretch>
            </p:blipFill>
            <p:spPr>
              <a:xfrm>
                <a:off x="2780682" y="2539672"/>
                <a:ext cx="564755" cy="680392"/>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7" name="Ink 6">
                <a:extLst>
                  <a:ext uri="{FF2B5EF4-FFF2-40B4-BE49-F238E27FC236}">
                    <a16:creationId xmlns:a16="http://schemas.microsoft.com/office/drawing/2014/main" id="{FF01F3FD-518D-A9A3-6759-DF5378B0CA01}"/>
                  </a:ext>
                </a:extLst>
              </p14:cNvPr>
              <p14:cNvContentPartPr/>
              <p14:nvPr/>
            </p14:nvContentPartPr>
            <p14:xfrm>
              <a:off x="4142232" y="2834640"/>
              <a:ext cx="91440" cy="91440"/>
            </p14:xfrm>
          </p:contentPart>
        </mc:Choice>
        <mc:Fallback xmlns="">
          <p:pic>
            <p:nvPicPr>
              <p:cNvPr id="7" name="Ink 6">
                <a:extLst>
                  <a:ext uri="{FF2B5EF4-FFF2-40B4-BE49-F238E27FC236}">
                    <a16:creationId xmlns:a16="http://schemas.microsoft.com/office/drawing/2014/main" id="{FF01F3FD-518D-A9A3-6759-DF5378B0CA01}"/>
                  </a:ext>
                </a:extLst>
              </p:cNvPr>
              <p:cNvPicPr/>
              <p:nvPr/>
            </p:nvPicPr>
            <p:blipFill>
              <a:blip r:embed="rId10"/>
              <a:stretch>
                <a:fillRect/>
              </a:stretch>
            </p:blipFill>
            <p:spPr>
              <a:xfrm>
                <a:off x="4088444" y="2539672"/>
                <a:ext cx="198658" cy="680392"/>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8" name="Ink 7">
                <a:extLst>
                  <a:ext uri="{FF2B5EF4-FFF2-40B4-BE49-F238E27FC236}">
                    <a16:creationId xmlns:a16="http://schemas.microsoft.com/office/drawing/2014/main" id="{3E6F0DF5-2E21-8972-A640-6524AB59036A}"/>
                  </a:ext>
                </a:extLst>
              </p14:cNvPr>
              <p14:cNvContentPartPr/>
              <p14:nvPr/>
            </p14:nvContentPartPr>
            <p14:xfrm>
              <a:off x="4389120" y="2834640"/>
              <a:ext cx="274320" cy="91440"/>
            </p14:xfrm>
          </p:contentPart>
        </mc:Choice>
        <mc:Fallback xmlns="">
          <p:pic>
            <p:nvPicPr>
              <p:cNvPr id="8" name="Ink 7">
                <a:extLst>
                  <a:ext uri="{FF2B5EF4-FFF2-40B4-BE49-F238E27FC236}">
                    <a16:creationId xmlns:a16="http://schemas.microsoft.com/office/drawing/2014/main" id="{3E6F0DF5-2E21-8972-A640-6524AB59036A}"/>
                  </a:ext>
                </a:extLst>
              </p:cNvPr>
              <p:cNvPicPr/>
              <p:nvPr/>
            </p:nvPicPr>
            <p:blipFill>
              <a:blip r:embed="rId12"/>
              <a:stretch>
                <a:fillRect/>
              </a:stretch>
            </p:blipFill>
            <p:spPr>
              <a:xfrm>
                <a:off x="4335191" y="2539672"/>
                <a:ext cx="381819" cy="680392"/>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10" name="Ink 9">
                <a:extLst>
                  <a:ext uri="{FF2B5EF4-FFF2-40B4-BE49-F238E27FC236}">
                    <a16:creationId xmlns:a16="http://schemas.microsoft.com/office/drawing/2014/main" id="{0A5FF238-D2BF-CF5B-09C0-6AD6305B9B7B}"/>
                  </a:ext>
                </a:extLst>
              </p14:cNvPr>
              <p14:cNvContentPartPr/>
              <p14:nvPr/>
            </p14:nvContentPartPr>
            <p14:xfrm>
              <a:off x="1920240" y="2834640"/>
              <a:ext cx="731520" cy="24120"/>
            </p14:xfrm>
          </p:contentPart>
        </mc:Choice>
        <mc:Fallback xmlns="">
          <p:pic>
            <p:nvPicPr>
              <p:cNvPr id="10" name="Ink 9">
                <a:extLst>
                  <a:ext uri="{FF2B5EF4-FFF2-40B4-BE49-F238E27FC236}">
                    <a16:creationId xmlns:a16="http://schemas.microsoft.com/office/drawing/2014/main" id="{0A5FF238-D2BF-CF5B-09C0-6AD6305B9B7B}"/>
                  </a:ext>
                </a:extLst>
              </p:cNvPr>
              <p:cNvPicPr/>
              <p:nvPr/>
            </p:nvPicPr>
            <p:blipFill>
              <a:blip r:embed="rId14"/>
              <a:stretch>
                <a:fillRect/>
              </a:stretch>
            </p:blipFill>
            <p:spPr>
              <a:xfrm>
                <a:off x="1866240" y="2726640"/>
                <a:ext cx="839160" cy="239760"/>
              </a:xfrm>
              <a:prstGeom prst="rect">
                <a:avLst/>
              </a:prstGeom>
            </p:spPr>
          </p:pic>
        </mc:Fallback>
      </mc:AlternateContent>
      <mc:AlternateContent xmlns:mc="http://schemas.openxmlformats.org/markup-compatibility/2006" xmlns:p14="http://schemas.microsoft.com/office/powerpoint/2010/main">
        <mc:Choice Requires="p14">
          <p:contentPart p14:bwMode="auto" r:id="rId15">
            <p14:nvContentPartPr>
              <p14:cNvPr id="11" name="Ink 10">
                <a:extLst>
                  <a:ext uri="{FF2B5EF4-FFF2-40B4-BE49-F238E27FC236}">
                    <a16:creationId xmlns:a16="http://schemas.microsoft.com/office/drawing/2014/main" id="{DED0599F-0921-D7C9-B3FD-C3CAF017F91D}"/>
                  </a:ext>
                </a:extLst>
              </p14:cNvPr>
              <p14:cNvContentPartPr/>
              <p14:nvPr/>
            </p14:nvContentPartPr>
            <p14:xfrm>
              <a:off x="5212080" y="2834640"/>
              <a:ext cx="274320" cy="91440"/>
            </p14:xfrm>
          </p:contentPart>
        </mc:Choice>
        <mc:Fallback xmlns="">
          <p:pic>
            <p:nvPicPr>
              <p:cNvPr id="11" name="Ink 10">
                <a:extLst>
                  <a:ext uri="{FF2B5EF4-FFF2-40B4-BE49-F238E27FC236}">
                    <a16:creationId xmlns:a16="http://schemas.microsoft.com/office/drawing/2014/main" id="{DED0599F-0921-D7C9-B3FD-C3CAF017F91D}"/>
                  </a:ext>
                </a:extLst>
              </p:cNvPr>
              <p:cNvPicPr/>
              <p:nvPr/>
            </p:nvPicPr>
            <p:blipFill>
              <a:blip r:embed="rId16"/>
              <a:stretch>
                <a:fillRect/>
              </a:stretch>
            </p:blipFill>
            <p:spPr>
              <a:xfrm>
                <a:off x="5158151" y="2539672"/>
                <a:ext cx="381819" cy="680392"/>
              </a:xfrm>
              <a:prstGeom prst="rect">
                <a:avLst/>
              </a:prstGeom>
            </p:spPr>
          </p:pic>
        </mc:Fallback>
      </mc:AlternateContent>
      <mc:AlternateContent xmlns:mc="http://schemas.openxmlformats.org/markup-compatibility/2006" xmlns:p14="http://schemas.microsoft.com/office/powerpoint/2010/main">
        <mc:Choice Requires="p14">
          <p:contentPart p14:bwMode="auto" r:id="rId17">
            <p14:nvContentPartPr>
              <p14:cNvPr id="16" name="Ink 15">
                <a:extLst>
                  <a:ext uri="{FF2B5EF4-FFF2-40B4-BE49-F238E27FC236}">
                    <a16:creationId xmlns:a16="http://schemas.microsoft.com/office/drawing/2014/main" id="{22615E10-058A-87CA-6C17-2C2452EAD7AB}"/>
                  </a:ext>
                </a:extLst>
              </p14:cNvPr>
              <p14:cNvContentPartPr/>
              <p14:nvPr/>
            </p14:nvContentPartPr>
            <p14:xfrm>
              <a:off x="5760720" y="2834640"/>
              <a:ext cx="274320" cy="91440"/>
            </p14:xfrm>
          </p:contentPart>
        </mc:Choice>
        <mc:Fallback xmlns="">
          <p:pic>
            <p:nvPicPr>
              <p:cNvPr id="16" name="Ink 15">
                <a:extLst>
                  <a:ext uri="{FF2B5EF4-FFF2-40B4-BE49-F238E27FC236}">
                    <a16:creationId xmlns:a16="http://schemas.microsoft.com/office/drawing/2014/main" id="{22615E10-058A-87CA-6C17-2C2452EAD7AB}"/>
                  </a:ext>
                </a:extLst>
              </p:cNvPr>
              <p:cNvPicPr/>
              <p:nvPr/>
            </p:nvPicPr>
            <p:blipFill>
              <a:blip r:embed="rId16"/>
              <a:stretch>
                <a:fillRect/>
              </a:stretch>
            </p:blipFill>
            <p:spPr>
              <a:xfrm>
                <a:off x="5706791" y="2539672"/>
                <a:ext cx="381819" cy="680392"/>
              </a:xfrm>
              <a:prstGeom prst="rect">
                <a:avLst/>
              </a:prstGeom>
            </p:spPr>
          </p:pic>
        </mc:Fallback>
      </mc:AlternateContent>
      <mc:AlternateContent xmlns:mc="http://schemas.openxmlformats.org/markup-compatibility/2006" xmlns:p14="http://schemas.microsoft.com/office/powerpoint/2010/main">
        <mc:Choice Requires="p14">
          <p:contentPart p14:bwMode="auto" r:id="rId18">
            <p14:nvContentPartPr>
              <p14:cNvPr id="21" name="Ink 20">
                <a:extLst>
                  <a:ext uri="{FF2B5EF4-FFF2-40B4-BE49-F238E27FC236}">
                    <a16:creationId xmlns:a16="http://schemas.microsoft.com/office/drawing/2014/main" id="{A5849C3F-2BFD-AFB7-9BDE-98C83C9089E4}"/>
                  </a:ext>
                </a:extLst>
              </p14:cNvPr>
              <p14:cNvContentPartPr/>
              <p14:nvPr/>
            </p14:nvContentPartPr>
            <p14:xfrm>
              <a:off x="6858000" y="2834640"/>
              <a:ext cx="182880" cy="91440"/>
            </p14:xfrm>
          </p:contentPart>
        </mc:Choice>
        <mc:Fallback xmlns="">
          <p:pic>
            <p:nvPicPr>
              <p:cNvPr id="21" name="Ink 20">
                <a:extLst>
                  <a:ext uri="{FF2B5EF4-FFF2-40B4-BE49-F238E27FC236}">
                    <a16:creationId xmlns:a16="http://schemas.microsoft.com/office/drawing/2014/main" id="{A5849C3F-2BFD-AFB7-9BDE-98C83C9089E4}"/>
                  </a:ext>
                </a:extLst>
              </p:cNvPr>
              <p:cNvPicPr/>
              <p:nvPr/>
            </p:nvPicPr>
            <p:blipFill>
              <a:blip r:embed="rId19"/>
              <a:stretch>
                <a:fillRect/>
              </a:stretch>
            </p:blipFill>
            <p:spPr>
              <a:xfrm>
                <a:off x="6804106" y="2539672"/>
                <a:ext cx="290309" cy="680392"/>
              </a:xfrm>
              <a:prstGeom prst="rect">
                <a:avLst/>
              </a:prstGeom>
            </p:spPr>
          </p:pic>
        </mc:Fallback>
      </mc:AlternateContent>
      <mc:AlternateContent xmlns:mc="http://schemas.openxmlformats.org/markup-compatibility/2006" xmlns:p14="http://schemas.microsoft.com/office/powerpoint/2010/main">
        <mc:Choice Requires="p14">
          <p:contentPart p14:bwMode="auto" r:id="rId20">
            <p14:nvContentPartPr>
              <p14:cNvPr id="22" name="Ink 21">
                <a:extLst>
                  <a:ext uri="{FF2B5EF4-FFF2-40B4-BE49-F238E27FC236}">
                    <a16:creationId xmlns:a16="http://schemas.microsoft.com/office/drawing/2014/main" id="{EEEA3329-34A4-C0C1-C541-5B1229A64220}"/>
                  </a:ext>
                </a:extLst>
              </p14:cNvPr>
              <p14:cNvContentPartPr/>
              <p14:nvPr/>
            </p14:nvContentPartPr>
            <p14:xfrm>
              <a:off x="3566160" y="2834640"/>
              <a:ext cx="274320" cy="91440"/>
            </p14:xfrm>
          </p:contentPart>
        </mc:Choice>
        <mc:Fallback xmlns="">
          <p:pic>
            <p:nvPicPr>
              <p:cNvPr id="22" name="Ink 21">
                <a:extLst>
                  <a:ext uri="{FF2B5EF4-FFF2-40B4-BE49-F238E27FC236}">
                    <a16:creationId xmlns:a16="http://schemas.microsoft.com/office/drawing/2014/main" id="{EEEA3329-34A4-C0C1-C541-5B1229A64220}"/>
                  </a:ext>
                </a:extLst>
              </p:cNvPr>
              <p:cNvPicPr/>
              <p:nvPr/>
            </p:nvPicPr>
            <p:blipFill>
              <a:blip r:embed="rId21"/>
              <a:stretch>
                <a:fillRect/>
              </a:stretch>
            </p:blipFill>
            <p:spPr>
              <a:xfrm>
                <a:off x="3512231" y="2539672"/>
                <a:ext cx="381819" cy="680392"/>
              </a:xfrm>
              <a:prstGeom prst="rect">
                <a:avLst/>
              </a:prstGeom>
            </p:spPr>
          </p:pic>
        </mc:Fallback>
      </mc:AlternateContent>
    </p:spTree>
    <p:extLst>
      <p:ext uri="{BB962C8B-B14F-4D97-AF65-F5344CB8AC3E}">
        <p14:creationId xmlns:p14="http://schemas.microsoft.com/office/powerpoint/2010/main" val="10614192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left)">
                                      <p:cBhvr>
                                        <p:cTn id="7" dur="500"/>
                                        <p:tgtEl>
                                          <p:spTgt spid="10"/>
                                        </p:tgtEl>
                                      </p:cBhvr>
                                    </p:animEffect>
                                  </p:childTnLst>
                                </p:cTn>
                              </p:par>
                              <p:par>
                                <p:cTn id="8" presetID="22" presetClass="entr" presetSubtype="8"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wipe(left)">
                                      <p:cBhvr>
                                        <p:cTn id="10" dur="500"/>
                                        <p:tgtEl>
                                          <p:spTgt spid="5"/>
                                        </p:tgtEl>
                                      </p:cBhvr>
                                    </p:animEffect>
                                  </p:childTnLst>
                                </p:cTn>
                              </p:par>
                              <p:par>
                                <p:cTn id="11" presetID="22" presetClass="entr" presetSubtype="8" fill="hold"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wipe(left)">
                                      <p:cBhvr>
                                        <p:cTn id="13" dur="500"/>
                                        <p:tgtEl>
                                          <p:spTgt spid="7"/>
                                        </p:tgtEl>
                                      </p:cBhvr>
                                    </p:animEffect>
                                  </p:childTnLst>
                                </p:cTn>
                              </p:par>
                              <p:par>
                                <p:cTn id="14" presetID="22" presetClass="entr" presetSubtype="8" fill="hold" nodeType="with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wipe(left)">
                                      <p:cBhvr>
                                        <p:cTn id="16" dur="500"/>
                                        <p:tgtEl>
                                          <p:spTgt spid="8"/>
                                        </p:tgtEl>
                                      </p:cBhvr>
                                    </p:animEffect>
                                  </p:childTnLst>
                                </p:cTn>
                              </p:par>
                              <p:par>
                                <p:cTn id="17" presetID="22" presetClass="entr" presetSubtype="8" fill="hold" nodeType="withEffect">
                                  <p:stCondLst>
                                    <p:cond delay="0"/>
                                  </p:stCondLst>
                                  <p:childTnLst>
                                    <p:set>
                                      <p:cBhvr>
                                        <p:cTn id="18" dur="1" fill="hold">
                                          <p:stCondLst>
                                            <p:cond delay="0"/>
                                          </p:stCondLst>
                                        </p:cTn>
                                        <p:tgtEl>
                                          <p:spTgt spid="22"/>
                                        </p:tgtEl>
                                        <p:attrNameLst>
                                          <p:attrName>style.visibility</p:attrName>
                                        </p:attrNameLst>
                                      </p:cBhvr>
                                      <p:to>
                                        <p:strVal val="visible"/>
                                      </p:to>
                                    </p:set>
                                    <p:animEffect transition="in" filter="wipe(left)">
                                      <p:cBhvr>
                                        <p:cTn id="19" dur="500"/>
                                        <p:tgtEl>
                                          <p:spTgt spid="22"/>
                                        </p:tgtEl>
                                      </p:cBhvr>
                                    </p:animEffect>
                                  </p:childTnLst>
                                </p:cTn>
                              </p:par>
                              <p:par>
                                <p:cTn id="20" presetID="22" presetClass="entr" presetSubtype="8" fill="hold" nodeType="with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wipe(left)">
                                      <p:cBhvr>
                                        <p:cTn id="22" dur="500"/>
                                        <p:tgtEl>
                                          <p:spTgt spid="11"/>
                                        </p:tgtEl>
                                      </p:cBhvr>
                                    </p:animEffect>
                                  </p:childTnLst>
                                </p:cTn>
                              </p:par>
                              <p:par>
                                <p:cTn id="23" presetID="22" presetClass="entr" presetSubtype="8" fill="hold" nodeType="withEffect">
                                  <p:stCondLst>
                                    <p:cond delay="0"/>
                                  </p:stCondLst>
                                  <p:childTnLst>
                                    <p:set>
                                      <p:cBhvr>
                                        <p:cTn id="24" dur="1" fill="hold">
                                          <p:stCondLst>
                                            <p:cond delay="0"/>
                                          </p:stCondLst>
                                        </p:cTn>
                                        <p:tgtEl>
                                          <p:spTgt spid="16"/>
                                        </p:tgtEl>
                                        <p:attrNameLst>
                                          <p:attrName>style.visibility</p:attrName>
                                        </p:attrNameLst>
                                      </p:cBhvr>
                                      <p:to>
                                        <p:strVal val="visible"/>
                                      </p:to>
                                    </p:set>
                                    <p:animEffect transition="in" filter="wipe(left)">
                                      <p:cBhvr>
                                        <p:cTn id="25" dur="500"/>
                                        <p:tgtEl>
                                          <p:spTgt spid="16"/>
                                        </p:tgtEl>
                                      </p:cBhvr>
                                    </p:animEffect>
                                  </p:childTnLst>
                                </p:cTn>
                              </p:par>
                              <p:par>
                                <p:cTn id="26" presetID="22" presetClass="entr" presetSubtype="8" fill="hold" nodeType="withEffect">
                                  <p:stCondLst>
                                    <p:cond delay="0"/>
                                  </p:stCondLst>
                                  <p:childTnLst>
                                    <p:set>
                                      <p:cBhvr>
                                        <p:cTn id="27" dur="1" fill="hold">
                                          <p:stCondLst>
                                            <p:cond delay="0"/>
                                          </p:stCondLst>
                                        </p:cTn>
                                        <p:tgtEl>
                                          <p:spTgt spid="21"/>
                                        </p:tgtEl>
                                        <p:attrNameLst>
                                          <p:attrName>style.visibility</p:attrName>
                                        </p:attrNameLst>
                                      </p:cBhvr>
                                      <p:to>
                                        <p:strVal val="visible"/>
                                      </p:to>
                                    </p:set>
                                    <p:animEffect transition="in" filter="wipe(left)">
                                      <p:cBhvr>
                                        <p:cTn id="28" dur="500"/>
                                        <p:tgtEl>
                                          <p:spTgt spid="21"/>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nodeType="clickEffect">
                                  <p:stCondLst>
                                    <p:cond delay="0"/>
                                  </p:stCondLst>
                                  <p:childTnLst>
                                    <p:set>
                                      <p:cBhvr>
                                        <p:cTn id="32" dur="1" fill="hold">
                                          <p:stCondLst>
                                            <p:cond delay="0"/>
                                          </p:stCondLst>
                                        </p:cTn>
                                        <p:tgtEl>
                                          <p:spTgt spid="13"/>
                                        </p:tgtEl>
                                        <p:attrNameLst>
                                          <p:attrName>style.visibility</p:attrName>
                                        </p:attrNameLst>
                                      </p:cBhvr>
                                      <p:to>
                                        <p:strVal val="visible"/>
                                      </p:to>
                                    </p:set>
                                    <p:animEffect transition="in" filter="wipe(left)">
                                      <p:cBhvr>
                                        <p:cTn id="33"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A32E1D-C97A-F53A-B8C6-38F6D2F27C4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28B358C-27A0-0D57-0D7F-2AC6CF9DF416}"/>
              </a:ext>
            </a:extLst>
          </p:cNvPr>
          <p:cNvSpPr>
            <a:spLocks noGrp="1"/>
          </p:cNvSpPr>
          <p:nvPr>
            <p:ph type="title"/>
          </p:nvPr>
        </p:nvSpPr>
        <p:spPr>
          <a:xfrm>
            <a:off x="685332" y="457200"/>
            <a:ext cx="7773338" cy="600681"/>
          </a:xfrm>
          <a:gradFill flip="none" rotWithShape="1">
            <a:gsLst>
              <a:gs pos="0">
                <a:schemeClr val="accent1">
                  <a:lumMod val="40000"/>
                  <a:lumOff val="60000"/>
                </a:schemeClr>
              </a:gs>
              <a:gs pos="46000">
                <a:schemeClr val="accent1">
                  <a:lumMod val="95000"/>
                  <a:lumOff val="5000"/>
                </a:schemeClr>
              </a:gs>
              <a:gs pos="100000">
                <a:schemeClr val="accent1">
                  <a:lumMod val="50000"/>
                </a:schemeClr>
              </a:gs>
            </a:gsLst>
            <a:path path="circle">
              <a:fillToRect l="50000" t="130000" r="50000" b="-30000"/>
            </a:path>
            <a:tileRect/>
          </a:gradFill>
        </p:spPr>
        <p:txBody>
          <a:bodyPr/>
          <a:lstStyle/>
          <a:p>
            <a:r>
              <a:rPr lang="en-US" cap="none" dirty="0"/>
              <a:t>Global Self-Consistency</a:t>
            </a:r>
          </a:p>
        </p:txBody>
      </p:sp>
      <p:sp>
        <p:nvSpPr>
          <p:cNvPr id="4" name="Slide Number Placeholder 3">
            <a:extLst>
              <a:ext uri="{FF2B5EF4-FFF2-40B4-BE49-F238E27FC236}">
                <a16:creationId xmlns:a16="http://schemas.microsoft.com/office/drawing/2014/main" id="{13D2F7BE-E87B-423B-7589-6D630B84573D}"/>
              </a:ext>
            </a:extLst>
          </p:cNvPr>
          <p:cNvSpPr>
            <a:spLocks noGrp="1"/>
          </p:cNvSpPr>
          <p:nvPr>
            <p:ph type="sldNum" sz="quarter" idx="12"/>
          </p:nvPr>
        </p:nvSpPr>
        <p:spPr>
          <a:xfrm>
            <a:off x="7885509" y="6400800"/>
            <a:ext cx="573161" cy="365125"/>
          </a:xfrm>
        </p:spPr>
        <p:txBody>
          <a:bodyPr/>
          <a:lstStyle/>
          <a:p>
            <a:fld id="{23A7953B-B4AA-634C-AC3B-B52C39691C1C}" type="slidenum">
              <a:rPr lang="en-US" smtClean="0"/>
              <a:pPr/>
              <a:t>21</a:t>
            </a:fld>
            <a:endParaRPr lang="en-US"/>
          </a:p>
        </p:txBody>
      </p:sp>
      <p:sp>
        <p:nvSpPr>
          <p:cNvPr id="9" name="TextBox 8">
            <a:extLst>
              <a:ext uri="{FF2B5EF4-FFF2-40B4-BE49-F238E27FC236}">
                <a16:creationId xmlns:a16="http://schemas.microsoft.com/office/drawing/2014/main" id="{229F18B7-B3DE-71D1-CED5-F4C75844203E}"/>
              </a:ext>
            </a:extLst>
          </p:cNvPr>
          <p:cNvSpPr txBox="1"/>
          <p:nvPr/>
        </p:nvSpPr>
        <p:spPr>
          <a:xfrm>
            <a:off x="685330" y="6400800"/>
            <a:ext cx="2743670" cy="307777"/>
          </a:xfrm>
          <a:prstGeom prst="rect">
            <a:avLst/>
          </a:prstGeom>
          <a:noFill/>
        </p:spPr>
        <p:txBody>
          <a:bodyPr wrap="square" rtlCol="0">
            <a:spAutoFit/>
          </a:bodyPr>
          <a:lstStyle/>
          <a:p>
            <a:r>
              <a:rPr lang="en-US" sz="1400" dirty="0">
                <a:solidFill>
                  <a:srgbClr val="0070C0"/>
                </a:solidFill>
                <a:hlinkClick r:id="rId3" action="ppaction://hlinksldjump">
                  <a:extLst>
                    <a:ext uri="{A12FA001-AC4F-418D-AE19-62706E023703}">
                      <ahyp:hlinkClr xmlns:ahyp="http://schemas.microsoft.com/office/drawing/2018/hyperlinkcolor" val="tx"/>
                    </a:ext>
                  </a:extLst>
                </a:hlinkClick>
              </a:rPr>
              <a:t>Dashboard</a:t>
            </a:r>
            <a:endParaRPr lang="en-US" sz="1400" dirty="0">
              <a:solidFill>
                <a:srgbClr val="0070C0"/>
              </a:solidFill>
            </a:endParaRP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97FCA38E-91F4-6086-C669-79DEC7A159F3}"/>
                  </a:ext>
                </a:extLst>
              </p:cNvPr>
              <p:cNvSpPr txBox="1">
                <a:spLocks/>
              </p:cNvSpPr>
              <p:nvPr/>
            </p:nvSpPr>
            <p:spPr>
              <a:xfrm>
                <a:off x="685330" y="1188719"/>
                <a:ext cx="7863840" cy="5303520"/>
              </a:xfrm>
              <a:prstGeom prst="rect">
                <a:avLst/>
              </a:prstGeom>
            </p:spPr>
            <p:txBody>
              <a:bodyPr>
                <a:normAutofit fontScale="92500" lnSpcReduction="20000"/>
              </a:bodyPr>
              <a:lst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a:lstStyle>
              <a:p>
                <a:pPr>
                  <a:lnSpc>
                    <a:spcPct val="100000"/>
                  </a:lnSpc>
                  <a:spcBef>
                    <a:spcPts val="400"/>
                  </a:spcBef>
                </a:pPr>
                <a:r>
                  <a:rPr lang="en-US" cap="none" dirty="0"/>
                  <a:t>Consider circuit #6: </a:t>
                </a:r>
                <a:r>
                  <a:rPr lang="en-US" cap="none" dirty="0" err="1"/>
                  <a:t>pNOT</a:t>
                </a:r>
                <a:r>
                  <a:rPr lang="en-US" cap="none" dirty="0"/>
                  <a:t>-</a:t>
                </a:r>
                <a:r>
                  <a:rPr lang="en-US" cap="none" dirty="0" err="1"/>
                  <a:t>pNOT</a:t>
                </a:r>
                <a:r>
                  <a:rPr lang="en-US" cap="none" dirty="0"/>
                  <a:t>-NOT-BUF-…</a:t>
                </a:r>
              </a:p>
              <a:p>
                <a:pPr>
                  <a:lnSpc>
                    <a:spcPct val="100000"/>
                  </a:lnSpc>
                  <a:spcBef>
                    <a:spcPts val="400"/>
                  </a:spcBef>
                </a:pPr>
                <a:r>
                  <a:rPr lang="en-US" cap="none" dirty="0"/>
                  <a:t>The truth tables in the Boolean basis:</a:t>
                </a:r>
              </a:p>
              <a:p>
                <a:pPr>
                  <a:lnSpc>
                    <a:spcPct val="100000"/>
                  </a:lnSpc>
                  <a:spcBef>
                    <a:spcPts val="400"/>
                  </a:spcBef>
                </a:pPr>
                <a:endParaRPr lang="en-US" cap="none" dirty="0"/>
              </a:p>
              <a:p>
                <a:pPr>
                  <a:lnSpc>
                    <a:spcPct val="100000"/>
                  </a:lnSpc>
                  <a:spcBef>
                    <a:spcPts val="400"/>
                  </a:spcBef>
                </a:pPr>
                <a:endParaRPr lang="en-US" cap="none" dirty="0"/>
              </a:p>
              <a:p>
                <a:pPr>
                  <a:lnSpc>
                    <a:spcPct val="100000"/>
                  </a:lnSpc>
                  <a:spcBef>
                    <a:spcPts val="400"/>
                  </a:spcBef>
                </a:pPr>
                <a:endParaRPr lang="en-US" cap="none" dirty="0"/>
              </a:p>
              <a:p>
                <a:pPr marL="0" indent="0">
                  <a:lnSpc>
                    <a:spcPct val="100000"/>
                  </a:lnSpc>
                  <a:spcBef>
                    <a:spcPts val="400"/>
                  </a:spcBef>
                  <a:buNone/>
                </a:pPr>
                <a:endParaRPr lang="en-US" cap="none" dirty="0"/>
              </a:p>
              <a:p>
                <a:pPr>
                  <a:lnSpc>
                    <a:spcPct val="100000"/>
                  </a:lnSpc>
                  <a:spcBef>
                    <a:spcPts val="400"/>
                  </a:spcBef>
                </a:pPr>
                <a:r>
                  <a:rPr lang="en-US" cap="none" dirty="0"/>
                  <a:t>The logical expression is (A:≀B),(B:≀C),(C:~D),(D:≈A)…</a:t>
                </a:r>
              </a:p>
              <a:p>
                <a:pPr>
                  <a:lnSpc>
                    <a:spcPct val="100000"/>
                  </a:lnSpc>
                  <a:spcBef>
                    <a:spcPts val="400"/>
                  </a:spcBef>
                </a:pPr>
                <a:r>
                  <a:rPr lang="en-US" cap="none" dirty="0"/>
                  <a:t>Assume </a:t>
                </a:r>
                <a:r>
                  <a:rPr lang="en-US" u="sng" cap="none" dirty="0"/>
                  <a:t>D is T</a:t>
                </a:r>
                <a:r>
                  <a:rPr lang="en-US" cap="none" dirty="0"/>
                  <a:t>, then </a:t>
                </a:r>
                <a:r>
                  <a:rPr lang="en-US" u="sng" cap="none" dirty="0"/>
                  <a:t>C is F</a:t>
                </a:r>
                <a:r>
                  <a:rPr lang="en-US" cap="none" dirty="0"/>
                  <a:t>, </a:t>
                </a:r>
                <a:r>
                  <a:rPr lang="en-US" u="sng" cap="none" dirty="0"/>
                  <a:t>B is T</a:t>
                </a:r>
                <a:r>
                  <a:rPr lang="en-US" cap="none" dirty="0"/>
                  <a:t>, </a:t>
                </a:r>
                <a:r>
                  <a:rPr lang="en-US" u="sng" cap="none" dirty="0"/>
                  <a:t>A is F</a:t>
                </a:r>
                <a:r>
                  <a:rPr lang="en-US" cap="none" dirty="0"/>
                  <a:t> which implies </a:t>
                </a:r>
                <a:r>
                  <a:rPr lang="en-US" u="sng" cap="none" dirty="0"/>
                  <a:t>D is F</a:t>
                </a:r>
                <a:r>
                  <a:rPr lang="en-US" cap="none" dirty="0"/>
                  <a:t> – </a:t>
                </a:r>
                <a:r>
                  <a:rPr lang="en-US" b="1" cap="none" dirty="0"/>
                  <a:t>contradiction</a:t>
                </a:r>
                <a:r>
                  <a:rPr lang="en-US" cap="none" dirty="0"/>
                  <a:t>.</a:t>
                </a:r>
              </a:p>
              <a:p>
                <a:pPr>
                  <a:lnSpc>
                    <a:spcPct val="100000"/>
                  </a:lnSpc>
                  <a:spcBef>
                    <a:spcPts val="400"/>
                  </a:spcBef>
                </a:pPr>
                <a:r>
                  <a:rPr lang="en-US" cap="none" dirty="0"/>
                  <a:t>Similar results in the Imaginary basis.</a:t>
                </a:r>
              </a:p>
              <a:p>
                <a:pPr>
                  <a:lnSpc>
                    <a:spcPct val="100000"/>
                  </a:lnSpc>
                  <a:spcBef>
                    <a:spcPts val="400"/>
                  </a:spcBef>
                </a:pPr>
                <a:r>
                  <a:rPr lang="en-US" cap="none" dirty="0"/>
                  <a:t>Only in the </a:t>
                </a:r>
                <a:r>
                  <a:rPr lang="en-US" i="1" cap="none" dirty="0" err="1"/>
                  <a:t>Thirdinary</a:t>
                </a:r>
                <a:r>
                  <a:rPr lang="en-US" cap="none" dirty="0"/>
                  <a:t> basis are the logical values </a:t>
                </a:r>
                <a:r>
                  <a:rPr lang="en-US" i="1" cap="none" dirty="0"/>
                  <a:t>consistent</a:t>
                </a:r>
                <a:r>
                  <a:rPr lang="en-US" cap="none" dirty="0"/>
                  <a:t>.</a:t>
                </a:r>
              </a:p>
              <a:p>
                <a:pPr>
                  <a:lnSpc>
                    <a:spcPct val="100000"/>
                  </a:lnSpc>
                  <a:spcBef>
                    <a:spcPts val="400"/>
                  </a:spcBef>
                </a:pPr>
                <a:r>
                  <a:rPr lang="en-US" cap="none" dirty="0"/>
                  <a:t>Same for permutation #6, the Bell states in the Lab basis:</a:t>
                </a:r>
              </a:p>
              <a:p>
                <a:pPr marL="0" indent="0">
                  <a:lnSpc>
                    <a:spcPct val="100000"/>
                  </a:lnSpc>
                  <a:spcBef>
                    <a:spcPts val="400"/>
                  </a:spcBef>
                  <a:buNone/>
                </a:pPr>
                <a14:m>
                  <m:oMathPara xmlns:m="http://schemas.openxmlformats.org/officeDocument/2006/math">
                    <m:oMathParaPr>
                      <m:jc m:val="center"/>
                    </m:oMathParaPr>
                    <m:oMath xmlns:m="http://schemas.openxmlformats.org/officeDocument/2006/math">
                      <m:sSub>
                        <m:sSubPr>
                          <m:ctrlPr>
                            <a:rPr lang="en-US" sz="1200" i="1" smtClean="0">
                              <a:latin typeface="Cambria Math" panose="02040503050406030204" pitchFamily="18" charset="0"/>
                            </a:rPr>
                          </m:ctrlPr>
                        </m:sSubPr>
                        <m:e>
                          <m:r>
                            <a:rPr lang="en-US" sz="1200" i="1">
                              <a:latin typeface="Cambria Math" panose="02040503050406030204" pitchFamily="18" charset="0"/>
                            </a:rPr>
                            <m:t>𝜓</m:t>
                          </m:r>
                        </m:e>
                        <m:sub>
                          <m:r>
                            <a:rPr lang="en-US" sz="1200" i="1">
                              <a:latin typeface="Cambria Math" panose="02040503050406030204" pitchFamily="18" charset="0"/>
                            </a:rPr>
                            <m:t>−</m:t>
                          </m:r>
                          <m:r>
                            <a:rPr lang="en-US" sz="1200" b="0" i="1" smtClean="0">
                              <a:latin typeface="Cambria Math" panose="02040503050406030204" pitchFamily="18" charset="0"/>
                            </a:rPr>
                            <m:t>12</m:t>
                          </m:r>
                        </m:sub>
                      </m:sSub>
                      <m:r>
                        <a:rPr lang="en-US" sz="1200" i="1">
                          <a:latin typeface="Cambria Math" panose="02040503050406030204" pitchFamily="18" charset="0"/>
                        </a:rPr>
                        <m:t>=</m:t>
                      </m:r>
                      <m:f>
                        <m:fPr>
                          <m:ctrlPr>
                            <a:rPr lang="en-US" sz="1200" i="1">
                              <a:latin typeface="Cambria Math" panose="02040503050406030204" pitchFamily="18" charset="0"/>
                            </a:rPr>
                          </m:ctrlPr>
                        </m:fPr>
                        <m:num>
                          <m:r>
                            <a:rPr lang="en-US" sz="1200" i="1">
                              <a:latin typeface="Cambria Math" panose="02040503050406030204" pitchFamily="18" charset="0"/>
                            </a:rPr>
                            <m:t>1</m:t>
                          </m:r>
                        </m:num>
                        <m:den>
                          <m:rad>
                            <m:radPr>
                              <m:degHide m:val="on"/>
                              <m:ctrlPr>
                                <a:rPr lang="en-US" sz="1200" i="1">
                                  <a:latin typeface="Cambria Math" panose="02040503050406030204" pitchFamily="18" charset="0"/>
                                </a:rPr>
                              </m:ctrlPr>
                            </m:radPr>
                            <m:deg/>
                            <m:e>
                              <m:r>
                                <a:rPr lang="en-US" sz="1200" i="1">
                                  <a:latin typeface="Cambria Math" panose="02040503050406030204" pitchFamily="18" charset="0"/>
                                </a:rPr>
                                <m:t>2</m:t>
                              </m:r>
                            </m:e>
                          </m:rad>
                        </m:den>
                      </m:f>
                      <m:d>
                        <m:dPr>
                          <m:begChr m:val="{"/>
                          <m:endChr m:val="}"/>
                          <m:ctrlPr>
                            <a:rPr lang="en-US" sz="1200" i="1">
                              <a:latin typeface="Cambria Math" panose="02040503050406030204" pitchFamily="18" charset="0"/>
                            </a:rPr>
                          </m:ctrlPr>
                        </m:dPr>
                        <m:e>
                          <m:d>
                            <m:dPr>
                              <m:begChr m:val="|"/>
                              <m:endChr m:val="|"/>
                              <m:ctrlPr>
                                <a:rPr lang="en-US" sz="1200" i="1">
                                  <a:latin typeface="Cambria Math" panose="02040503050406030204" pitchFamily="18" charset="0"/>
                                </a:rPr>
                              </m:ctrlPr>
                            </m:dPr>
                            <m:e>
                              <m:d>
                                <m:dPr>
                                  <m:begChr m:val=""/>
                                  <m:endChr m:val="⟩"/>
                                  <m:ctrlPr>
                                    <a:rPr lang="en-US" sz="1200" i="1">
                                      <a:latin typeface="Cambria Math" panose="02040503050406030204" pitchFamily="18" charset="0"/>
                                    </a:rPr>
                                  </m:ctrlPr>
                                </m:dPr>
                                <m:e>
                                  <m:r>
                                    <a:rPr lang="en-US" sz="1200" i="1">
                                      <a:latin typeface="Cambria Math" panose="02040503050406030204" pitchFamily="18" charset="0"/>
                                    </a:rPr>
                                    <m:t>𝐻</m:t>
                                  </m:r>
                                </m:e>
                              </m:d>
                            </m:e>
                          </m:d>
                          <m:d>
                            <m:dPr>
                              <m:begChr m:val=""/>
                              <m:endChr m:val="⟩"/>
                              <m:ctrlPr>
                                <a:rPr lang="en-US" sz="1200" i="1">
                                  <a:latin typeface="Cambria Math" panose="02040503050406030204" pitchFamily="18" charset="0"/>
                                </a:rPr>
                              </m:ctrlPr>
                            </m:dPr>
                            <m:e>
                              <m:r>
                                <a:rPr lang="en-US" sz="1200" i="1">
                                  <a:latin typeface="Cambria Math" panose="02040503050406030204" pitchFamily="18" charset="0"/>
                                </a:rPr>
                                <m:t>𝑉</m:t>
                              </m:r>
                            </m:e>
                          </m:d>
                          <m:r>
                            <a:rPr lang="en-US" sz="1200" i="1">
                              <a:latin typeface="Cambria Math" panose="02040503050406030204" pitchFamily="18" charset="0"/>
                            </a:rPr>
                            <m:t>−|</m:t>
                          </m:r>
                          <m:d>
                            <m:dPr>
                              <m:begChr m:val=""/>
                              <m:endChr m:val="⟩"/>
                              <m:ctrlPr>
                                <a:rPr lang="en-US" sz="1200" i="1">
                                  <a:latin typeface="Cambria Math" panose="02040503050406030204" pitchFamily="18" charset="0"/>
                                </a:rPr>
                              </m:ctrlPr>
                            </m:dPr>
                            <m:e>
                              <m:r>
                                <a:rPr lang="en-US" sz="1200" i="1">
                                  <a:latin typeface="Cambria Math" panose="02040503050406030204" pitchFamily="18" charset="0"/>
                                </a:rPr>
                                <m:t>𝑉</m:t>
                              </m:r>
                            </m:e>
                          </m:d>
                          <m:r>
                            <a:rPr lang="en-US" sz="1200" i="1">
                              <a:latin typeface="Cambria Math" panose="02040503050406030204" pitchFamily="18" charset="0"/>
                            </a:rPr>
                            <m:t>|</m:t>
                          </m:r>
                          <m:d>
                            <m:dPr>
                              <m:begChr m:val=""/>
                              <m:endChr m:val="⟩"/>
                              <m:ctrlPr>
                                <a:rPr lang="en-US" sz="1200" i="1">
                                  <a:latin typeface="Cambria Math" panose="02040503050406030204" pitchFamily="18" charset="0"/>
                                </a:rPr>
                              </m:ctrlPr>
                            </m:dPr>
                            <m:e>
                              <m:r>
                                <a:rPr lang="en-US" sz="1200" i="1">
                                  <a:latin typeface="Cambria Math" panose="02040503050406030204" pitchFamily="18" charset="0"/>
                                </a:rPr>
                                <m:t>𝐻</m:t>
                              </m:r>
                            </m:e>
                          </m:d>
                        </m:e>
                      </m:d>
                      <m:r>
                        <a:rPr lang="en-US" sz="1200" b="0" i="0" smtClean="0">
                          <a:latin typeface="Cambria Math" panose="02040503050406030204" pitchFamily="18" charset="0"/>
                        </a:rPr>
                        <m:t>   </m:t>
                      </m:r>
                      <m:sSub>
                        <m:sSubPr>
                          <m:ctrlPr>
                            <a:rPr lang="en-US" sz="1200" i="1">
                              <a:latin typeface="Cambria Math" panose="02040503050406030204" pitchFamily="18" charset="0"/>
                            </a:rPr>
                          </m:ctrlPr>
                        </m:sSubPr>
                        <m:e>
                          <m:r>
                            <a:rPr lang="en-US" sz="1200" i="1">
                              <a:latin typeface="Cambria Math" panose="02040503050406030204" pitchFamily="18" charset="0"/>
                            </a:rPr>
                            <m:t>𝜓</m:t>
                          </m:r>
                        </m:e>
                        <m:sub>
                          <m:r>
                            <a:rPr lang="en-US" sz="1200" i="1" smtClean="0">
                              <a:latin typeface="Cambria Math" panose="02040503050406030204" pitchFamily="18" charset="0"/>
                            </a:rPr>
                            <m:t>−</m:t>
                          </m:r>
                          <m:r>
                            <a:rPr lang="en-US" sz="1200" b="0" i="1" smtClean="0">
                              <a:latin typeface="Cambria Math" panose="02040503050406030204" pitchFamily="18" charset="0"/>
                            </a:rPr>
                            <m:t>34</m:t>
                          </m:r>
                        </m:sub>
                      </m:sSub>
                      <m:r>
                        <a:rPr lang="en-US" sz="1200" i="1">
                          <a:latin typeface="Cambria Math" panose="02040503050406030204" pitchFamily="18" charset="0"/>
                        </a:rPr>
                        <m:t>=</m:t>
                      </m:r>
                      <m:f>
                        <m:fPr>
                          <m:ctrlPr>
                            <a:rPr lang="en-US" sz="1200" i="1">
                              <a:latin typeface="Cambria Math" panose="02040503050406030204" pitchFamily="18" charset="0"/>
                            </a:rPr>
                          </m:ctrlPr>
                        </m:fPr>
                        <m:num>
                          <m:r>
                            <a:rPr lang="en-US" sz="1200" i="1">
                              <a:latin typeface="Cambria Math" panose="02040503050406030204" pitchFamily="18" charset="0"/>
                            </a:rPr>
                            <m:t>1</m:t>
                          </m:r>
                        </m:num>
                        <m:den>
                          <m:rad>
                            <m:radPr>
                              <m:degHide m:val="on"/>
                              <m:ctrlPr>
                                <a:rPr lang="en-US" sz="1200" i="1">
                                  <a:latin typeface="Cambria Math" panose="02040503050406030204" pitchFamily="18" charset="0"/>
                                </a:rPr>
                              </m:ctrlPr>
                            </m:radPr>
                            <m:deg/>
                            <m:e>
                              <m:r>
                                <a:rPr lang="en-US" sz="1200" i="1">
                                  <a:latin typeface="Cambria Math" panose="02040503050406030204" pitchFamily="18" charset="0"/>
                                </a:rPr>
                                <m:t>2</m:t>
                              </m:r>
                            </m:e>
                          </m:rad>
                        </m:den>
                      </m:f>
                      <m:d>
                        <m:dPr>
                          <m:begChr m:val="{"/>
                          <m:endChr m:val="}"/>
                          <m:ctrlPr>
                            <a:rPr lang="en-US" sz="1200" i="1">
                              <a:latin typeface="Cambria Math" panose="02040503050406030204" pitchFamily="18" charset="0"/>
                            </a:rPr>
                          </m:ctrlPr>
                        </m:dPr>
                        <m:e>
                          <m:d>
                            <m:dPr>
                              <m:begChr m:val="|"/>
                              <m:endChr m:val="|"/>
                              <m:ctrlPr>
                                <a:rPr lang="en-US" sz="1200" i="1">
                                  <a:latin typeface="Cambria Math" panose="02040503050406030204" pitchFamily="18" charset="0"/>
                                </a:rPr>
                              </m:ctrlPr>
                            </m:dPr>
                            <m:e>
                              <m:d>
                                <m:dPr>
                                  <m:begChr m:val=""/>
                                  <m:endChr m:val="⟩"/>
                                  <m:ctrlPr>
                                    <a:rPr lang="en-US" sz="1200" i="1">
                                      <a:latin typeface="Cambria Math" panose="02040503050406030204" pitchFamily="18" charset="0"/>
                                    </a:rPr>
                                  </m:ctrlPr>
                                </m:dPr>
                                <m:e>
                                  <m:r>
                                    <a:rPr lang="en-US" sz="1200" i="1">
                                      <a:latin typeface="Cambria Math" panose="02040503050406030204" pitchFamily="18" charset="0"/>
                                    </a:rPr>
                                    <m:t>𝐻</m:t>
                                  </m:r>
                                </m:e>
                              </m:d>
                            </m:e>
                          </m:d>
                          <m:d>
                            <m:dPr>
                              <m:begChr m:val=""/>
                              <m:endChr m:val="⟩"/>
                              <m:ctrlPr>
                                <a:rPr lang="en-US" sz="1200" i="1">
                                  <a:latin typeface="Cambria Math" panose="02040503050406030204" pitchFamily="18" charset="0"/>
                                </a:rPr>
                              </m:ctrlPr>
                            </m:dPr>
                            <m:e>
                              <m:r>
                                <a:rPr lang="en-US" sz="1200" i="1">
                                  <a:latin typeface="Cambria Math" panose="02040503050406030204" pitchFamily="18" charset="0"/>
                                </a:rPr>
                                <m:t>𝑉</m:t>
                              </m:r>
                            </m:e>
                          </m:d>
                          <m:r>
                            <a:rPr lang="en-US" sz="1200" i="1">
                              <a:latin typeface="Cambria Math" panose="02040503050406030204" pitchFamily="18" charset="0"/>
                            </a:rPr>
                            <m:t>−|</m:t>
                          </m:r>
                          <m:d>
                            <m:dPr>
                              <m:begChr m:val=""/>
                              <m:endChr m:val="⟩"/>
                              <m:ctrlPr>
                                <a:rPr lang="en-US" sz="1200" i="1">
                                  <a:latin typeface="Cambria Math" panose="02040503050406030204" pitchFamily="18" charset="0"/>
                                </a:rPr>
                              </m:ctrlPr>
                            </m:dPr>
                            <m:e>
                              <m:r>
                                <a:rPr lang="en-US" sz="1200" i="1">
                                  <a:latin typeface="Cambria Math" panose="02040503050406030204" pitchFamily="18" charset="0"/>
                                </a:rPr>
                                <m:t>𝑉</m:t>
                              </m:r>
                            </m:e>
                          </m:d>
                          <m:r>
                            <a:rPr lang="en-US" sz="1200" i="1">
                              <a:latin typeface="Cambria Math" panose="02040503050406030204" pitchFamily="18" charset="0"/>
                            </a:rPr>
                            <m:t>|</m:t>
                          </m:r>
                          <m:d>
                            <m:dPr>
                              <m:begChr m:val=""/>
                              <m:endChr m:val="⟩"/>
                              <m:ctrlPr>
                                <a:rPr lang="en-US" sz="1200" i="1">
                                  <a:latin typeface="Cambria Math" panose="02040503050406030204" pitchFamily="18" charset="0"/>
                                </a:rPr>
                              </m:ctrlPr>
                            </m:dPr>
                            <m:e>
                              <m:r>
                                <a:rPr lang="en-US" sz="1200" i="1">
                                  <a:latin typeface="Cambria Math" panose="02040503050406030204" pitchFamily="18" charset="0"/>
                                </a:rPr>
                                <m:t>𝐻</m:t>
                              </m:r>
                            </m:e>
                          </m:d>
                        </m:e>
                      </m:d>
                      <m:r>
                        <a:rPr lang="en-US" sz="1200" b="0" i="0" smtClean="0">
                          <a:latin typeface="Cambria Math" panose="02040503050406030204" pitchFamily="18" charset="0"/>
                        </a:rPr>
                        <m:t>    </m:t>
                      </m:r>
                      <m:sSub>
                        <m:sSubPr>
                          <m:ctrlPr>
                            <a:rPr lang="en-US" sz="1200" i="1">
                              <a:latin typeface="Cambria Math" panose="02040503050406030204" pitchFamily="18" charset="0"/>
                            </a:rPr>
                          </m:ctrlPr>
                        </m:sSubPr>
                        <m:e>
                          <m:r>
                            <a:rPr lang="en-US" sz="1200" i="1">
                              <a:latin typeface="Cambria Math" panose="02040503050406030204" pitchFamily="18" charset="0"/>
                            </a:rPr>
                            <m:t>𝜓</m:t>
                          </m:r>
                        </m:e>
                        <m:sub>
                          <m:r>
                            <a:rPr lang="en-US" sz="1200" i="1">
                              <a:latin typeface="Cambria Math" panose="02040503050406030204" pitchFamily="18" charset="0"/>
                            </a:rPr>
                            <m:t>+</m:t>
                          </m:r>
                          <m:r>
                            <a:rPr lang="en-US" sz="1200" b="0" i="1" smtClean="0">
                              <a:latin typeface="Cambria Math" panose="02040503050406030204" pitchFamily="18" charset="0"/>
                            </a:rPr>
                            <m:t>56</m:t>
                          </m:r>
                        </m:sub>
                      </m:sSub>
                      <m:r>
                        <a:rPr lang="en-US" sz="1200" i="1">
                          <a:latin typeface="Cambria Math" panose="02040503050406030204" pitchFamily="18" charset="0"/>
                        </a:rPr>
                        <m:t>=</m:t>
                      </m:r>
                      <m:f>
                        <m:fPr>
                          <m:ctrlPr>
                            <a:rPr lang="en-US" sz="1200" i="1">
                              <a:latin typeface="Cambria Math" panose="02040503050406030204" pitchFamily="18" charset="0"/>
                            </a:rPr>
                          </m:ctrlPr>
                        </m:fPr>
                        <m:num>
                          <m:r>
                            <a:rPr lang="en-US" sz="1200" i="1">
                              <a:latin typeface="Cambria Math" panose="02040503050406030204" pitchFamily="18" charset="0"/>
                            </a:rPr>
                            <m:t>1</m:t>
                          </m:r>
                        </m:num>
                        <m:den>
                          <m:rad>
                            <m:radPr>
                              <m:degHide m:val="on"/>
                              <m:ctrlPr>
                                <a:rPr lang="en-US" sz="1200" i="1">
                                  <a:latin typeface="Cambria Math" panose="02040503050406030204" pitchFamily="18" charset="0"/>
                                </a:rPr>
                              </m:ctrlPr>
                            </m:radPr>
                            <m:deg/>
                            <m:e>
                              <m:r>
                                <a:rPr lang="en-US" sz="1200" i="1">
                                  <a:latin typeface="Cambria Math" panose="02040503050406030204" pitchFamily="18" charset="0"/>
                                </a:rPr>
                                <m:t>2</m:t>
                              </m:r>
                            </m:e>
                          </m:rad>
                        </m:den>
                      </m:f>
                      <m:d>
                        <m:dPr>
                          <m:begChr m:val="{"/>
                          <m:endChr m:val="}"/>
                          <m:ctrlPr>
                            <a:rPr lang="en-US" sz="1200" i="1">
                              <a:latin typeface="Cambria Math" panose="02040503050406030204" pitchFamily="18" charset="0"/>
                            </a:rPr>
                          </m:ctrlPr>
                        </m:dPr>
                        <m:e>
                          <m:r>
                            <a:rPr lang="en-US" sz="1200" i="1">
                              <a:latin typeface="Cambria Math" panose="02040503050406030204" pitchFamily="18" charset="0"/>
                            </a:rPr>
                            <m:t>|</m:t>
                          </m:r>
                          <m:d>
                            <m:dPr>
                              <m:begChr m:val=""/>
                              <m:endChr m:val="⟩"/>
                              <m:ctrlPr>
                                <a:rPr lang="en-US" sz="1200" i="1">
                                  <a:latin typeface="Cambria Math" panose="02040503050406030204" pitchFamily="18" charset="0"/>
                                </a:rPr>
                              </m:ctrlPr>
                            </m:dPr>
                            <m:e>
                              <m:r>
                                <a:rPr lang="en-US" sz="1200" i="1">
                                  <a:latin typeface="Cambria Math" panose="02040503050406030204" pitchFamily="18" charset="0"/>
                                </a:rPr>
                                <m:t>𝐻</m:t>
                              </m:r>
                            </m:e>
                          </m:d>
                          <m:r>
                            <a:rPr lang="en-US" sz="1200" i="1">
                              <a:latin typeface="Cambria Math" panose="02040503050406030204" pitchFamily="18" charset="0"/>
                            </a:rPr>
                            <m:t>|</m:t>
                          </m:r>
                          <m:d>
                            <m:dPr>
                              <m:begChr m:val=""/>
                              <m:endChr m:val="⟩"/>
                              <m:ctrlPr>
                                <a:rPr lang="en-US" sz="1200" i="1">
                                  <a:latin typeface="Cambria Math" panose="02040503050406030204" pitchFamily="18" charset="0"/>
                                </a:rPr>
                              </m:ctrlPr>
                            </m:dPr>
                            <m:e>
                              <m:r>
                                <a:rPr lang="en-US" sz="1200" i="1">
                                  <a:latin typeface="Cambria Math" panose="02040503050406030204" pitchFamily="18" charset="0"/>
                                </a:rPr>
                                <m:t>𝑉</m:t>
                              </m:r>
                            </m:e>
                          </m:d>
                          <m:r>
                            <a:rPr lang="en-US" sz="1200" i="1">
                              <a:latin typeface="Cambria Math" panose="02040503050406030204" pitchFamily="18" charset="0"/>
                            </a:rPr>
                            <m:t>+|</m:t>
                          </m:r>
                          <m:d>
                            <m:dPr>
                              <m:begChr m:val=""/>
                              <m:endChr m:val="⟩"/>
                              <m:ctrlPr>
                                <a:rPr lang="en-US" sz="1200" i="1">
                                  <a:latin typeface="Cambria Math" panose="02040503050406030204" pitchFamily="18" charset="0"/>
                                </a:rPr>
                              </m:ctrlPr>
                            </m:dPr>
                            <m:e>
                              <m:r>
                                <a:rPr lang="en-US" sz="1200" i="1">
                                  <a:latin typeface="Cambria Math" panose="02040503050406030204" pitchFamily="18" charset="0"/>
                                </a:rPr>
                                <m:t>𝑉</m:t>
                              </m:r>
                            </m:e>
                          </m:d>
                          <m:r>
                            <a:rPr lang="en-US" sz="1200" i="1">
                              <a:latin typeface="Cambria Math" panose="02040503050406030204" pitchFamily="18" charset="0"/>
                            </a:rPr>
                            <m:t>|</m:t>
                          </m:r>
                          <m:d>
                            <m:dPr>
                              <m:begChr m:val=""/>
                              <m:endChr m:val="⟩"/>
                              <m:ctrlPr>
                                <a:rPr lang="en-US" sz="1200" i="1">
                                  <a:latin typeface="Cambria Math" panose="02040503050406030204" pitchFamily="18" charset="0"/>
                                </a:rPr>
                              </m:ctrlPr>
                            </m:dPr>
                            <m:e>
                              <m:r>
                                <a:rPr lang="en-US" sz="1200" i="1">
                                  <a:latin typeface="Cambria Math" panose="02040503050406030204" pitchFamily="18" charset="0"/>
                                </a:rPr>
                                <m:t>𝐻</m:t>
                              </m:r>
                            </m:e>
                          </m:d>
                        </m:e>
                      </m:d>
                      <m:r>
                        <a:rPr lang="en-US" sz="1200" b="0" i="0" smtClean="0">
                          <a:latin typeface="Cambria Math" panose="02040503050406030204" pitchFamily="18" charset="0"/>
                        </a:rPr>
                        <m:t>    </m:t>
                      </m:r>
                      <m:sSub>
                        <m:sSubPr>
                          <m:ctrlPr>
                            <a:rPr lang="en-US" sz="1200" i="1">
                              <a:latin typeface="Cambria Math" panose="02040503050406030204" pitchFamily="18" charset="0"/>
                            </a:rPr>
                          </m:ctrlPr>
                        </m:sSubPr>
                        <m:e>
                          <m:r>
                            <a:rPr lang="en-US" sz="1200" i="1">
                              <a:latin typeface="Cambria Math" panose="02040503050406030204" pitchFamily="18" charset="0"/>
                            </a:rPr>
                            <m:t>𝜙</m:t>
                          </m:r>
                        </m:e>
                        <m:sub>
                          <m:r>
                            <a:rPr lang="en-US" sz="1200" i="1">
                              <a:latin typeface="Cambria Math" panose="02040503050406030204" pitchFamily="18" charset="0"/>
                            </a:rPr>
                            <m:t>−</m:t>
                          </m:r>
                          <m:r>
                            <a:rPr lang="en-US" sz="1200" b="0" i="1" smtClean="0">
                              <a:latin typeface="Cambria Math" panose="02040503050406030204" pitchFamily="18" charset="0"/>
                            </a:rPr>
                            <m:t>78</m:t>
                          </m:r>
                        </m:sub>
                      </m:sSub>
                      <m:r>
                        <a:rPr lang="en-US" sz="1200" i="1">
                          <a:latin typeface="Cambria Math" panose="02040503050406030204" pitchFamily="18" charset="0"/>
                        </a:rPr>
                        <m:t>=</m:t>
                      </m:r>
                      <m:f>
                        <m:fPr>
                          <m:ctrlPr>
                            <a:rPr lang="en-US" sz="1200" i="1">
                              <a:latin typeface="Cambria Math" panose="02040503050406030204" pitchFamily="18" charset="0"/>
                            </a:rPr>
                          </m:ctrlPr>
                        </m:fPr>
                        <m:num>
                          <m:r>
                            <a:rPr lang="en-US" sz="1200" i="1">
                              <a:latin typeface="Cambria Math" panose="02040503050406030204" pitchFamily="18" charset="0"/>
                            </a:rPr>
                            <m:t>1</m:t>
                          </m:r>
                        </m:num>
                        <m:den>
                          <m:rad>
                            <m:radPr>
                              <m:degHide m:val="on"/>
                              <m:ctrlPr>
                                <a:rPr lang="en-US" sz="1200" i="1">
                                  <a:latin typeface="Cambria Math" panose="02040503050406030204" pitchFamily="18" charset="0"/>
                                </a:rPr>
                              </m:ctrlPr>
                            </m:radPr>
                            <m:deg/>
                            <m:e>
                              <m:r>
                                <a:rPr lang="en-US" sz="1200" i="1">
                                  <a:latin typeface="Cambria Math" panose="02040503050406030204" pitchFamily="18" charset="0"/>
                                </a:rPr>
                                <m:t>2</m:t>
                              </m:r>
                            </m:e>
                          </m:rad>
                        </m:den>
                      </m:f>
                      <m:d>
                        <m:dPr>
                          <m:begChr m:val="{"/>
                          <m:endChr m:val="}"/>
                          <m:ctrlPr>
                            <a:rPr lang="en-US" sz="1200" i="1">
                              <a:latin typeface="Cambria Math" panose="02040503050406030204" pitchFamily="18" charset="0"/>
                            </a:rPr>
                          </m:ctrlPr>
                        </m:dPr>
                        <m:e>
                          <m:d>
                            <m:dPr>
                              <m:begChr m:val="|"/>
                              <m:endChr m:val="|"/>
                              <m:ctrlPr>
                                <a:rPr lang="en-US" sz="1200" i="1">
                                  <a:latin typeface="Cambria Math" panose="02040503050406030204" pitchFamily="18" charset="0"/>
                                </a:rPr>
                              </m:ctrlPr>
                            </m:dPr>
                            <m:e>
                              <m:d>
                                <m:dPr>
                                  <m:begChr m:val=""/>
                                  <m:endChr m:val="⟩"/>
                                  <m:ctrlPr>
                                    <a:rPr lang="en-US" sz="1200" i="1">
                                      <a:latin typeface="Cambria Math" panose="02040503050406030204" pitchFamily="18" charset="0"/>
                                    </a:rPr>
                                  </m:ctrlPr>
                                </m:dPr>
                                <m:e>
                                  <m:r>
                                    <a:rPr lang="en-US" sz="1200" i="1">
                                      <a:latin typeface="Cambria Math" panose="02040503050406030204" pitchFamily="18" charset="0"/>
                                    </a:rPr>
                                    <m:t>𝐻</m:t>
                                  </m:r>
                                </m:e>
                              </m:d>
                            </m:e>
                          </m:d>
                          <m:d>
                            <m:dPr>
                              <m:begChr m:val=""/>
                              <m:endChr m:val="⟩"/>
                              <m:ctrlPr>
                                <a:rPr lang="en-US" sz="1200" i="1">
                                  <a:latin typeface="Cambria Math" panose="02040503050406030204" pitchFamily="18" charset="0"/>
                                </a:rPr>
                              </m:ctrlPr>
                            </m:dPr>
                            <m:e>
                              <m:r>
                                <a:rPr lang="en-US" sz="1200" i="1">
                                  <a:latin typeface="Cambria Math" panose="02040503050406030204" pitchFamily="18" charset="0"/>
                                </a:rPr>
                                <m:t>𝐻</m:t>
                              </m:r>
                            </m:e>
                          </m:d>
                          <m:r>
                            <a:rPr lang="en-US" sz="1200" i="1">
                              <a:latin typeface="Cambria Math" panose="02040503050406030204" pitchFamily="18" charset="0"/>
                            </a:rPr>
                            <m:t>−|</m:t>
                          </m:r>
                          <m:d>
                            <m:dPr>
                              <m:begChr m:val=""/>
                              <m:endChr m:val="⟩"/>
                              <m:ctrlPr>
                                <a:rPr lang="en-US" sz="1200" i="1">
                                  <a:latin typeface="Cambria Math" panose="02040503050406030204" pitchFamily="18" charset="0"/>
                                </a:rPr>
                              </m:ctrlPr>
                            </m:dPr>
                            <m:e>
                              <m:r>
                                <a:rPr lang="en-US" sz="1200" i="1">
                                  <a:latin typeface="Cambria Math" panose="02040503050406030204" pitchFamily="18" charset="0"/>
                                </a:rPr>
                                <m:t>𝑉</m:t>
                              </m:r>
                            </m:e>
                          </m:d>
                          <m:r>
                            <a:rPr lang="en-US" sz="1200" i="1">
                              <a:latin typeface="Cambria Math" panose="02040503050406030204" pitchFamily="18" charset="0"/>
                            </a:rPr>
                            <m:t>|</m:t>
                          </m:r>
                          <m:d>
                            <m:dPr>
                              <m:begChr m:val=""/>
                              <m:endChr m:val="⟩"/>
                              <m:ctrlPr>
                                <a:rPr lang="en-US" sz="1200" i="1">
                                  <a:latin typeface="Cambria Math" panose="02040503050406030204" pitchFamily="18" charset="0"/>
                                </a:rPr>
                              </m:ctrlPr>
                            </m:dPr>
                            <m:e>
                              <m:r>
                                <a:rPr lang="en-US" sz="1200" i="1">
                                  <a:latin typeface="Cambria Math" panose="02040503050406030204" pitchFamily="18" charset="0"/>
                                </a:rPr>
                                <m:t>𝑉</m:t>
                              </m:r>
                            </m:e>
                          </m:d>
                        </m:e>
                      </m:d>
                    </m:oMath>
                  </m:oMathPara>
                </a14:m>
                <a:endParaRPr lang="en-US" sz="1600" kern="0" dirty="0">
                  <a:effectLst/>
                  <a:ea typeface="Times New Roman" panose="02020603050405020304" pitchFamily="18" charset="0"/>
                  <a:cs typeface="Times New Roman" panose="02020603050405020304" pitchFamily="18" charset="0"/>
                </a:endParaRPr>
              </a:p>
              <a:p>
                <a:pPr>
                  <a:lnSpc>
                    <a:spcPct val="100000"/>
                  </a:lnSpc>
                  <a:spcBef>
                    <a:spcPts val="400"/>
                  </a:spcBef>
                </a:pPr>
                <a:r>
                  <a:rPr lang="en-US" cap="none" dirty="0"/>
                  <a:t>The cross pairs (diamond vertices) are indistinguishable, must have the same polarization. Thus…</a:t>
                </a:r>
              </a:p>
              <a:p>
                <a:pPr>
                  <a:lnSpc>
                    <a:spcPct val="100000"/>
                  </a:lnSpc>
                  <a:spcBef>
                    <a:spcPts val="400"/>
                  </a:spcBef>
                </a:pPr>
                <a:r>
                  <a:rPr lang="en-US" cap="none" dirty="0"/>
                  <a:t>Assume photons </a:t>
                </a:r>
                <a:r>
                  <a:rPr lang="en-US" u="sng" cap="none" dirty="0"/>
                  <a:t>8&amp;1 are H</a:t>
                </a:r>
                <a:r>
                  <a:rPr lang="en-US" cap="none" dirty="0"/>
                  <a:t>, then </a:t>
                </a:r>
                <a:r>
                  <a:rPr lang="en-US" u="sng" cap="none" dirty="0"/>
                  <a:t>2&amp;3 are V</a:t>
                </a:r>
                <a:r>
                  <a:rPr lang="en-US" cap="none" dirty="0"/>
                  <a:t>, </a:t>
                </a:r>
                <a:r>
                  <a:rPr lang="en-US" u="sng" cap="none" dirty="0"/>
                  <a:t>4&amp;5 are H</a:t>
                </a:r>
                <a:r>
                  <a:rPr lang="en-US" cap="none" dirty="0"/>
                  <a:t>, </a:t>
                </a:r>
                <a:r>
                  <a:rPr lang="en-US" u="sng" cap="none" dirty="0"/>
                  <a:t>6&amp;7 are V</a:t>
                </a:r>
                <a:r>
                  <a:rPr lang="en-US" cap="none" dirty="0"/>
                  <a:t>, which implies </a:t>
                </a:r>
                <a:r>
                  <a:rPr lang="en-US" u="sng" cap="none" dirty="0"/>
                  <a:t>8&amp;1 are V</a:t>
                </a:r>
                <a:r>
                  <a:rPr lang="en-US" cap="none" dirty="0"/>
                  <a:t> – </a:t>
                </a:r>
                <a:r>
                  <a:rPr lang="en-US" b="1" cap="none" dirty="0"/>
                  <a:t>contradiction</a:t>
                </a:r>
                <a:r>
                  <a:rPr lang="en-US" cap="none" dirty="0"/>
                  <a:t>.</a:t>
                </a:r>
              </a:p>
              <a:p>
                <a:pPr>
                  <a:lnSpc>
                    <a:spcPct val="100000"/>
                  </a:lnSpc>
                  <a:spcBef>
                    <a:spcPts val="400"/>
                  </a:spcBef>
                </a:pPr>
                <a:r>
                  <a:rPr lang="en-US" cap="none" dirty="0"/>
                  <a:t>Similar results in the O basis |D&gt;, |S&gt;.</a:t>
                </a:r>
              </a:p>
              <a:p>
                <a:pPr>
                  <a:lnSpc>
                    <a:spcPct val="100000"/>
                  </a:lnSpc>
                  <a:spcBef>
                    <a:spcPts val="400"/>
                  </a:spcBef>
                </a:pPr>
                <a:r>
                  <a:rPr lang="en-US" cap="none" dirty="0"/>
                  <a:t>Only in the </a:t>
                </a:r>
                <a:r>
                  <a:rPr lang="en-US" i="1" cap="none" dirty="0"/>
                  <a:t>R (Circular)</a:t>
                </a:r>
                <a:r>
                  <a:rPr lang="en-US" cap="none" dirty="0"/>
                  <a:t> basis are the polarization states </a:t>
                </a:r>
                <a:r>
                  <a:rPr lang="en-US" i="1" cap="none" dirty="0"/>
                  <a:t>consistent</a:t>
                </a:r>
                <a:r>
                  <a:rPr lang="en-US" cap="none" dirty="0"/>
                  <a:t>.</a:t>
                </a:r>
              </a:p>
            </p:txBody>
          </p:sp>
        </mc:Choice>
        <mc:Fallback xmlns="">
          <p:sp>
            <p:nvSpPr>
              <p:cNvPr id="3" name="Content Placeholder 2">
                <a:extLst>
                  <a:ext uri="{FF2B5EF4-FFF2-40B4-BE49-F238E27FC236}">
                    <a16:creationId xmlns:a16="http://schemas.microsoft.com/office/drawing/2014/main" id="{97FCA38E-91F4-6086-C669-79DEC7A159F3}"/>
                  </a:ext>
                </a:extLst>
              </p:cNvPr>
              <p:cNvSpPr txBox="1">
                <a:spLocks noRot="1" noChangeAspect="1" noMove="1" noResize="1" noEditPoints="1" noAdjustHandles="1" noChangeArrowheads="1" noChangeShapeType="1" noTextEdit="1"/>
              </p:cNvSpPr>
              <p:nvPr/>
            </p:nvSpPr>
            <p:spPr>
              <a:xfrm>
                <a:off x="685330" y="1188719"/>
                <a:ext cx="7863840" cy="5303520"/>
              </a:xfrm>
              <a:prstGeom prst="rect">
                <a:avLst/>
              </a:prstGeom>
              <a:blipFill>
                <a:blip r:embed="rId4"/>
                <a:stretch>
                  <a:fillRect l="-484" t="-1432"/>
                </a:stretch>
              </a:blipFill>
            </p:spPr>
            <p:txBody>
              <a:bodyPr/>
              <a:lstStyle/>
              <a:p>
                <a:r>
                  <a:rPr lang="en-US">
                    <a:noFill/>
                  </a:rPr>
                  <a:t> </a:t>
                </a:r>
              </a:p>
            </p:txBody>
          </p:sp>
        </mc:Fallback>
      </mc:AlternateContent>
      <p:graphicFrame>
        <p:nvGraphicFramePr>
          <p:cNvPr id="5" name="Table 4">
            <a:extLst>
              <a:ext uri="{FF2B5EF4-FFF2-40B4-BE49-F238E27FC236}">
                <a16:creationId xmlns:a16="http://schemas.microsoft.com/office/drawing/2014/main" id="{540FC4D4-06B2-0061-6A91-3E893991289B}"/>
              </a:ext>
            </a:extLst>
          </p:cNvPr>
          <p:cNvGraphicFramePr>
            <a:graphicFrameLocks noGrp="1"/>
          </p:cNvGraphicFramePr>
          <p:nvPr>
            <p:extLst>
              <p:ext uri="{D42A27DB-BD31-4B8C-83A1-F6EECF244321}">
                <p14:modId xmlns:p14="http://schemas.microsoft.com/office/powerpoint/2010/main" val="2437814653"/>
              </p:ext>
            </p:extLst>
          </p:nvPr>
        </p:nvGraphicFramePr>
        <p:xfrm>
          <a:off x="1188720" y="1828800"/>
          <a:ext cx="1463040" cy="1097280"/>
        </p:xfrm>
        <a:graphic>
          <a:graphicData uri="http://schemas.openxmlformats.org/drawingml/2006/table">
            <a:tbl>
              <a:tblPr firstRow="1" bandRow="1">
                <a:tableStyleId>{5C22544A-7EE6-4342-B048-85BDC9FD1C3A}</a:tableStyleId>
              </a:tblPr>
              <a:tblGrid>
                <a:gridCol w="731520">
                  <a:extLst>
                    <a:ext uri="{9D8B030D-6E8A-4147-A177-3AD203B41FA5}">
                      <a16:colId xmlns:a16="http://schemas.microsoft.com/office/drawing/2014/main" val="1456794763"/>
                    </a:ext>
                  </a:extLst>
                </a:gridCol>
                <a:gridCol w="731520">
                  <a:extLst>
                    <a:ext uri="{9D8B030D-6E8A-4147-A177-3AD203B41FA5}">
                      <a16:colId xmlns:a16="http://schemas.microsoft.com/office/drawing/2014/main" val="1229387347"/>
                    </a:ext>
                  </a:extLst>
                </a:gridCol>
              </a:tblGrid>
              <a:tr h="274320">
                <a:tc>
                  <a:txBody>
                    <a:bodyPr/>
                    <a:lstStyle/>
                    <a:p>
                      <a:pPr algn="ctr"/>
                      <a:r>
                        <a:rPr lang="en-US" dirty="0"/>
                        <a:t>B</a:t>
                      </a:r>
                    </a:p>
                  </a:txBody>
                  <a:tcPr/>
                </a:tc>
                <a:tc>
                  <a:txBody>
                    <a:bodyPr/>
                    <a:lstStyle/>
                    <a:p>
                      <a:pPr algn="ctr"/>
                      <a:r>
                        <a:rPr lang="en-US" dirty="0"/>
                        <a:t>A:</a:t>
                      </a:r>
                      <a:r>
                        <a:rPr lang="en-US" cap="none" dirty="0"/>
                        <a:t>≀</a:t>
                      </a:r>
                      <a:r>
                        <a:rPr lang="en-US" dirty="0"/>
                        <a:t>B</a:t>
                      </a:r>
                    </a:p>
                  </a:txBody>
                  <a:tcPr/>
                </a:tc>
                <a:extLst>
                  <a:ext uri="{0D108BD9-81ED-4DB2-BD59-A6C34878D82A}">
                    <a16:rowId xmlns:a16="http://schemas.microsoft.com/office/drawing/2014/main" val="1173384882"/>
                  </a:ext>
                </a:extLst>
              </a:tr>
              <a:tr h="274320">
                <a:tc>
                  <a:txBody>
                    <a:bodyPr/>
                    <a:lstStyle/>
                    <a:p>
                      <a:pPr algn="ctr"/>
                      <a:r>
                        <a:rPr lang="en-US" dirty="0"/>
                        <a:t>F</a:t>
                      </a:r>
                    </a:p>
                  </a:txBody>
                  <a:tcPr/>
                </a:tc>
                <a:tc>
                  <a:txBody>
                    <a:bodyPr/>
                    <a:lstStyle/>
                    <a:p>
                      <a:pPr algn="ctr"/>
                      <a:r>
                        <a:rPr lang="en-US" dirty="0"/>
                        <a:t>T</a:t>
                      </a:r>
                    </a:p>
                  </a:txBody>
                  <a:tcPr/>
                </a:tc>
                <a:extLst>
                  <a:ext uri="{0D108BD9-81ED-4DB2-BD59-A6C34878D82A}">
                    <a16:rowId xmlns:a16="http://schemas.microsoft.com/office/drawing/2014/main" val="3454575403"/>
                  </a:ext>
                </a:extLst>
              </a:tr>
              <a:tr h="274320">
                <a:tc>
                  <a:txBody>
                    <a:bodyPr/>
                    <a:lstStyle/>
                    <a:p>
                      <a:pPr algn="ctr"/>
                      <a:r>
                        <a:rPr lang="en-US" dirty="0"/>
                        <a:t>T</a:t>
                      </a:r>
                    </a:p>
                  </a:txBody>
                  <a:tcPr/>
                </a:tc>
                <a:tc>
                  <a:txBody>
                    <a:bodyPr/>
                    <a:lstStyle/>
                    <a:p>
                      <a:pPr algn="ctr"/>
                      <a:r>
                        <a:rPr lang="en-US" dirty="0"/>
                        <a:t>F</a:t>
                      </a:r>
                    </a:p>
                  </a:txBody>
                  <a:tcPr/>
                </a:tc>
                <a:extLst>
                  <a:ext uri="{0D108BD9-81ED-4DB2-BD59-A6C34878D82A}">
                    <a16:rowId xmlns:a16="http://schemas.microsoft.com/office/drawing/2014/main" val="1381031430"/>
                  </a:ext>
                </a:extLst>
              </a:tr>
            </a:tbl>
          </a:graphicData>
        </a:graphic>
      </p:graphicFrame>
      <p:graphicFrame>
        <p:nvGraphicFramePr>
          <p:cNvPr id="6" name="Table 5">
            <a:extLst>
              <a:ext uri="{FF2B5EF4-FFF2-40B4-BE49-F238E27FC236}">
                <a16:creationId xmlns:a16="http://schemas.microsoft.com/office/drawing/2014/main" id="{C4EC94B7-9210-4DCC-3A4A-834ADF9EF756}"/>
              </a:ext>
            </a:extLst>
          </p:cNvPr>
          <p:cNvGraphicFramePr>
            <a:graphicFrameLocks noGrp="1"/>
          </p:cNvGraphicFramePr>
          <p:nvPr>
            <p:extLst>
              <p:ext uri="{D42A27DB-BD31-4B8C-83A1-F6EECF244321}">
                <p14:modId xmlns:p14="http://schemas.microsoft.com/office/powerpoint/2010/main" val="748487276"/>
              </p:ext>
            </p:extLst>
          </p:nvPr>
        </p:nvGraphicFramePr>
        <p:xfrm>
          <a:off x="2926080" y="1828800"/>
          <a:ext cx="1463040" cy="1097280"/>
        </p:xfrm>
        <a:graphic>
          <a:graphicData uri="http://schemas.openxmlformats.org/drawingml/2006/table">
            <a:tbl>
              <a:tblPr firstRow="1" bandRow="1">
                <a:tableStyleId>{5C22544A-7EE6-4342-B048-85BDC9FD1C3A}</a:tableStyleId>
              </a:tblPr>
              <a:tblGrid>
                <a:gridCol w="731520">
                  <a:extLst>
                    <a:ext uri="{9D8B030D-6E8A-4147-A177-3AD203B41FA5}">
                      <a16:colId xmlns:a16="http://schemas.microsoft.com/office/drawing/2014/main" val="1456794763"/>
                    </a:ext>
                  </a:extLst>
                </a:gridCol>
                <a:gridCol w="731520">
                  <a:extLst>
                    <a:ext uri="{9D8B030D-6E8A-4147-A177-3AD203B41FA5}">
                      <a16:colId xmlns:a16="http://schemas.microsoft.com/office/drawing/2014/main" val="1229387347"/>
                    </a:ext>
                  </a:extLst>
                </a:gridCol>
              </a:tblGrid>
              <a:tr h="274320">
                <a:tc>
                  <a:txBody>
                    <a:bodyPr/>
                    <a:lstStyle/>
                    <a:p>
                      <a:pPr algn="ctr"/>
                      <a:r>
                        <a:rPr lang="en-US" dirty="0"/>
                        <a:t>C</a:t>
                      </a:r>
                    </a:p>
                  </a:txBody>
                  <a:tcPr/>
                </a:tc>
                <a:tc>
                  <a:txBody>
                    <a:bodyPr/>
                    <a:lstStyle/>
                    <a:p>
                      <a:pPr algn="ctr"/>
                      <a:r>
                        <a:rPr lang="en-US" dirty="0"/>
                        <a:t>B:</a:t>
                      </a:r>
                      <a:r>
                        <a:rPr lang="en-US" cap="none" dirty="0"/>
                        <a:t>≀</a:t>
                      </a:r>
                      <a:r>
                        <a:rPr lang="en-US" dirty="0"/>
                        <a:t>C</a:t>
                      </a:r>
                    </a:p>
                  </a:txBody>
                  <a:tcPr/>
                </a:tc>
                <a:extLst>
                  <a:ext uri="{0D108BD9-81ED-4DB2-BD59-A6C34878D82A}">
                    <a16:rowId xmlns:a16="http://schemas.microsoft.com/office/drawing/2014/main" val="1173384882"/>
                  </a:ext>
                </a:extLst>
              </a:tr>
              <a:tr h="274320">
                <a:tc>
                  <a:txBody>
                    <a:bodyPr/>
                    <a:lstStyle/>
                    <a:p>
                      <a:pPr algn="ctr"/>
                      <a:r>
                        <a:rPr lang="en-US" dirty="0"/>
                        <a:t>F</a:t>
                      </a:r>
                    </a:p>
                  </a:txBody>
                  <a:tcPr/>
                </a:tc>
                <a:tc>
                  <a:txBody>
                    <a:bodyPr/>
                    <a:lstStyle/>
                    <a:p>
                      <a:pPr algn="ctr"/>
                      <a:r>
                        <a:rPr lang="en-US" dirty="0"/>
                        <a:t>T</a:t>
                      </a:r>
                    </a:p>
                  </a:txBody>
                  <a:tcPr/>
                </a:tc>
                <a:extLst>
                  <a:ext uri="{0D108BD9-81ED-4DB2-BD59-A6C34878D82A}">
                    <a16:rowId xmlns:a16="http://schemas.microsoft.com/office/drawing/2014/main" val="3454575403"/>
                  </a:ext>
                </a:extLst>
              </a:tr>
              <a:tr h="274320">
                <a:tc>
                  <a:txBody>
                    <a:bodyPr/>
                    <a:lstStyle/>
                    <a:p>
                      <a:pPr algn="ctr"/>
                      <a:r>
                        <a:rPr lang="en-US" dirty="0"/>
                        <a:t>T</a:t>
                      </a:r>
                    </a:p>
                  </a:txBody>
                  <a:tcPr/>
                </a:tc>
                <a:tc>
                  <a:txBody>
                    <a:bodyPr/>
                    <a:lstStyle/>
                    <a:p>
                      <a:pPr algn="ctr"/>
                      <a:r>
                        <a:rPr lang="en-US" dirty="0"/>
                        <a:t>F</a:t>
                      </a:r>
                    </a:p>
                  </a:txBody>
                  <a:tcPr/>
                </a:tc>
                <a:extLst>
                  <a:ext uri="{0D108BD9-81ED-4DB2-BD59-A6C34878D82A}">
                    <a16:rowId xmlns:a16="http://schemas.microsoft.com/office/drawing/2014/main" val="1381031430"/>
                  </a:ext>
                </a:extLst>
              </a:tr>
            </a:tbl>
          </a:graphicData>
        </a:graphic>
      </p:graphicFrame>
      <p:graphicFrame>
        <p:nvGraphicFramePr>
          <p:cNvPr id="7" name="Table 6">
            <a:extLst>
              <a:ext uri="{FF2B5EF4-FFF2-40B4-BE49-F238E27FC236}">
                <a16:creationId xmlns:a16="http://schemas.microsoft.com/office/drawing/2014/main" id="{F80B39DD-95F8-97B3-F3EC-149FB07EA857}"/>
              </a:ext>
            </a:extLst>
          </p:cNvPr>
          <p:cNvGraphicFramePr>
            <a:graphicFrameLocks noGrp="1"/>
          </p:cNvGraphicFramePr>
          <p:nvPr>
            <p:extLst>
              <p:ext uri="{D42A27DB-BD31-4B8C-83A1-F6EECF244321}">
                <p14:modId xmlns:p14="http://schemas.microsoft.com/office/powerpoint/2010/main" val="1349511195"/>
              </p:ext>
            </p:extLst>
          </p:nvPr>
        </p:nvGraphicFramePr>
        <p:xfrm>
          <a:off x="4663440" y="1828800"/>
          <a:ext cx="1463040" cy="1097280"/>
        </p:xfrm>
        <a:graphic>
          <a:graphicData uri="http://schemas.openxmlformats.org/drawingml/2006/table">
            <a:tbl>
              <a:tblPr firstRow="1" bandRow="1">
                <a:tableStyleId>{5C22544A-7EE6-4342-B048-85BDC9FD1C3A}</a:tableStyleId>
              </a:tblPr>
              <a:tblGrid>
                <a:gridCol w="731520">
                  <a:extLst>
                    <a:ext uri="{9D8B030D-6E8A-4147-A177-3AD203B41FA5}">
                      <a16:colId xmlns:a16="http://schemas.microsoft.com/office/drawing/2014/main" val="1456794763"/>
                    </a:ext>
                  </a:extLst>
                </a:gridCol>
                <a:gridCol w="731520">
                  <a:extLst>
                    <a:ext uri="{9D8B030D-6E8A-4147-A177-3AD203B41FA5}">
                      <a16:colId xmlns:a16="http://schemas.microsoft.com/office/drawing/2014/main" val="1229387347"/>
                    </a:ext>
                  </a:extLst>
                </a:gridCol>
              </a:tblGrid>
              <a:tr h="274320">
                <a:tc>
                  <a:txBody>
                    <a:bodyPr/>
                    <a:lstStyle/>
                    <a:p>
                      <a:pPr algn="ctr"/>
                      <a:r>
                        <a:rPr lang="en-US" dirty="0"/>
                        <a:t>D</a:t>
                      </a:r>
                    </a:p>
                  </a:txBody>
                  <a:tcPr/>
                </a:tc>
                <a:tc>
                  <a:txBody>
                    <a:bodyPr/>
                    <a:lstStyle/>
                    <a:p>
                      <a:pPr algn="ctr"/>
                      <a:r>
                        <a:rPr lang="en-US" dirty="0"/>
                        <a:t>C:</a:t>
                      </a:r>
                      <a:r>
                        <a:rPr lang="en-US" cap="none" dirty="0"/>
                        <a:t>~</a:t>
                      </a:r>
                      <a:r>
                        <a:rPr lang="en-US" dirty="0"/>
                        <a:t>D</a:t>
                      </a:r>
                    </a:p>
                  </a:txBody>
                  <a:tcPr/>
                </a:tc>
                <a:extLst>
                  <a:ext uri="{0D108BD9-81ED-4DB2-BD59-A6C34878D82A}">
                    <a16:rowId xmlns:a16="http://schemas.microsoft.com/office/drawing/2014/main" val="1173384882"/>
                  </a:ext>
                </a:extLst>
              </a:tr>
              <a:tr h="274320">
                <a:tc>
                  <a:txBody>
                    <a:bodyPr/>
                    <a:lstStyle/>
                    <a:p>
                      <a:pPr algn="ctr"/>
                      <a:r>
                        <a:rPr lang="en-US" dirty="0"/>
                        <a:t>F</a:t>
                      </a:r>
                    </a:p>
                  </a:txBody>
                  <a:tcPr/>
                </a:tc>
                <a:tc>
                  <a:txBody>
                    <a:bodyPr/>
                    <a:lstStyle/>
                    <a:p>
                      <a:pPr algn="ctr"/>
                      <a:r>
                        <a:rPr lang="en-US" dirty="0"/>
                        <a:t>T</a:t>
                      </a:r>
                    </a:p>
                  </a:txBody>
                  <a:tcPr/>
                </a:tc>
                <a:extLst>
                  <a:ext uri="{0D108BD9-81ED-4DB2-BD59-A6C34878D82A}">
                    <a16:rowId xmlns:a16="http://schemas.microsoft.com/office/drawing/2014/main" val="3454575403"/>
                  </a:ext>
                </a:extLst>
              </a:tr>
              <a:tr h="274320">
                <a:tc>
                  <a:txBody>
                    <a:bodyPr/>
                    <a:lstStyle/>
                    <a:p>
                      <a:pPr algn="ctr"/>
                      <a:r>
                        <a:rPr lang="en-US" dirty="0"/>
                        <a:t>T</a:t>
                      </a:r>
                    </a:p>
                  </a:txBody>
                  <a:tcPr/>
                </a:tc>
                <a:tc>
                  <a:txBody>
                    <a:bodyPr/>
                    <a:lstStyle/>
                    <a:p>
                      <a:pPr algn="ctr"/>
                      <a:r>
                        <a:rPr lang="en-US" dirty="0"/>
                        <a:t>F</a:t>
                      </a:r>
                    </a:p>
                  </a:txBody>
                  <a:tcPr/>
                </a:tc>
                <a:extLst>
                  <a:ext uri="{0D108BD9-81ED-4DB2-BD59-A6C34878D82A}">
                    <a16:rowId xmlns:a16="http://schemas.microsoft.com/office/drawing/2014/main" val="1381031430"/>
                  </a:ext>
                </a:extLst>
              </a:tr>
            </a:tbl>
          </a:graphicData>
        </a:graphic>
      </p:graphicFrame>
      <p:graphicFrame>
        <p:nvGraphicFramePr>
          <p:cNvPr id="8" name="Table 7">
            <a:extLst>
              <a:ext uri="{FF2B5EF4-FFF2-40B4-BE49-F238E27FC236}">
                <a16:creationId xmlns:a16="http://schemas.microsoft.com/office/drawing/2014/main" id="{D101873C-934C-6AE1-2BE5-41878CB60536}"/>
              </a:ext>
            </a:extLst>
          </p:cNvPr>
          <p:cNvGraphicFramePr>
            <a:graphicFrameLocks noGrp="1"/>
          </p:cNvGraphicFramePr>
          <p:nvPr>
            <p:extLst>
              <p:ext uri="{D42A27DB-BD31-4B8C-83A1-F6EECF244321}">
                <p14:modId xmlns:p14="http://schemas.microsoft.com/office/powerpoint/2010/main" val="1670715037"/>
              </p:ext>
            </p:extLst>
          </p:nvPr>
        </p:nvGraphicFramePr>
        <p:xfrm>
          <a:off x="6400800" y="1828800"/>
          <a:ext cx="1463040" cy="1097280"/>
        </p:xfrm>
        <a:graphic>
          <a:graphicData uri="http://schemas.openxmlformats.org/drawingml/2006/table">
            <a:tbl>
              <a:tblPr firstRow="1" bandRow="1">
                <a:tableStyleId>{5C22544A-7EE6-4342-B048-85BDC9FD1C3A}</a:tableStyleId>
              </a:tblPr>
              <a:tblGrid>
                <a:gridCol w="731520">
                  <a:extLst>
                    <a:ext uri="{9D8B030D-6E8A-4147-A177-3AD203B41FA5}">
                      <a16:colId xmlns:a16="http://schemas.microsoft.com/office/drawing/2014/main" val="1456794763"/>
                    </a:ext>
                  </a:extLst>
                </a:gridCol>
                <a:gridCol w="731520">
                  <a:extLst>
                    <a:ext uri="{9D8B030D-6E8A-4147-A177-3AD203B41FA5}">
                      <a16:colId xmlns:a16="http://schemas.microsoft.com/office/drawing/2014/main" val="1229387347"/>
                    </a:ext>
                  </a:extLst>
                </a:gridCol>
              </a:tblGrid>
              <a:tr h="274320">
                <a:tc>
                  <a:txBody>
                    <a:bodyPr/>
                    <a:lstStyle/>
                    <a:p>
                      <a:pPr algn="ctr"/>
                      <a:r>
                        <a:rPr lang="en-US" dirty="0"/>
                        <a:t>A</a:t>
                      </a:r>
                    </a:p>
                  </a:txBody>
                  <a:tcPr/>
                </a:tc>
                <a:tc>
                  <a:txBody>
                    <a:bodyPr/>
                    <a:lstStyle/>
                    <a:p>
                      <a:pPr algn="ctr"/>
                      <a:r>
                        <a:rPr lang="en-US" dirty="0"/>
                        <a:t>D:</a:t>
                      </a:r>
                      <a:r>
                        <a:rPr lang="en-US" cap="none" dirty="0"/>
                        <a:t>≈</a:t>
                      </a:r>
                      <a:r>
                        <a:rPr lang="en-US" dirty="0"/>
                        <a:t>A</a:t>
                      </a:r>
                    </a:p>
                  </a:txBody>
                  <a:tcPr/>
                </a:tc>
                <a:extLst>
                  <a:ext uri="{0D108BD9-81ED-4DB2-BD59-A6C34878D82A}">
                    <a16:rowId xmlns:a16="http://schemas.microsoft.com/office/drawing/2014/main" val="1173384882"/>
                  </a:ext>
                </a:extLst>
              </a:tr>
              <a:tr h="274320">
                <a:tc>
                  <a:txBody>
                    <a:bodyPr/>
                    <a:lstStyle/>
                    <a:p>
                      <a:pPr algn="ctr"/>
                      <a:r>
                        <a:rPr lang="en-US" dirty="0"/>
                        <a:t>F</a:t>
                      </a:r>
                    </a:p>
                  </a:txBody>
                  <a:tcPr/>
                </a:tc>
                <a:tc>
                  <a:txBody>
                    <a:bodyPr/>
                    <a:lstStyle/>
                    <a:p>
                      <a:pPr algn="ctr"/>
                      <a:r>
                        <a:rPr lang="en-US" dirty="0"/>
                        <a:t>F</a:t>
                      </a:r>
                    </a:p>
                  </a:txBody>
                  <a:tcPr/>
                </a:tc>
                <a:extLst>
                  <a:ext uri="{0D108BD9-81ED-4DB2-BD59-A6C34878D82A}">
                    <a16:rowId xmlns:a16="http://schemas.microsoft.com/office/drawing/2014/main" val="3454575403"/>
                  </a:ext>
                </a:extLst>
              </a:tr>
              <a:tr h="274320">
                <a:tc>
                  <a:txBody>
                    <a:bodyPr/>
                    <a:lstStyle/>
                    <a:p>
                      <a:pPr algn="ctr"/>
                      <a:r>
                        <a:rPr lang="en-US" dirty="0"/>
                        <a:t>T</a:t>
                      </a:r>
                    </a:p>
                  </a:txBody>
                  <a:tcPr/>
                </a:tc>
                <a:tc>
                  <a:txBody>
                    <a:bodyPr/>
                    <a:lstStyle/>
                    <a:p>
                      <a:pPr algn="ctr"/>
                      <a:r>
                        <a:rPr lang="en-US" dirty="0"/>
                        <a:t>T</a:t>
                      </a:r>
                    </a:p>
                  </a:txBody>
                  <a:tcPr/>
                </a:tc>
                <a:extLst>
                  <a:ext uri="{0D108BD9-81ED-4DB2-BD59-A6C34878D82A}">
                    <a16:rowId xmlns:a16="http://schemas.microsoft.com/office/drawing/2014/main" val="1381031430"/>
                  </a:ext>
                </a:extLst>
              </a:tr>
            </a:tbl>
          </a:graphicData>
        </a:graphic>
      </p:graphicFrame>
      <mc:AlternateContent xmlns:mc="http://schemas.openxmlformats.org/markup-compatibility/2006" xmlns:p14="http://schemas.microsoft.com/office/powerpoint/2010/main">
        <mc:Choice Requires="p14">
          <p:contentPart p14:bwMode="auto" r:id="rId5">
            <p14:nvContentPartPr>
              <p14:cNvPr id="10" name="Ink 9">
                <a:extLst>
                  <a:ext uri="{FF2B5EF4-FFF2-40B4-BE49-F238E27FC236}">
                    <a16:creationId xmlns:a16="http://schemas.microsoft.com/office/drawing/2014/main" id="{65B55122-6A69-1981-ABB0-A54276EE61FF}"/>
                  </a:ext>
                </a:extLst>
              </p14:cNvPr>
              <p14:cNvContentPartPr/>
              <p14:nvPr/>
            </p14:nvContentPartPr>
            <p14:xfrm>
              <a:off x="1828800" y="3291840"/>
              <a:ext cx="457200" cy="91440"/>
            </p14:xfrm>
          </p:contentPart>
        </mc:Choice>
        <mc:Fallback xmlns="">
          <p:pic>
            <p:nvPicPr>
              <p:cNvPr id="10" name="Ink 9">
                <a:extLst>
                  <a:ext uri="{FF2B5EF4-FFF2-40B4-BE49-F238E27FC236}">
                    <a16:creationId xmlns:a16="http://schemas.microsoft.com/office/drawing/2014/main" id="{65B55122-6A69-1981-ABB0-A54276EE61FF}"/>
                  </a:ext>
                </a:extLst>
              </p:cNvPr>
              <p:cNvPicPr/>
              <p:nvPr/>
            </p:nvPicPr>
            <p:blipFill>
              <a:blip r:embed="rId6"/>
              <a:stretch>
                <a:fillRect/>
              </a:stretch>
            </p:blipFill>
            <p:spPr>
              <a:xfrm>
                <a:off x="1774842" y="2996872"/>
                <a:ext cx="564755" cy="680392"/>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11" name="Ink 10">
                <a:extLst>
                  <a:ext uri="{FF2B5EF4-FFF2-40B4-BE49-F238E27FC236}">
                    <a16:creationId xmlns:a16="http://schemas.microsoft.com/office/drawing/2014/main" id="{0EC32413-56C5-AE68-03B2-35E797D38D52}"/>
                  </a:ext>
                </a:extLst>
              </p14:cNvPr>
              <p14:cNvContentPartPr/>
              <p14:nvPr/>
            </p14:nvContentPartPr>
            <p14:xfrm>
              <a:off x="2926080" y="3291840"/>
              <a:ext cx="457200" cy="91440"/>
            </p14:xfrm>
          </p:contentPart>
        </mc:Choice>
        <mc:Fallback xmlns="">
          <p:pic>
            <p:nvPicPr>
              <p:cNvPr id="11" name="Ink 10">
                <a:extLst>
                  <a:ext uri="{FF2B5EF4-FFF2-40B4-BE49-F238E27FC236}">
                    <a16:creationId xmlns:a16="http://schemas.microsoft.com/office/drawing/2014/main" id="{0EC32413-56C5-AE68-03B2-35E797D38D52}"/>
                  </a:ext>
                </a:extLst>
              </p:cNvPr>
              <p:cNvPicPr/>
              <p:nvPr/>
            </p:nvPicPr>
            <p:blipFill>
              <a:blip r:embed="rId6"/>
              <a:stretch>
                <a:fillRect/>
              </a:stretch>
            </p:blipFill>
            <p:spPr>
              <a:xfrm>
                <a:off x="2872122" y="2996872"/>
                <a:ext cx="564755" cy="680392"/>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12" name="Ink 11">
                <a:extLst>
                  <a:ext uri="{FF2B5EF4-FFF2-40B4-BE49-F238E27FC236}">
                    <a16:creationId xmlns:a16="http://schemas.microsoft.com/office/drawing/2014/main" id="{D02F8592-D46B-849C-E614-07165DF52855}"/>
                  </a:ext>
                </a:extLst>
              </p14:cNvPr>
              <p14:cNvContentPartPr/>
              <p14:nvPr/>
            </p14:nvContentPartPr>
            <p14:xfrm>
              <a:off x="3566160" y="3291840"/>
              <a:ext cx="365760" cy="91440"/>
            </p14:xfrm>
          </p:contentPart>
        </mc:Choice>
        <mc:Fallback xmlns="">
          <p:pic>
            <p:nvPicPr>
              <p:cNvPr id="12" name="Ink 11">
                <a:extLst>
                  <a:ext uri="{FF2B5EF4-FFF2-40B4-BE49-F238E27FC236}">
                    <a16:creationId xmlns:a16="http://schemas.microsoft.com/office/drawing/2014/main" id="{D02F8592-D46B-849C-E614-07165DF52855}"/>
                  </a:ext>
                </a:extLst>
              </p:cNvPr>
              <p:cNvPicPr/>
              <p:nvPr/>
            </p:nvPicPr>
            <p:blipFill>
              <a:blip r:embed="rId9"/>
              <a:stretch>
                <a:fillRect/>
              </a:stretch>
            </p:blipFill>
            <p:spPr>
              <a:xfrm>
                <a:off x="3512213" y="2996872"/>
                <a:ext cx="473294" cy="680392"/>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13" name="Ink 12">
                <a:extLst>
                  <a:ext uri="{FF2B5EF4-FFF2-40B4-BE49-F238E27FC236}">
                    <a16:creationId xmlns:a16="http://schemas.microsoft.com/office/drawing/2014/main" id="{4CA221E2-623D-2009-7ECB-D3755C43D611}"/>
                  </a:ext>
                </a:extLst>
              </p14:cNvPr>
              <p14:cNvContentPartPr/>
              <p14:nvPr/>
            </p14:nvContentPartPr>
            <p14:xfrm>
              <a:off x="4114800" y="3291840"/>
              <a:ext cx="365760" cy="91440"/>
            </p14:xfrm>
          </p:contentPart>
        </mc:Choice>
        <mc:Fallback xmlns="">
          <p:pic>
            <p:nvPicPr>
              <p:cNvPr id="13" name="Ink 12">
                <a:extLst>
                  <a:ext uri="{FF2B5EF4-FFF2-40B4-BE49-F238E27FC236}">
                    <a16:creationId xmlns:a16="http://schemas.microsoft.com/office/drawing/2014/main" id="{4CA221E2-623D-2009-7ECB-D3755C43D611}"/>
                  </a:ext>
                </a:extLst>
              </p:cNvPr>
              <p:cNvPicPr/>
              <p:nvPr/>
            </p:nvPicPr>
            <p:blipFill>
              <a:blip r:embed="rId9"/>
              <a:stretch>
                <a:fillRect/>
              </a:stretch>
            </p:blipFill>
            <p:spPr>
              <a:xfrm>
                <a:off x="4060853" y="2996872"/>
                <a:ext cx="473294" cy="680392"/>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14" name="Ink 13">
                <a:extLst>
                  <a:ext uri="{FF2B5EF4-FFF2-40B4-BE49-F238E27FC236}">
                    <a16:creationId xmlns:a16="http://schemas.microsoft.com/office/drawing/2014/main" id="{2E02C2BF-2F19-2263-5FA2-920E4DA1A033}"/>
                  </a:ext>
                </a:extLst>
              </p14:cNvPr>
              <p14:cNvContentPartPr/>
              <p14:nvPr/>
            </p14:nvContentPartPr>
            <p14:xfrm>
              <a:off x="6035040" y="3291840"/>
              <a:ext cx="457200" cy="91440"/>
            </p14:xfrm>
          </p:contentPart>
        </mc:Choice>
        <mc:Fallback xmlns="">
          <p:pic>
            <p:nvPicPr>
              <p:cNvPr id="14" name="Ink 13">
                <a:extLst>
                  <a:ext uri="{FF2B5EF4-FFF2-40B4-BE49-F238E27FC236}">
                    <a16:creationId xmlns:a16="http://schemas.microsoft.com/office/drawing/2014/main" id="{2E02C2BF-2F19-2263-5FA2-920E4DA1A033}"/>
                  </a:ext>
                </a:extLst>
              </p:cNvPr>
              <p:cNvPicPr/>
              <p:nvPr/>
            </p:nvPicPr>
            <p:blipFill>
              <a:blip r:embed="rId12"/>
              <a:stretch>
                <a:fillRect/>
              </a:stretch>
            </p:blipFill>
            <p:spPr>
              <a:xfrm>
                <a:off x="5981082" y="2996872"/>
                <a:ext cx="564755" cy="680392"/>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15" name="Ink 14">
                <a:extLst>
                  <a:ext uri="{FF2B5EF4-FFF2-40B4-BE49-F238E27FC236}">
                    <a16:creationId xmlns:a16="http://schemas.microsoft.com/office/drawing/2014/main" id="{8C7D932B-4928-380D-7352-E637023639E9}"/>
                  </a:ext>
                </a:extLst>
              </p14:cNvPr>
              <p14:cNvContentPartPr/>
              <p14:nvPr/>
            </p14:nvContentPartPr>
            <p14:xfrm>
              <a:off x="1371600" y="2743200"/>
              <a:ext cx="1097280" cy="91440"/>
            </p14:xfrm>
          </p:contentPart>
        </mc:Choice>
        <mc:Fallback xmlns="">
          <p:pic>
            <p:nvPicPr>
              <p:cNvPr id="15" name="Ink 14">
                <a:extLst>
                  <a:ext uri="{FF2B5EF4-FFF2-40B4-BE49-F238E27FC236}">
                    <a16:creationId xmlns:a16="http://schemas.microsoft.com/office/drawing/2014/main" id="{8C7D932B-4928-380D-7352-E637023639E9}"/>
                  </a:ext>
                </a:extLst>
              </p:cNvPr>
              <p:cNvPicPr/>
              <p:nvPr/>
            </p:nvPicPr>
            <p:blipFill>
              <a:blip r:embed="rId14"/>
              <a:stretch>
                <a:fillRect/>
              </a:stretch>
            </p:blipFill>
            <p:spPr>
              <a:xfrm>
                <a:off x="1317618" y="2448232"/>
                <a:ext cx="1204885" cy="680392"/>
              </a:xfrm>
              <a:prstGeom prst="rect">
                <a:avLst/>
              </a:prstGeom>
            </p:spPr>
          </p:pic>
        </mc:Fallback>
      </mc:AlternateContent>
      <mc:AlternateContent xmlns:mc="http://schemas.openxmlformats.org/markup-compatibility/2006" xmlns:p14="http://schemas.microsoft.com/office/powerpoint/2010/main">
        <mc:Choice Requires="p14">
          <p:contentPart p14:bwMode="auto" r:id="rId15">
            <p14:nvContentPartPr>
              <p14:cNvPr id="16" name="Ink 15">
                <a:extLst>
                  <a:ext uri="{FF2B5EF4-FFF2-40B4-BE49-F238E27FC236}">
                    <a16:creationId xmlns:a16="http://schemas.microsoft.com/office/drawing/2014/main" id="{170D0A45-BD30-6AF1-77AB-98509C18D7A7}"/>
                  </a:ext>
                </a:extLst>
              </p14:cNvPr>
              <p14:cNvContentPartPr/>
              <p14:nvPr/>
            </p14:nvContentPartPr>
            <p14:xfrm>
              <a:off x="3108960" y="2377440"/>
              <a:ext cx="1097280" cy="91440"/>
            </p14:xfrm>
          </p:contentPart>
        </mc:Choice>
        <mc:Fallback xmlns="">
          <p:pic>
            <p:nvPicPr>
              <p:cNvPr id="16" name="Ink 15">
                <a:extLst>
                  <a:ext uri="{FF2B5EF4-FFF2-40B4-BE49-F238E27FC236}">
                    <a16:creationId xmlns:a16="http://schemas.microsoft.com/office/drawing/2014/main" id="{170D0A45-BD30-6AF1-77AB-98509C18D7A7}"/>
                  </a:ext>
                </a:extLst>
              </p:cNvPr>
              <p:cNvPicPr/>
              <p:nvPr/>
            </p:nvPicPr>
            <p:blipFill>
              <a:blip r:embed="rId14"/>
              <a:stretch>
                <a:fillRect/>
              </a:stretch>
            </p:blipFill>
            <p:spPr>
              <a:xfrm>
                <a:off x="3054978" y="2082472"/>
                <a:ext cx="1204885" cy="680392"/>
              </a:xfrm>
              <a:prstGeom prst="rect">
                <a:avLst/>
              </a:prstGeom>
            </p:spPr>
          </p:pic>
        </mc:Fallback>
      </mc:AlternateContent>
      <mc:AlternateContent xmlns:mc="http://schemas.openxmlformats.org/markup-compatibility/2006" xmlns:p14="http://schemas.microsoft.com/office/powerpoint/2010/main">
        <mc:Choice Requires="p14">
          <p:contentPart p14:bwMode="auto" r:id="rId16">
            <p14:nvContentPartPr>
              <p14:cNvPr id="17" name="Ink 16">
                <a:extLst>
                  <a:ext uri="{FF2B5EF4-FFF2-40B4-BE49-F238E27FC236}">
                    <a16:creationId xmlns:a16="http://schemas.microsoft.com/office/drawing/2014/main" id="{3D67B25D-740C-240E-C8A5-DDB50EDEDE63}"/>
                  </a:ext>
                </a:extLst>
              </p14:cNvPr>
              <p14:cNvContentPartPr/>
              <p14:nvPr/>
            </p14:nvContentPartPr>
            <p14:xfrm>
              <a:off x="4846320" y="2743200"/>
              <a:ext cx="1097280" cy="91440"/>
            </p14:xfrm>
          </p:contentPart>
        </mc:Choice>
        <mc:Fallback xmlns="">
          <p:pic>
            <p:nvPicPr>
              <p:cNvPr id="17" name="Ink 16">
                <a:extLst>
                  <a:ext uri="{FF2B5EF4-FFF2-40B4-BE49-F238E27FC236}">
                    <a16:creationId xmlns:a16="http://schemas.microsoft.com/office/drawing/2014/main" id="{3D67B25D-740C-240E-C8A5-DDB50EDEDE63}"/>
                  </a:ext>
                </a:extLst>
              </p:cNvPr>
              <p:cNvPicPr/>
              <p:nvPr/>
            </p:nvPicPr>
            <p:blipFill>
              <a:blip r:embed="rId14"/>
              <a:stretch>
                <a:fillRect/>
              </a:stretch>
            </p:blipFill>
            <p:spPr>
              <a:xfrm>
                <a:off x="4792338" y="2448232"/>
                <a:ext cx="1204885" cy="680392"/>
              </a:xfrm>
              <a:prstGeom prst="rect">
                <a:avLst/>
              </a:prstGeom>
            </p:spPr>
          </p:pic>
        </mc:Fallback>
      </mc:AlternateContent>
      <mc:AlternateContent xmlns:mc="http://schemas.openxmlformats.org/markup-compatibility/2006" xmlns:p14="http://schemas.microsoft.com/office/powerpoint/2010/main">
        <mc:Choice Requires="p14">
          <p:contentPart p14:bwMode="auto" r:id="rId17">
            <p14:nvContentPartPr>
              <p14:cNvPr id="18" name="Ink 17">
                <a:extLst>
                  <a:ext uri="{FF2B5EF4-FFF2-40B4-BE49-F238E27FC236}">
                    <a16:creationId xmlns:a16="http://schemas.microsoft.com/office/drawing/2014/main" id="{94CD47C4-F17F-B96B-F17D-90788C54655A}"/>
                  </a:ext>
                </a:extLst>
              </p14:cNvPr>
              <p14:cNvContentPartPr/>
              <p14:nvPr/>
            </p14:nvContentPartPr>
            <p14:xfrm>
              <a:off x="6583680" y="2377440"/>
              <a:ext cx="1097280" cy="91440"/>
            </p14:xfrm>
          </p:contentPart>
        </mc:Choice>
        <mc:Fallback xmlns="">
          <p:pic>
            <p:nvPicPr>
              <p:cNvPr id="18" name="Ink 17">
                <a:extLst>
                  <a:ext uri="{FF2B5EF4-FFF2-40B4-BE49-F238E27FC236}">
                    <a16:creationId xmlns:a16="http://schemas.microsoft.com/office/drawing/2014/main" id="{94CD47C4-F17F-B96B-F17D-90788C54655A}"/>
                  </a:ext>
                </a:extLst>
              </p:cNvPr>
              <p:cNvPicPr/>
              <p:nvPr/>
            </p:nvPicPr>
            <p:blipFill>
              <a:blip r:embed="rId18"/>
              <a:stretch>
                <a:fillRect/>
              </a:stretch>
            </p:blipFill>
            <p:spPr>
              <a:xfrm>
                <a:off x="6529698" y="2082472"/>
                <a:ext cx="1204885" cy="680392"/>
              </a:xfrm>
              <a:prstGeom prst="rect">
                <a:avLst/>
              </a:prstGeom>
            </p:spPr>
          </p:pic>
        </mc:Fallback>
      </mc:AlternateContent>
      <mc:AlternateContent xmlns:mc="http://schemas.openxmlformats.org/markup-compatibility/2006" xmlns:p14="http://schemas.microsoft.com/office/powerpoint/2010/main">
        <mc:Choice Requires="p14">
          <p:contentPart p14:bwMode="auto" r:id="rId19">
            <p14:nvContentPartPr>
              <p14:cNvPr id="24" name="Ink 23">
                <a:extLst>
                  <a:ext uri="{FF2B5EF4-FFF2-40B4-BE49-F238E27FC236}">
                    <a16:creationId xmlns:a16="http://schemas.microsoft.com/office/drawing/2014/main" id="{1B9DC6AA-2E9D-5021-EAA3-ACF10221FF21}"/>
                  </a:ext>
                </a:extLst>
              </p14:cNvPr>
              <p14:cNvContentPartPr/>
              <p14:nvPr/>
            </p14:nvContentPartPr>
            <p14:xfrm>
              <a:off x="1828800" y="4480560"/>
              <a:ext cx="274320" cy="91440"/>
            </p14:xfrm>
          </p:contentPart>
        </mc:Choice>
        <mc:Fallback xmlns="">
          <p:pic>
            <p:nvPicPr>
              <p:cNvPr id="24" name="Ink 23">
                <a:extLst>
                  <a:ext uri="{FF2B5EF4-FFF2-40B4-BE49-F238E27FC236}">
                    <a16:creationId xmlns:a16="http://schemas.microsoft.com/office/drawing/2014/main" id="{1B9DC6AA-2E9D-5021-EAA3-ACF10221FF21}"/>
                  </a:ext>
                </a:extLst>
              </p:cNvPr>
              <p:cNvPicPr/>
              <p:nvPr/>
            </p:nvPicPr>
            <p:blipFill>
              <a:blip r:embed="rId20"/>
              <a:stretch>
                <a:fillRect/>
              </a:stretch>
            </p:blipFill>
            <p:spPr>
              <a:xfrm>
                <a:off x="1774871" y="4185592"/>
                <a:ext cx="381819" cy="680392"/>
              </a:xfrm>
              <a:prstGeom prst="rect">
                <a:avLst/>
              </a:prstGeom>
            </p:spPr>
          </p:pic>
        </mc:Fallback>
      </mc:AlternateContent>
      <mc:AlternateContent xmlns:mc="http://schemas.openxmlformats.org/markup-compatibility/2006" xmlns:p14="http://schemas.microsoft.com/office/powerpoint/2010/main">
        <mc:Choice Requires="p14">
          <p:contentPart p14:bwMode="auto" r:id="rId21">
            <p14:nvContentPartPr>
              <p14:cNvPr id="25" name="Ink 24">
                <a:extLst>
                  <a:ext uri="{FF2B5EF4-FFF2-40B4-BE49-F238E27FC236}">
                    <a16:creationId xmlns:a16="http://schemas.microsoft.com/office/drawing/2014/main" id="{943F7D84-7EAC-0D89-7CC1-F5B1CCC9144A}"/>
                  </a:ext>
                </a:extLst>
              </p14:cNvPr>
              <p14:cNvContentPartPr/>
              <p14:nvPr/>
            </p14:nvContentPartPr>
            <p14:xfrm>
              <a:off x="4206240" y="4480560"/>
              <a:ext cx="274320" cy="91440"/>
            </p14:xfrm>
          </p:contentPart>
        </mc:Choice>
        <mc:Fallback xmlns="">
          <p:pic>
            <p:nvPicPr>
              <p:cNvPr id="25" name="Ink 24">
                <a:extLst>
                  <a:ext uri="{FF2B5EF4-FFF2-40B4-BE49-F238E27FC236}">
                    <a16:creationId xmlns:a16="http://schemas.microsoft.com/office/drawing/2014/main" id="{943F7D84-7EAC-0D89-7CC1-F5B1CCC9144A}"/>
                  </a:ext>
                </a:extLst>
              </p:cNvPr>
              <p:cNvPicPr/>
              <p:nvPr/>
            </p:nvPicPr>
            <p:blipFill>
              <a:blip r:embed="rId22"/>
              <a:stretch>
                <a:fillRect/>
              </a:stretch>
            </p:blipFill>
            <p:spPr>
              <a:xfrm>
                <a:off x="4152311" y="4185592"/>
                <a:ext cx="381819" cy="680392"/>
              </a:xfrm>
              <a:prstGeom prst="rect">
                <a:avLst/>
              </a:prstGeom>
            </p:spPr>
          </p:pic>
        </mc:Fallback>
      </mc:AlternateContent>
      <mc:AlternateContent xmlns:mc="http://schemas.openxmlformats.org/markup-compatibility/2006" xmlns:p14="http://schemas.microsoft.com/office/powerpoint/2010/main">
        <mc:Choice Requires="p14">
          <p:contentPart p14:bwMode="auto" r:id="rId23">
            <p14:nvContentPartPr>
              <p14:cNvPr id="26" name="Ink 25">
                <a:extLst>
                  <a:ext uri="{FF2B5EF4-FFF2-40B4-BE49-F238E27FC236}">
                    <a16:creationId xmlns:a16="http://schemas.microsoft.com/office/drawing/2014/main" id="{7002D59A-7792-40DB-EF71-26C1EB756C69}"/>
                  </a:ext>
                </a:extLst>
              </p14:cNvPr>
              <p14:cNvContentPartPr/>
              <p14:nvPr/>
            </p14:nvContentPartPr>
            <p14:xfrm>
              <a:off x="5394960" y="4480560"/>
              <a:ext cx="274320" cy="91440"/>
            </p14:xfrm>
          </p:contentPart>
        </mc:Choice>
        <mc:Fallback xmlns="">
          <p:pic>
            <p:nvPicPr>
              <p:cNvPr id="26" name="Ink 25">
                <a:extLst>
                  <a:ext uri="{FF2B5EF4-FFF2-40B4-BE49-F238E27FC236}">
                    <a16:creationId xmlns:a16="http://schemas.microsoft.com/office/drawing/2014/main" id="{7002D59A-7792-40DB-EF71-26C1EB756C69}"/>
                  </a:ext>
                </a:extLst>
              </p:cNvPr>
              <p:cNvPicPr/>
              <p:nvPr/>
            </p:nvPicPr>
            <p:blipFill>
              <a:blip r:embed="rId6"/>
              <a:stretch>
                <a:fillRect/>
              </a:stretch>
            </p:blipFill>
            <p:spPr>
              <a:xfrm>
                <a:off x="5341031" y="4185592"/>
                <a:ext cx="381819" cy="680392"/>
              </a:xfrm>
              <a:prstGeom prst="rect">
                <a:avLst/>
              </a:prstGeom>
            </p:spPr>
          </p:pic>
        </mc:Fallback>
      </mc:AlternateContent>
      <mc:AlternateContent xmlns:mc="http://schemas.openxmlformats.org/markup-compatibility/2006" xmlns:p14="http://schemas.microsoft.com/office/powerpoint/2010/main">
        <mc:Choice Requires="p14">
          <p:contentPart p14:bwMode="auto" r:id="rId24">
            <p14:nvContentPartPr>
              <p14:cNvPr id="27" name="Ink 26">
                <a:extLst>
                  <a:ext uri="{FF2B5EF4-FFF2-40B4-BE49-F238E27FC236}">
                    <a16:creationId xmlns:a16="http://schemas.microsoft.com/office/drawing/2014/main" id="{783154EA-9B22-43C4-FB91-C62EAB15B58B}"/>
                  </a:ext>
                </a:extLst>
              </p14:cNvPr>
              <p14:cNvContentPartPr/>
              <p14:nvPr/>
            </p14:nvContentPartPr>
            <p14:xfrm>
              <a:off x="7863840" y="4480560"/>
              <a:ext cx="274320" cy="91440"/>
            </p14:xfrm>
          </p:contentPart>
        </mc:Choice>
        <mc:Fallback xmlns="">
          <p:pic>
            <p:nvPicPr>
              <p:cNvPr id="27" name="Ink 26">
                <a:extLst>
                  <a:ext uri="{FF2B5EF4-FFF2-40B4-BE49-F238E27FC236}">
                    <a16:creationId xmlns:a16="http://schemas.microsoft.com/office/drawing/2014/main" id="{783154EA-9B22-43C4-FB91-C62EAB15B58B}"/>
                  </a:ext>
                </a:extLst>
              </p:cNvPr>
              <p:cNvPicPr/>
              <p:nvPr/>
            </p:nvPicPr>
            <p:blipFill>
              <a:blip r:embed="rId25"/>
              <a:stretch>
                <a:fillRect/>
              </a:stretch>
            </p:blipFill>
            <p:spPr>
              <a:xfrm>
                <a:off x="7809911" y="4185592"/>
                <a:ext cx="381819" cy="680392"/>
              </a:xfrm>
              <a:prstGeom prst="rect">
                <a:avLst/>
              </a:prstGeom>
            </p:spPr>
          </p:pic>
        </mc:Fallback>
      </mc:AlternateContent>
      <mc:AlternateContent xmlns:mc="http://schemas.openxmlformats.org/markup-compatibility/2006" xmlns:p14="http://schemas.microsoft.com/office/powerpoint/2010/main">
        <mc:Choice Requires="p14">
          <p:contentPart p14:bwMode="auto" r:id="rId26">
            <p14:nvContentPartPr>
              <p14:cNvPr id="28" name="Ink 27">
                <a:extLst>
                  <a:ext uri="{FF2B5EF4-FFF2-40B4-BE49-F238E27FC236}">
                    <a16:creationId xmlns:a16="http://schemas.microsoft.com/office/drawing/2014/main" id="{614C866C-8F83-84D0-177D-3B01F3D2C9A3}"/>
                  </a:ext>
                </a:extLst>
              </p14:cNvPr>
              <p14:cNvContentPartPr/>
              <p14:nvPr/>
            </p14:nvContentPartPr>
            <p14:xfrm>
              <a:off x="2651760" y="5303520"/>
              <a:ext cx="914400" cy="91440"/>
            </p14:xfrm>
          </p:contentPart>
        </mc:Choice>
        <mc:Fallback xmlns="">
          <p:pic>
            <p:nvPicPr>
              <p:cNvPr id="28" name="Ink 27">
                <a:extLst>
                  <a:ext uri="{FF2B5EF4-FFF2-40B4-BE49-F238E27FC236}">
                    <a16:creationId xmlns:a16="http://schemas.microsoft.com/office/drawing/2014/main" id="{614C866C-8F83-84D0-177D-3B01F3D2C9A3}"/>
                  </a:ext>
                </a:extLst>
              </p:cNvPr>
              <p:cNvPicPr/>
              <p:nvPr/>
            </p:nvPicPr>
            <p:blipFill>
              <a:blip r:embed="rId27"/>
              <a:stretch>
                <a:fillRect/>
              </a:stretch>
            </p:blipFill>
            <p:spPr>
              <a:xfrm>
                <a:off x="2597781" y="5008552"/>
                <a:ext cx="1021998" cy="680392"/>
              </a:xfrm>
              <a:prstGeom prst="rect">
                <a:avLst/>
              </a:prstGeom>
            </p:spPr>
          </p:pic>
        </mc:Fallback>
      </mc:AlternateContent>
      <mc:AlternateContent xmlns:mc="http://schemas.openxmlformats.org/markup-compatibility/2006" xmlns:p14="http://schemas.microsoft.com/office/powerpoint/2010/main">
        <mc:Choice Requires="p14">
          <p:contentPart p14:bwMode="auto" r:id="rId28">
            <p14:nvContentPartPr>
              <p14:cNvPr id="29" name="Ink 28">
                <a:extLst>
                  <a:ext uri="{FF2B5EF4-FFF2-40B4-BE49-F238E27FC236}">
                    <a16:creationId xmlns:a16="http://schemas.microsoft.com/office/drawing/2014/main" id="{AABB9657-A697-7148-E282-2D1EA269C796}"/>
                  </a:ext>
                </a:extLst>
              </p14:cNvPr>
              <p14:cNvContentPartPr/>
              <p14:nvPr/>
            </p14:nvContentPartPr>
            <p14:xfrm>
              <a:off x="4297680" y="5303520"/>
              <a:ext cx="914400" cy="91440"/>
            </p14:xfrm>
          </p:contentPart>
        </mc:Choice>
        <mc:Fallback xmlns="">
          <p:pic>
            <p:nvPicPr>
              <p:cNvPr id="29" name="Ink 28">
                <a:extLst>
                  <a:ext uri="{FF2B5EF4-FFF2-40B4-BE49-F238E27FC236}">
                    <a16:creationId xmlns:a16="http://schemas.microsoft.com/office/drawing/2014/main" id="{AABB9657-A697-7148-E282-2D1EA269C796}"/>
                  </a:ext>
                </a:extLst>
              </p:cNvPr>
              <p:cNvPicPr/>
              <p:nvPr/>
            </p:nvPicPr>
            <p:blipFill>
              <a:blip r:embed="rId27"/>
              <a:stretch>
                <a:fillRect/>
              </a:stretch>
            </p:blipFill>
            <p:spPr>
              <a:xfrm>
                <a:off x="4243701" y="5008552"/>
                <a:ext cx="1021998" cy="680392"/>
              </a:xfrm>
              <a:prstGeom prst="rect">
                <a:avLst/>
              </a:prstGeom>
            </p:spPr>
          </p:pic>
        </mc:Fallback>
      </mc:AlternateContent>
      <mc:AlternateContent xmlns:mc="http://schemas.openxmlformats.org/markup-compatibility/2006" xmlns:p14="http://schemas.microsoft.com/office/powerpoint/2010/main">
        <mc:Choice Requires="p14">
          <p:contentPart p14:bwMode="auto" r:id="rId29">
            <p14:nvContentPartPr>
              <p14:cNvPr id="30" name="Ink 29">
                <a:extLst>
                  <a:ext uri="{FF2B5EF4-FFF2-40B4-BE49-F238E27FC236}">
                    <a16:creationId xmlns:a16="http://schemas.microsoft.com/office/drawing/2014/main" id="{554F459C-4573-3548-D4BE-30C10D71B962}"/>
                  </a:ext>
                </a:extLst>
              </p14:cNvPr>
              <p14:cNvContentPartPr/>
              <p14:nvPr/>
            </p14:nvContentPartPr>
            <p14:xfrm>
              <a:off x="5394960" y="5303520"/>
              <a:ext cx="914400" cy="91440"/>
            </p14:xfrm>
          </p:contentPart>
        </mc:Choice>
        <mc:Fallback xmlns="">
          <p:pic>
            <p:nvPicPr>
              <p:cNvPr id="30" name="Ink 29">
                <a:extLst>
                  <a:ext uri="{FF2B5EF4-FFF2-40B4-BE49-F238E27FC236}">
                    <a16:creationId xmlns:a16="http://schemas.microsoft.com/office/drawing/2014/main" id="{554F459C-4573-3548-D4BE-30C10D71B962}"/>
                  </a:ext>
                </a:extLst>
              </p:cNvPr>
              <p:cNvPicPr/>
              <p:nvPr/>
            </p:nvPicPr>
            <p:blipFill>
              <a:blip r:embed="rId27"/>
              <a:stretch>
                <a:fillRect/>
              </a:stretch>
            </p:blipFill>
            <p:spPr>
              <a:xfrm>
                <a:off x="5340981" y="5008552"/>
                <a:ext cx="1021998" cy="680392"/>
              </a:xfrm>
              <a:prstGeom prst="rect">
                <a:avLst/>
              </a:prstGeom>
            </p:spPr>
          </p:pic>
        </mc:Fallback>
      </mc:AlternateContent>
      <mc:AlternateContent xmlns:mc="http://schemas.openxmlformats.org/markup-compatibility/2006" xmlns:p14="http://schemas.microsoft.com/office/powerpoint/2010/main">
        <mc:Choice Requires="p14">
          <p:contentPart p14:bwMode="auto" r:id="rId30">
            <p14:nvContentPartPr>
              <p14:cNvPr id="31" name="Ink 30">
                <a:extLst>
                  <a:ext uri="{FF2B5EF4-FFF2-40B4-BE49-F238E27FC236}">
                    <a16:creationId xmlns:a16="http://schemas.microsoft.com/office/drawing/2014/main" id="{52C56B28-0075-CC98-D42F-759963D7BB0B}"/>
                  </a:ext>
                </a:extLst>
              </p14:cNvPr>
              <p14:cNvContentPartPr/>
              <p14:nvPr/>
            </p14:nvContentPartPr>
            <p14:xfrm>
              <a:off x="6583680" y="5303520"/>
              <a:ext cx="914400" cy="91440"/>
            </p14:xfrm>
          </p:contentPart>
        </mc:Choice>
        <mc:Fallback xmlns="">
          <p:pic>
            <p:nvPicPr>
              <p:cNvPr id="31" name="Ink 30">
                <a:extLst>
                  <a:ext uri="{FF2B5EF4-FFF2-40B4-BE49-F238E27FC236}">
                    <a16:creationId xmlns:a16="http://schemas.microsoft.com/office/drawing/2014/main" id="{52C56B28-0075-CC98-D42F-759963D7BB0B}"/>
                  </a:ext>
                </a:extLst>
              </p:cNvPr>
              <p:cNvPicPr/>
              <p:nvPr/>
            </p:nvPicPr>
            <p:blipFill>
              <a:blip r:embed="rId27"/>
              <a:stretch>
                <a:fillRect/>
              </a:stretch>
            </p:blipFill>
            <p:spPr>
              <a:xfrm>
                <a:off x="6529701" y="5008552"/>
                <a:ext cx="1021998" cy="680392"/>
              </a:xfrm>
              <a:prstGeom prst="rect">
                <a:avLst/>
              </a:prstGeom>
            </p:spPr>
          </p:pic>
        </mc:Fallback>
      </mc:AlternateContent>
      <mc:AlternateContent xmlns:mc="http://schemas.openxmlformats.org/markup-compatibility/2006" xmlns:p14="http://schemas.microsoft.com/office/powerpoint/2010/main">
        <mc:Choice Requires="p14">
          <p:contentPart p14:bwMode="auto" r:id="rId31">
            <p14:nvContentPartPr>
              <p14:cNvPr id="32" name="Ink 31">
                <a:extLst>
                  <a:ext uri="{FF2B5EF4-FFF2-40B4-BE49-F238E27FC236}">
                    <a16:creationId xmlns:a16="http://schemas.microsoft.com/office/drawing/2014/main" id="{01A23EE3-16BD-995A-14C9-CCEE7CE348C6}"/>
                  </a:ext>
                </a:extLst>
              </p14:cNvPr>
              <p14:cNvContentPartPr/>
              <p14:nvPr/>
            </p14:nvContentPartPr>
            <p14:xfrm>
              <a:off x="1828800" y="5577840"/>
              <a:ext cx="914400" cy="91440"/>
            </p14:xfrm>
          </p:contentPart>
        </mc:Choice>
        <mc:Fallback xmlns="">
          <p:pic>
            <p:nvPicPr>
              <p:cNvPr id="32" name="Ink 31">
                <a:extLst>
                  <a:ext uri="{FF2B5EF4-FFF2-40B4-BE49-F238E27FC236}">
                    <a16:creationId xmlns:a16="http://schemas.microsoft.com/office/drawing/2014/main" id="{01A23EE3-16BD-995A-14C9-CCEE7CE348C6}"/>
                  </a:ext>
                </a:extLst>
              </p:cNvPr>
              <p:cNvPicPr/>
              <p:nvPr/>
            </p:nvPicPr>
            <p:blipFill>
              <a:blip r:embed="rId32"/>
              <a:stretch>
                <a:fillRect/>
              </a:stretch>
            </p:blipFill>
            <p:spPr>
              <a:xfrm>
                <a:off x="1774821" y="5282872"/>
                <a:ext cx="1021998" cy="680392"/>
              </a:xfrm>
              <a:prstGeom prst="rect">
                <a:avLst/>
              </a:prstGeom>
            </p:spPr>
          </p:pic>
        </mc:Fallback>
      </mc:AlternateContent>
    </p:spTree>
    <p:extLst>
      <p:ext uri="{BB962C8B-B14F-4D97-AF65-F5344CB8AC3E}">
        <p14:creationId xmlns:p14="http://schemas.microsoft.com/office/powerpoint/2010/main" val="23890524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left)">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22" presetClass="entr" presetSubtype="8" fill="hold" nodeType="withEffect">
                                  <p:stCondLst>
                                    <p:cond delay="0"/>
                                  </p:stCondLst>
                                  <p:childTnLst>
                                    <p:set>
                                      <p:cBhvr>
                                        <p:cTn id="14" dur="1" fill="hold">
                                          <p:stCondLst>
                                            <p:cond delay="0"/>
                                          </p:stCondLst>
                                        </p:cTn>
                                        <p:tgtEl>
                                          <p:spTgt spid="17"/>
                                        </p:tgtEl>
                                        <p:attrNameLst>
                                          <p:attrName>style.visibility</p:attrName>
                                        </p:attrNameLst>
                                      </p:cBhvr>
                                      <p:to>
                                        <p:strVal val="visible"/>
                                      </p:to>
                                    </p:set>
                                    <p:animEffect transition="in" filter="wipe(left)">
                                      <p:cBhvr>
                                        <p:cTn id="15" dur="500"/>
                                        <p:tgtEl>
                                          <p:spTgt spid="17"/>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nodeType="clickEffect">
                                  <p:stCondLst>
                                    <p:cond delay="0"/>
                                  </p:stCondLst>
                                  <p:childTnLst>
                                    <p:set>
                                      <p:cBhvr>
                                        <p:cTn id="19" dur="1" fill="hold">
                                          <p:stCondLst>
                                            <p:cond delay="0"/>
                                          </p:stCondLst>
                                        </p:cTn>
                                        <p:tgtEl>
                                          <p:spTgt spid="12"/>
                                        </p:tgtEl>
                                        <p:attrNameLst>
                                          <p:attrName>style.visibility</p:attrName>
                                        </p:attrNameLst>
                                      </p:cBhvr>
                                      <p:to>
                                        <p:strVal val="visible"/>
                                      </p:to>
                                    </p:set>
                                    <p:animEffect transition="in" filter="wipe(left)">
                                      <p:cBhvr>
                                        <p:cTn id="20" dur="500"/>
                                        <p:tgtEl>
                                          <p:spTgt spid="12"/>
                                        </p:tgtEl>
                                      </p:cBhvr>
                                    </p:animEffect>
                                  </p:childTnLst>
                                </p:cTn>
                              </p:par>
                              <p:par>
                                <p:cTn id="21" presetID="22" presetClass="entr" presetSubtype="8" fill="hold" nodeType="withEffect">
                                  <p:stCondLst>
                                    <p:cond delay="0"/>
                                  </p:stCondLst>
                                  <p:childTnLst>
                                    <p:set>
                                      <p:cBhvr>
                                        <p:cTn id="22" dur="1" fill="hold">
                                          <p:stCondLst>
                                            <p:cond delay="0"/>
                                          </p:stCondLst>
                                        </p:cTn>
                                        <p:tgtEl>
                                          <p:spTgt spid="16"/>
                                        </p:tgtEl>
                                        <p:attrNameLst>
                                          <p:attrName>style.visibility</p:attrName>
                                        </p:attrNameLst>
                                      </p:cBhvr>
                                      <p:to>
                                        <p:strVal val="visible"/>
                                      </p:to>
                                    </p:set>
                                    <p:animEffect transition="in" filter="wipe(left)">
                                      <p:cBhvr>
                                        <p:cTn id="23" dur="500"/>
                                        <p:tgtEl>
                                          <p:spTgt spid="16"/>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nodeType="clickEffect">
                                  <p:stCondLst>
                                    <p:cond delay="0"/>
                                  </p:stCondLst>
                                  <p:childTnLst>
                                    <p:set>
                                      <p:cBhvr>
                                        <p:cTn id="27" dur="1" fill="hold">
                                          <p:stCondLst>
                                            <p:cond delay="0"/>
                                          </p:stCondLst>
                                        </p:cTn>
                                        <p:tgtEl>
                                          <p:spTgt spid="13"/>
                                        </p:tgtEl>
                                        <p:attrNameLst>
                                          <p:attrName>style.visibility</p:attrName>
                                        </p:attrNameLst>
                                      </p:cBhvr>
                                      <p:to>
                                        <p:strVal val="visible"/>
                                      </p:to>
                                    </p:set>
                                    <p:animEffect transition="in" filter="wipe(left)">
                                      <p:cBhvr>
                                        <p:cTn id="28" dur="500"/>
                                        <p:tgtEl>
                                          <p:spTgt spid="13"/>
                                        </p:tgtEl>
                                      </p:cBhvr>
                                    </p:animEffect>
                                  </p:childTnLst>
                                </p:cTn>
                              </p:par>
                              <p:par>
                                <p:cTn id="29" presetID="22" presetClass="entr" presetSubtype="8" fill="hold" nodeType="withEffect">
                                  <p:stCondLst>
                                    <p:cond delay="0"/>
                                  </p:stCondLst>
                                  <p:childTnLst>
                                    <p:set>
                                      <p:cBhvr>
                                        <p:cTn id="30" dur="1" fill="hold">
                                          <p:stCondLst>
                                            <p:cond delay="0"/>
                                          </p:stCondLst>
                                        </p:cTn>
                                        <p:tgtEl>
                                          <p:spTgt spid="15"/>
                                        </p:tgtEl>
                                        <p:attrNameLst>
                                          <p:attrName>style.visibility</p:attrName>
                                        </p:attrNameLst>
                                      </p:cBhvr>
                                      <p:to>
                                        <p:strVal val="visible"/>
                                      </p:to>
                                    </p:set>
                                    <p:animEffect transition="in" filter="wipe(left)">
                                      <p:cBhvr>
                                        <p:cTn id="31" dur="500"/>
                                        <p:tgtEl>
                                          <p:spTgt spid="15"/>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8" fill="hold" nodeType="clickEffect">
                                  <p:stCondLst>
                                    <p:cond delay="0"/>
                                  </p:stCondLst>
                                  <p:childTnLst>
                                    <p:set>
                                      <p:cBhvr>
                                        <p:cTn id="35" dur="1" fill="hold">
                                          <p:stCondLst>
                                            <p:cond delay="0"/>
                                          </p:stCondLst>
                                        </p:cTn>
                                        <p:tgtEl>
                                          <p:spTgt spid="14"/>
                                        </p:tgtEl>
                                        <p:attrNameLst>
                                          <p:attrName>style.visibility</p:attrName>
                                        </p:attrNameLst>
                                      </p:cBhvr>
                                      <p:to>
                                        <p:strVal val="visible"/>
                                      </p:to>
                                    </p:set>
                                    <p:animEffect transition="in" filter="wipe(left)">
                                      <p:cBhvr>
                                        <p:cTn id="36" dur="500"/>
                                        <p:tgtEl>
                                          <p:spTgt spid="14"/>
                                        </p:tgtEl>
                                      </p:cBhvr>
                                    </p:animEffect>
                                  </p:childTnLst>
                                </p:cTn>
                              </p:par>
                              <p:par>
                                <p:cTn id="37" presetID="22" presetClass="entr" presetSubtype="8" fill="hold" nodeType="withEffect">
                                  <p:stCondLst>
                                    <p:cond delay="0"/>
                                  </p:stCondLst>
                                  <p:childTnLst>
                                    <p:set>
                                      <p:cBhvr>
                                        <p:cTn id="38" dur="1" fill="hold">
                                          <p:stCondLst>
                                            <p:cond delay="0"/>
                                          </p:stCondLst>
                                        </p:cTn>
                                        <p:tgtEl>
                                          <p:spTgt spid="18"/>
                                        </p:tgtEl>
                                        <p:attrNameLst>
                                          <p:attrName>style.visibility</p:attrName>
                                        </p:attrNameLst>
                                      </p:cBhvr>
                                      <p:to>
                                        <p:strVal val="visible"/>
                                      </p:to>
                                    </p:set>
                                    <p:animEffect transition="in" filter="wipe(left)">
                                      <p:cBhvr>
                                        <p:cTn id="39" dur="500"/>
                                        <p:tgtEl>
                                          <p:spTgt spid="18"/>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8" fill="hold" nodeType="clickEffect">
                                  <p:stCondLst>
                                    <p:cond delay="0"/>
                                  </p:stCondLst>
                                  <p:childTnLst>
                                    <p:set>
                                      <p:cBhvr>
                                        <p:cTn id="43" dur="1" fill="hold">
                                          <p:stCondLst>
                                            <p:cond delay="0"/>
                                          </p:stCondLst>
                                        </p:cTn>
                                        <p:tgtEl>
                                          <p:spTgt spid="24"/>
                                        </p:tgtEl>
                                        <p:attrNameLst>
                                          <p:attrName>style.visibility</p:attrName>
                                        </p:attrNameLst>
                                      </p:cBhvr>
                                      <p:to>
                                        <p:strVal val="visible"/>
                                      </p:to>
                                    </p:set>
                                    <p:animEffect transition="in" filter="wipe(left)">
                                      <p:cBhvr>
                                        <p:cTn id="44" dur="500"/>
                                        <p:tgtEl>
                                          <p:spTgt spid="24"/>
                                        </p:tgtEl>
                                      </p:cBhvr>
                                    </p:animEffect>
                                  </p:childTnLst>
                                </p:cTn>
                              </p:par>
                              <p:par>
                                <p:cTn id="45" presetID="22" presetClass="entr" presetSubtype="8" fill="hold" nodeType="withEffect">
                                  <p:stCondLst>
                                    <p:cond delay="0"/>
                                  </p:stCondLst>
                                  <p:childTnLst>
                                    <p:set>
                                      <p:cBhvr>
                                        <p:cTn id="46" dur="1" fill="hold">
                                          <p:stCondLst>
                                            <p:cond delay="0"/>
                                          </p:stCondLst>
                                        </p:cTn>
                                        <p:tgtEl>
                                          <p:spTgt spid="25"/>
                                        </p:tgtEl>
                                        <p:attrNameLst>
                                          <p:attrName>style.visibility</p:attrName>
                                        </p:attrNameLst>
                                      </p:cBhvr>
                                      <p:to>
                                        <p:strVal val="visible"/>
                                      </p:to>
                                    </p:set>
                                    <p:animEffect transition="in" filter="wipe(left)">
                                      <p:cBhvr>
                                        <p:cTn id="47" dur="500"/>
                                        <p:tgtEl>
                                          <p:spTgt spid="25"/>
                                        </p:tgtEl>
                                      </p:cBhvr>
                                    </p:animEffect>
                                  </p:childTnLst>
                                </p:cTn>
                              </p:par>
                              <p:par>
                                <p:cTn id="48" presetID="22" presetClass="entr" presetSubtype="8" fill="hold" nodeType="withEffect">
                                  <p:stCondLst>
                                    <p:cond delay="0"/>
                                  </p:stCondLst>
                                  <p:childTnLst>
                                    <p:set>
                                      <p:cBhvr>
                                        <p:cTn id="49" dur="1" fill="hold">
                                          <p:stCondLst>
                                            <p:cond delay="0"/>
                                          </p:stCondLst>
                                        </p:cTn>
                                        <p:tgtEl>
                                          <p:spTgt spid="26"/>
                                        </p:tgtEl>
                                        <p:attrNameLst>
                                          <p:attrName>style.visibility</p:attrName>
                                        </p:attrNameLst>
                                      </p:cBhvr>
                                      <p:to>
                                        <p:strVal val="visible"/>
                                      </p:to>
                                    </p:set>
                                    <p:animEffect transition="in" filter="wipe(left)">
                                      <p:cBhvr>
                                        <p:cTn id="50" dur="500"/>
                                        <p:tgtEl>
                                          <p:spTgt spid="26"/>
                                        </p:tgtEl>
                                      </p:cBhvr>
                                    </p:animEffect>
                                  </p:childTnLst>
                                </p:cTn>
                              </p:par>
                              <p:par>
                                <p:cTn id="51" presetID="22" presetClass="entr" presetSubtype="8" fill="hold" nodeType="withEffect">
                                  <p:stCondLst>
                                    <p:cond delay="0"/>
                                  </p:stCondLst>
                                  <p:childTnLst>
                                    <p:set>
                                      <p:cBhvr>
                                        <p:cTn id="52" dur="1" fill="hold">
                                          <p:stCondLst>
                                            <p:cond delay="0"/>
                                          </p:stCondLst>
                                        </p:cTn>
                                        <p:tgtEl>
                                          <p:spTgt spid="27"/>
                                        </p:tgtEl>
                                        <p:attrNameLst>
                                          <p:attrName>style.visibility</p:attrName>
                                        </p:attrNameLst>
                                      </p:cBhvr>
                                      <p:to>
                                        <p:strVal val="visible"/>
                                      </p:to>
                                    </p:set>
                                    <p:animEffect transition="in" filter="wipe(left)">
                                      <p:cBhvr>
                                        <p:cTn id="53" dur="500"/>
                                        <p:tgtEl>
                                          <p:spTgt spid="27"/>
                                        </p:tgtEl>
                                      </p:cBhvr>
                                    </p:animEffect>
                                  </p:childTnLst>
                                </p:cTn>
                              </p:par>
                            </p:childTnLst>
                          </p:cTn>
                        </p:par>
                      </p:childTnLst>
                    </p:cTn>
                  </p:par>
                  <p:par>
                    <p:cTn id="54" fill="hold">
                      <p:stCondLst>
                        <p:cond delay="indefinite"/>
                      </p:stCondLst>
                      <p:childTnLst>
                        <p:par>
                          <p:cTn id="55" fill="hold">
                            <p:stCondLst>
                              <p:cond delay="0"/>
                            </p:stCondLst>
                            <p:childTnLst>
                              <p:par>
                                <p:cTn id="56" presetID="22" presetClass="entr" presetSubtype="8" fill="hold" nodeType="clickEffect">
                                  <p:stCondLst>
                                    <p:cond delay="0"/>
                                  </p:stCondLst>
                                  <p:childTnLst>
                                    <p:set>
                                      <p:cBhvr>
                                        <p:cTn id="57" dur="1" fill="hold">
                                          <p:stCondLst>
                                            <p:cond delay="0"/>
                                          </p:stCondLst>
                                        </p:cTn>
                                        <p:tgtEl>
                                          <p:spTgt spid="28"/>
                                        </p:tgtEl>
                                        <p:attrNameLst>
                                          <p:attrName>style.visibility</p:attrName>
                                        </p:attrNameLst>
                                      </p:cBhvr>
                                      <p:to>
                                        <p:strVal val="visible"/>
                                      </p:to>
                                    </p:set>
                                    <p:animEffect transition="in" filter="wipe(left)">
                                      <p:cBhvr>
                                        <p:cTn id="58" dur="500"/>
                                        <p:tgtEl>
                                          <p:spTgt spid="28"/>
                                        </p:tgtEl>
                                      </p:cBhvr>
                                    </p:animEffect>
                                  </p:childTnLst>
                                </p:cTn>
                              </p:par>
                              <p:par>
                                <p:cTn id="59" presetID="22" presetClass="entr" presetSubtype="8" fill="hold" nodeType="withEffect">
                                  <p:stCondLst>
                                    <p:cond delay="0"/>
                                  </p:stCondLst>
                                  <p:childTnLst>
                                    <p:set>
                                      <p:cBhvr>
                                        <p:cTn id="60" dur="1" fill="hold">
                                          <p:stCondLst>
                                            <p:cond delay="0"/>
                                          </p:stCondLst>
                                        </p:cTn>
                                        <p:tgtEl>
                                          <p:spTgt spid="29"/>
                                        </p:tgtEl>
                                        <p:attrNameLst>
                                          <p:attrName>style.visibility</p:attrName>
                                        </p:attrNameLst>
                                      </p:cBhvr>
                                      <p:to>
                                        <p:strVal val="visible"/>
                                      </p:to>
                                    </p:set>
                                    <p:animEffect transition="in" filter="wipe(left)">
                                      <p:cBhvr>
                                        <p:cTn id="61" dur="500"/>
                                        <p:tgtEl>
                                          <p:spTgt spid="29"/>
                                        </p:tgtEl>
                                      </p:cBhvr>
                                    </p:animEffect>
                                  </p:childTnLst>
                                </p:cTn>
                              </p:par>
                              <p:par>
                                <p:cTn id="62" presetID="22" presetClass="entr" presetSubtype="8" fill="hold" nodeType="withEffect">
                                  <p:stCondLst>
                                    <p:cond delay="0"/>
                                  </p:stCondLst>
                                  <p:childTnLst>
                                    <p:set>
                                      <p:cBhvr>
                                        <p:cTn id="63" dur="1" fill="hold">
                                          <p:stCondLst>
                                            <p:cond delay="0"/>
                                          </p:stCondLst>
                                        </p:cTn>
                                        <p:tgtEl>
                                          <p:spTgt spid="30"/>
                                        </p:tgtEl>
                                        <p:attrNameLst>
                                          <p:attrName>style.visibility</p:attrName>
                                        </p:attrNameLst>
                                      </p:cBhvr>
                                      <p:to>
                                        <p:strVal val="visible"/>
                                      </p:to>
                                    </p:set>
                                    <p:animEffect transition="in" filter="wipe(left)">
                                      <p:cBhvr>
                                        <p:cTn id="64" dur="500"/>
                                        <p:tgtEl>
                                          <p:spTgt spid="30"/>
                                        </p:tgtEl>
                                      </p:cBhvr>
                                    </p:animEffect>
                                  </p:childTnLst>
                                </p:cTn>
                              </p:par>
                              <p:par>
                                <p:cTn id="65" presetID="22" presetClass="entr" presetSubtype="8" fill="hold" nodeType="withEffect">
                                  <p:stCondLst>
                                    <p:cond delay="0"/>
                                  </p:stCondLst>
                                  <p:childTnLst>
                                    <p:set>
                                      <p:cBhvr>
                                        <p:cTn id="66" dur="1" fill="hold">
                                          <p:stCondLst>
                                            <p:cond delay="0"/>
                                          </p:stCondLst>
                                        </p:cTn>
                                        <p:tgtEl>
                                          <p:spTgt spid="31"/>
                                        </p:tgtEl>
                                        <p:attrNameLst>
                                          <p:attrName>style.visibility</p:attrName>
                                        </p:attrNameLst>
                                      </p:cBhvr>
                                      <p:to>
                                        <p:strVal val="visible"/>
                                      </p:to>
                                    </p:set>
                                    <p:animEffect transition="in" filter="wipe(left)">
                                      <p:cBhvr>
                                        <p:cTn id="67" dur="500"/>
                                        <p:tgtEl>
                                          <p:spTgt spid="31"/>
                                        </p:tgtEl>
                                      </p:cBhvr>
                                    </p:animEffect>
                                  </p:childTnLst>
                                </p:cTn>
                              </p:par>
                              <p:par>
                                <p:cTn id="68" presetID="22" presetClass="entr" presetSubtype="8" fill="hold" nodeType="withEffect">
                                  <p:stCondLst>
                                    <p:cond delay="0"/>
                                  </p:stCondLst>
                                  <p:childTnLst>
                                    <p:set>
                                      <p:cBhvr>
                                        <p:cTn id="69" dur="1" fill="hold">
                                          <p:stCondLst>
                                            <p:cond delay="0"/>
                                          </p:stCondLst>
                                        </p:cTn>
                                        <p:tgtEl>
                                          <p:spTgt spid="32"/>
                                        </p:tgtEl>
                                        <p:attrNameLst>
                                          <p:attrName>style.visibility</p:attrName>
                                        </p:attrNameLst>
                                      </p:cBhvr>
                                      <p:to>
                                        <p:strVal val="visible"/>
                                      </p:to>
                                    </p:set>
                                    <p:animEffect transition="in" filter="wipe(left)">
                                      <p:cBhvr>
                                        <p:cTn id="70"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6C513E-A7FA-07FB-70BE-2AFE7CFE297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F93039B-4F23-1ECB-F3BA-1B1F1133CD04}"/>
              </a:ext>
            </a:extLst>
          </p:cNvPr>
          <p:cNvSpPr>
            <a:spLocks noGrp="1"/>
          </p:cNvSpPr>
          <p:nvPr>
            <p:ph type="title"/>
          </p:nvPr>
        </p:nvSpPr>
        <p:spPr>
          <a:xfrm>
            <a:off x="685332" y="457200"/>
            <a:ext cx="7773338" cy="600681"/>
          </a:xfrm>
          <a:gradFill flip="none" rotWithShape="1">
            <a:gsLst>
              <a:gs pos="0">
                <a:schemeClr val="accent1">
                  <a:lumMod val="40000"/>
                  <a:lumOff val="60000"/>
                </a:schemeClr>
              </a:gs>
              <a:gs pos="46000">
                <a:schemeClr val="accent1">
                  <a:lumMod val="95000"/>
                  <a:lumOff val="5000"/>
                </a:schemeClr>
              </a:gs>
              <a:gs pos="100000">
                <a:schemeClr val="accent1">
                  <a:lumMod val="50000"/>
                </a:schemeClr>
              </a:gs>
            </a:gsLst>
            <a:path path="circle">
              <a:fillToRect l="50000" t="130000" r="50000" b="-30000"/>
            </a:path>
            <a:tileRect/>
          </a:gradFill>
        </p:spPr>
        <p:txBody>
          <a:bodyPr/>
          <a:lstStyle/>
          <a:p>
            <a:r>
              <a:rPr lang="en-US" cap="none" dirty="0"/>
              <a:t>EPR Entanglement</a:t>
            </a:r>
          </a:p>
        </p:txBody>
      </p:sp>
      <p:sp>
        <p:nvSpPr>
          <p:cNvPr id="4" name="Slide Number Placeholder 3">
            <a:extLst>
              <a:ext uri="{FF2B5EF4-FFF2-40B4-BE49-F238E27FC236}">
                <a16:creationId xmlns:a16="http://schemas.microsoft.com/office/drawing/2014/main" id="{DCB52F2C-1F71-F62C-0614-835BF344D052}"/>
              </a:ext>
            </a:extLst>
          </p:cNvPr>
          <p:cNvSpPr>
            <a:spLocks noGrp="1"/>
          </p:cNvSpPr>
          <p:nvPr>
            <p:ph type="sldNum" sz="quarter" idx="12"/>
          </p:nvPr>
        </p:nvSpPr>
        <p:spPr>
          <a:xfrm>
            <a:off x="7885509" y="6400800"/>
            <a:ext cx="573161" cy="365125"/>
          </a:xfrm>
        </p:spPr>
        <p:txBody>
          <a:bodyPr/>
          <a:lstStyle/>
          <a:p>
            <a:fld id="{23A7953B-B4AA-634C-AC3B-B52C39691C1C}" type="slidenum">
              <a:rPr lang="en-US" smtClean="0"/>
              <a:pPr/>
              <a:t>22</a:t>
            </a:fld>
            <a:endParaRPr lang="en-US"/>
          </a:p>
        </p:txBody>
      </p:sp>
      <p:sp>
        <p:nvSpPr>
          <p:cNvPr id="9" name="TextBox 8">
            <a:extLst>
              <a:ext uri="{FF2B5EF4-FFF2-40B4-BE49-F238E27FC236}">
                <a16:creationId xmlns:a16="http://schemas.microsoft.com/office/drawing/2014/main" id="{DD21C69F-08E0-3AD1-84D2-3F4A4E75E5D4}"/>
              </a:ext>
            </a:extLst>
          </p:cNvPr>
          <p:cNvSpPr txBox="1"/>
          <p:nvPr/>
        </p:nvSpPr>
        <p:spPr>
          <a:xfrm>
            <a:off x="685330" y="6400800"/>
            <a:ext cx="2743670" cy="307777"/>
          </a:xfrm>
          <a:prstGeom prst="rect">
            <a:avLst/>
          </a:prstGeom>
          <a:noFill/>
        </p:spPr>
        <p:txBody>
          <a:bodyPr wrap="square" rtlCol="0">
            <a:spAutoFit/>
          </a:bodyPr>
          <a:lstStyle/>
          <a:p>
            <a:r>
              <a:rPr lang="en-US" sz="1400" dirty="0">
                <a:solidFill>
                  <a:srgbClr val="0070C0"/>
                </a:solidFill>
                <a:hlinkClick r:id="rId3" action="ppaction://hlinksldjump">
                  <a:extLst>
                    <a:ext uri="{A12FA001-AC4F-418D-AE19-62706E023703}">
                      <ahyp:hlinkClr xmlns:ahyp="http://schemas.microsoft.com/office/drawing/2018/hyperlinkcolor" val="tx"/>
                    </a:ext>
                  </a:extLst>
                </a:hlinkClick>
              </a:rPr>
              <a:t>Dashboard</a:t>
            </a:r>
            <a:endParaRPr lang="en-US" sz="1400" dirty="0">
              <a:solidFill>
                <a:srgbClr val="0070C0"/>
              </a:solidFill>
            </a:endParaRPr>
          </a:p>
        </p:txBody>
      </p:sp>
      <p:sp>
        <p:nvSpPr>
          <p:cNvPr id="7" name="Content Placeholder 2">
            <a:extLst>
              <a:ext uri="{FF2B5EF4-FFF2-40B4-BE49-F238E27FC236}">
                <a16:creationId xmlns:a16="http://schemas.microsoft.com/office/drawing/2014/main" id="{C907CD06-1CCD-F856-04F1-2ADC34616295}"/>
              </a:ext>
            </a:extLst>
          </p:cNvPr>
          <p:cNvSpPr txBox="1">
            <a:spLocks/>
          </p:cNvSpPr>
          <p:nvPr/>
        </p:nvSpPr>
        <p:spPr>
          <a:xfrm>
            <a:off x="731520" y="3931920"/>
            <a:ext cx="7772870" cy="2194560"/>
          </a:xfrm>
          <a:prstGeom prst="rect">
            <a:avLst/>
          </a:prstGeom>
        </p:spPr>
        <p:txBody>
          <a:bodyPr>
            <a:normAutofit/>
          </a:bodyPr>
          <a:lst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a:lstStyle>
          <a:p>
            <a:pPr>
              <a:lnSpc>
                <a:spcPct val="100000"/>
              </a:lnSpc>
              <a:spcBef>
                <a:spcPts val="400"/>
              </a:spcBef>
            </a:pPr>
            <a:r>
              <a:rPr lang="en-US" sz="1800" cap="none" dirty="0"/>
              <a:t>Collapse is in the measurement basis.</a:t>
            </a:r>
          </a:p>
          <a:p>
            <a:pPr>
              <a:lnSpc>
                <a:spcPct val="100000"/>
              </a:lnSpc>
              <a:spcBef>
                <a:spcPts val="400"/>
              </a:spcBef>
            </a:pPr>
            <a:r>
              <a:rPr lang="en-US" sz="1800" cap="none" dirty="0"/>
              <a:t>Correlations only if the bases match.</a:t>
            </a:r>
          </a:p>
          <a:p>
            <a:pPr>
              <a:lnSpc>
                <a:spcPct val="100000"/>
              </a:lnSpc>
              <a:spcBef>
                <a:spcPts val="400"/>
              </a:spcBef>
            </a:pPr>
            <a:r>
              <a:rPr lang="en-US" sz="1800" cap="none" dirty="0"/>
              <a:t>Ambiguous Collapse Paradigm (ACP) applies.</a:t>
            </a:r>
          </a:p>
          <a:p>
            <a:pPr>
              <a:lnSpc>
                <a:spcPct val="100000"/>
              </a:lnSpc>
              <a:spcBef>
                <a:spcPts val="400"/>
              </a:spcBef>
            </a:pPr>
            <a:endParaRPr lang="en-US" sz="1800" cap="none" dirty="0"/>
          </a:p>
          <a:p>
            <a:pPr>
              <a:lnSpc>
                <a:spcPct val="100000"/>
              </a:lnSpc>
              <a:spcBef>
                <a:spcPts val="400"/>
              </a:spcBef>
            </a:pPr>
            <a:r>
              <a:rPr lang="en-US" sz="1800" cap="none" dirty="0"/>
              <a:t>The </a:t>
            </a:r>
            <a:r>
              <a:rPr lang="en-US" sz="1800" i="1" cap="none" dirty="0"/>
              <a:t>Environment</a:t>
            </a:r>
            <a:r>
              <a:rPr lang="en-US" sz="1800" cap="none" dirty="0"/>
              <a:t> specifies all the information that determines the collapse basis.</a:t>
            </a:r>
            <a:endParaRPr lang="en-US" cap="none" dirty="0"/>
          </a:p>
        </p:txBody>
      </p:sp>
      <p:pic>
        <p:nvPicPr>
          <p:cNvPr id="8" name="Picture 7">
            <a:extLst>
              <a:ext uri="{FF2B5EF4-FFF2-40B4-BE49-F238E27FC236}">
                <a16:creationId xmlns:a16="http://schemas.microsoft.com/office/drawing/2014/main" id="{F71991C1-8D06-63E5-CDB7-1CD393310190}"/>
              </a:ext>
            </a:extLst>
          </p:cNvPr>
          <p:cNvPicPr>
            <a:picLocks noChangeAspect="1"/>
          </p:cNvPicPr>
          <p:nvPr/>
        </p:nvPicPr>
        <p:blipFill>
          <a:blip r:embed="rId4"/>
          <a:stretch>
            <a:fillRect/>
          </a:stretch>
        </p:blipFill>
        <p:spPr>
          <a:xfrm>
            <a:off x="1188720" y="1371600"/>
            <a:ext cx="6736080" cy="2063750"/>
          </a:xfrm>
          <a:prstGeom prst="rect">
            <a:avLst/>
          </a:prstGeom>
        </p:spPr>
      </p:pic>
    </p:spTree>
    <p:extLst>
      <p:ext uri="{BB962C8B-B14F-4D97-AF65-F5344CB8AC3E}">
        <p14:creationId xmlns:p14="http://schemas.microsoft.com/office/powerpoint/2010/main" val="385721173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0307A6-A175-9169-395F-06A0B6CEF46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514BA5E-7A2A-EE84-23C0-4B2E68C26A96}"/>
              </a:ext>
            </a:extLst>
          </p:cNvPr>
          <p:cNvSpPr>
            <a:spLocks noGrp="1"/>
          </p:cNvSpPr>
          <p:nvPr>
            <p:ph type="title"/>
          </p:nvPr>
        </p:nvSpPr>
        <p:spPr>
          <a:xfrm>
            <a:off x="685332" y="457200"/>
            <a:ext cx="7773338" cy="600681"/>
          </a:xfrm>
          <a:gradFill flip="none" rotWithShape="1">
            <a:gsLst>
              <a:gs pos="0">
                <a:schemeClr val="accent1">
                  <a:lumMod val="40000"/>
                  <a:lumOff val="60000"/>
                </a:schemeClr>
              </a:gs>
              <a:gs pos="46000">
                <a:schemeClr val="accent1">
                  <a:lumMod val="95000"/>
                  <a:lumOff val="5000"/>
                </a:schemeClr>
              </a:gs>
              <a:gs pos="100000">
                <a:schemeClr val="accent1">
                  <a:lumMod val="50000"/>
                </a:schemeClr>
              </a:gs>
            </a:gsLst>
            <a:path path="circle">
              <a:fillToRect l="50000" t="130000" r="50000" b="-30000"/>
            </a:path>
            <a:tileRect/>
          </a:gradFill>
        </p:spPr>
        <p:txBody>
          <a:bodyPr/>
          <a:lstStyle/>
          <a:p>
            <a:r>
              <a:rPr lang="en-US" cap="none" dirty="0"/>
              <a:t>Diamond Paradox</a:t>
            </a:r>
          </a:p>
        </p:txBody>
      </p:sp>
      <p:sp>
        <p:nvSpPr>
          <p:cNvPr id="4" name="Slide Number Placeholder 3">
            <a:extLst>
              <a:ext uri="{FF2B5EF4-FFF2-40B4-BE49-F238E27FC236}">
                <a16:creationId xmlns:a16="http://schemas.microsoft.com/office/drawing/2014/main" id="{629AA057-A4A8-0784-7785-3B6A69C7D9C2}"/>
              </a:ext>
            </a:extLst>
          </p:cNvPr>
          <p:cNvSpPr>
            <a:spLocks noGrp="1"/>
          </p:cNvSpPr>
          <p:nvPr>
            <p:ph type="sldNum" sz="quarter" idx="12"/>
          </p:nvPr>
        </p:nvSpPr>
        <p:spPr>
          <a:xfrm>
            <a:off x="7885509" y="6400800"/>
            <a:ext cx="573161" cy="365125"/>
          </a:xfrm>
        </p:spPr>
        <p:txBody>
          <a:bodyPr/>
          <a:lstStyle/>
          <a:p>
            <a:fld id="{23A7953B-B4AA-634C-AC3B-B52C39691C1C}" type="slidenum">
              <a:rPr lang="en-US" smtClean="0"/>
              <a:pPr/>
              <a:t>23</a:t>
            </a:fld>
            <a:endParaRPr lang="en-US"/>
          </a:p>
        </p:txBody>
      </p:sp>
      <p:sp>
        <p:nvSpPr>
          <p:cNvPr id="9" name="TextBox 8">
            <a:extLst>
              <a:ext uri="{FF2B5EF4-FFF2-40B4-BE49-F238E27FC236}">
                <a16:creationId xmlns:a16="http://schemas.microsoft.com/office/drawing/2014/main" id="{99CA2399-3351-4372-E51E-4F16C43D47B9}"/>
              </a:ext>
            </a:extLst>
          </p:cNvPr>
          <p:cNvSpPr txBox="1"/>
          <p:nvPr/>
        </p:nvSpPr>
        <p:spPr>
          <a:xfrm>
            <a:off x="685330" y="6400800"/>
            <a:ext cx="2743670" cy="307777"/>
          </a:xfrm>
          <a:prstGeom prst="rect">
            <a:avLst/>
          </a:prstGeom>
          <a:noFill/>
        </p:spPr>
        <p:txBody>
          <a:bodyPr wrap="square" rtlCol="0">
            <a:spAutoFit/>
          </a:bodyPr>
          <a:lstStyle/>
          <a:p>
            <a:r>
              <a:rPr lang="en-US" sz="1400" dirty="0">
                <a:solidFill>
                  <a:srgbClr val="0070C0"/>
                </a:solidFill>
                <a:hlinkClick r:id="rId3" action="ppaction://hlinksldjump">
                  <a:extLst>
                    <a:ext uri="{A12FA001-AC4F-418D-AE19-62706E023703}">
                      <ahyp:hlinkClr xmlns:ahyp="http://schemas.microsoft.com/office/drawing/2018/hyperlinkcolor" val="tx"/>
                    </a:ext>
                  </a:extLst>
                </a:hlinkClick>
              </a:rPr>
              <a:t>Dashboard</a:t>
            </a:r>
            <a:endParaRPr lang="en-US" sz="1400" dirty="0">
              <a:solidFill>
                <a:srgbClr val="0070C0"/>
              </a:solidFill>
            </a:endParaRPr>
          </a:p>
        </p:txBody>
      </p:sp>
      <p:sp>
        <p:nvSpPr>
          <p:cNvPr id="5" name="Content Placeholder 2">
            <a:extLst>
              <a:ext uri="{FF2B5EF4-FFF2-40B4-BE49-F238E27FC236}">
                <a16:creationId xmlns:a16="http://schemas.microsoft.com/office/drawing/2014/main" id="{4A93612E-935C-6E61-6EDF-88983FA5A5F6}"/>
              </a:ext>
            </a:extLst>
          </p:cNvPr>
          <p:cNvSpPr txBox="1">
            <a:spLocks/>
          </p:cNvSpPr>
          <p:nvPr/>
        </p:nvSpPr>
        <p:spPr>
          <a:xfrm>
            <a:off x="731520" y="3931920"/>
            <a:ext cx="7955279" cy="2194560"/>
          </a:xfrm>
          <a:prstGeom prst="rect">
            <a:avLst/>
          </a:prstGeom>
        </p:spPr>
        <p:txBody>
          <a:bodyPr>
            <a:normAutofit/>
          </a:bodyPr>
          <a:lst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a:lstStyle>
          <a:p>
            <a:pPr>
              <a:lnSpc>
                <a:spcPct val="100000"/>
              </a:lnSpc>
              <a:spcBef>
                <a:spcPts val="400"/>
              </a:spcBef>
            </a:pPr>
            <a:r>
              <a:rPr lang="en-US" sz="1800" cap="none" dirty="0"/>
              <a:t>Either collapse is open or occurred in the self-collapse basis.</a:t>
            </a:r>
          </a:p>
          <a:p>
            <a:pPr>
              <a:lnSpc>
                <a:spcPct val="100000"/>
              </a:lnSpc>
              <a:spcBef>
                <a:spcPts val="400"/>
              </a:spcBef>
            </a:pPr>
            <a:r>
              <a:rPr lang="en-US" sz="1800" cap="none" dirty="0"/>
              <a:t>If collapse is open, correlations whenever the bases match.</a:t>
            </a:r>
          </a:p>
          <a:p>
            <a:pPr>
              <a:lnSpc>
                <a:spcPct val="100000"/>
              </a:lnSpc>
              <a:spcBef>
                <a:spcPts val="400"/>
              </a:spcBef>
            </a:pPr>
            <a:r>
              <a:rPr lang="en-US" sz="1800" cap="none" dirty="0"/>
              <a:t>If self-collapse, correlations only if the bases match the self-collapse basis.</a:t>
            </a:r>
          </a:p>
          <a:p>
            <a:pPr>
              <a:lnSpc>
                <a:spcPct val="100000"/>
              </a:lnSpc>
              <a:spcBef>
                <a:spcPts val="400"/>
              </a:spcBef>
            </a:pPr>
            <a:endParaRPr lang="en-US" sz="1800" cap="none" dirty="0"/>
          </a:p>
          <a:p>
            <a:pPr>
              <a:lnSpc>
                <a:spcPct val="100000"/>
              </a:lnSpc>
              <a:spcBef>
                <a:spcPts val="400"/>
              </a:spcBef>
            </a:pPr>
            <a:r>
              <a:rPr lang="en-US" sz="1800" cap="none" dirty="0"/>
              <a:t>The </a:t>
            </a:r>
            <a:r>
              <a:rPr lang="en-US" sz="1800" i="1" cap="none" dirty="0"/>
              <a:t>quantum system</a:t>
            </a:r>
            <a:r>
              <a:rPr lang="en-US" sz="1800" cap="none" dirty="0"/>
              <a:t> specifies all the information that determines the collapse basis.</a:t>
            </a:r>
          </a:p>
          <a:p>
            <a:pPr>
              <a:lnSpc>
                <a:spcPct val="100000"/>
              </a:lnSpc>
              <a:spcBef>
                <a:spcPts val="400"/>
              </a:spcBef>
            </a:pPr>
            <a:endParaRPr lang="en-US" sz="1800" cap="none" dirty="0"/>
          </a:p>
        </p:txBody>
      </p:sp>
      <p:pic>
        <p:nvPicPr>
          <p:cNvPr id="10" name="Picture 9">
            <a:extLst>
              <a:ext uri="{FF2B5EF4-FFF2-40B4-BE49-F238E27FC236}">
                <a16:creationId xmlns:a16="http://schemas.microsoft.com/office/drawing/2014/main" id="{CF76C340-7979-7877-4695-70302BCCFB44}"/>
              </a:ext>
            </a:extLst>
          </p:cNvPr>
          <p:cNvPicPr>
            <a:picLocks noChangeAspect="1"/>
          </p:cNvPicPr>
          <p:nvPr/>
        </p:nvPicPr>
        <p:blipFill>
          <a:blip r:embed="rId4"/>
          <a:stretch>
            <a:fillRect/>
          </a:stretch>
        </p:blipFill>
        <p:spPr>
          <a:xfrm>
            <a:off x="1188720" y="1371600"/>
            <a:ext cx="6736080" cy="2063750"/>
          </a:xfrm>
          <a:prstGeom prst="rect">
            <a:avLst/>
          </a:prstGeom>
        </p:spPr>
      </p:pic>
    </p:spTree>
    <p:extLst>
      <p:ext uri="{BB962C8B-B14F-4D97-AF65-F5344CB8AC3E}">
        <p14:creationId xmlns:p14="http://schemas.microsoft.com/office/powerpoint/2010/main" val="179854185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6EFEF5-D7DB-6726-F41C-FB56B0A6E1E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596679D-EDB3-FC93-B8CD-96D2B2B90A0D}"/>
              </a:ext>
            </a:extLst>
          </p:cNvPr>
          <p:cNvSpPr>
            <a:spLocks noGrp="1"/>
          </p:cNvSpPr>
          <p:nvPr>
            <p:ph type="title"/>
          </p:nvPr>
        </p:nvSpPr>
        <p:spPr>
          <a:xfrm>
            <a:off x="685332" y="457200"/>
            <a:ext cx="7773338" cy="600681"/>
          </a:xfrm>
          <a:gradFill flip="none" rotWithShape="1">
            <a:gsLst>
              <a:gs pos="0">
                <a:schemeClr val="accent1">
                  <a:lumMod val="40000"/>
                  <a:lumOff val="60000"/>
                </a:schemeClr>
              </a:gs>
              <a:gs pos="46000">
                <a:schemeClr val="accent1">
                  <a:lumMod val="95000"/>
                  <a:lumOff val="5000"/>
                </a:schemeClr>
              </a:gs>
              <a:gs pos="100000">
                <a:schemeClr val="accent1">
                  <a:lumMod val="50000"/>
                </a:schemeClr>
              </a:gs>
            </a:gsLst>
            <a:path path="circle">
              <a:fillToRect l="50000" t="130000" r="50000" b="-30000"/>
            </a:path>
            <a:tileRect/>
          </a:gradFill>
        </p:spPr>
        <p:txBody>
          <a:bodyPr/>
          <a:lstStyle/>
          <a:p>
            <a:r>
              <a:rPr lang="en-US" cap="none" dirty="0"/>
              <a:t>Experimental Predictions</a:t>
            </a:r>
          </a:p>
        </p:txBody>
      </p:sp>
      <p:sp>
        <p:nvSpPr>
          <p:cNvPr id="4" name="Slide Number Placeholder 3">
            <a:extLst>
              <a:ext uri="{FF2B5EF4-FFF2-40B4-BE49-F238E27FC236}">
                <a16:creationId xmlns:a16="http://schemas.microsoft.com/office/drawing/2014/main" id="{8A3ED4D4-CE31-AFF9-A931-24C1E3FFE646}"/>
              </a:ext>
            </a:extLst>
          </p:cNvPr>
          <p:cNvSpPr>
            <a:spLocks noGrp="1"/>
          </p:cNvSpPr>
          <p:nvPr>
            <p:ph type="sldNum" sz="quarter" idx="12"/>
          </p:nvPr>
        </p:nvSpPr>
        <p:spPr>
          <a:xfrm>
            <a:off x="7885509" y="6400800"/>
            <a:ext cx="573161" cy="365125"/>
          </a:xfrm>
        </p:spPr>
        <p:txBody>
          <a:bodyPr/>
          <a:lstStyle/>
          <a:p>
            <a:fld id="{23A7953B-B4AA-634C-AC3B-B52C39691C1C}" type="slidenum">
              <a:rPr lang="en-US" smtClean="0"/>
              <a:pPr/>
              <a:t>24</a:t>
            </a:fld>
            <a:endParaRPr lang="en-US"/>
          </a:p>
        </p:txBody>
      </p:sp>
      <p:sp>
        <p:nvSpPr>
          <p:cNvPr id="9" name="TextBox 8">
            <a:extLst>
              <a:ext uri="{FF2B5EF4-FFF2-40B4-BE49-F238E27FC236}">
                <a16:creationId xmlns:a16="http://schemas.microsoft.com/office/drawing/2014/main" id="{E16E460D-F4E4-E235-37AB-720EFF375A9B}"/>
              </a:ext>
            </a:extLst>
          </p:cNvPr>
          <p:cNvSpPr txBox="1"/>
          <p:nvPr/>
        </p:nvSpPr>
        <p:spPr>
          <a:xfrm>
            <a:off x="685330" y="6400800"/>
            <a:ext cx="2743670" cy="307777"/>
          </a:xfrm>
          <a:prstGeom prst="rect">
            <a:avLst/>
          </a:prstGeom>
          <a:noFill/>
        </p:spPr>
        <p:txBody>
          <a:bodyPr wrap="square" rtlCol="0">
            <a:spAutoFit/>
          </a:bodyPr>
          <a:lstStyle/>
          <a:p>
            <a:r>
              <a:rPr lang="en-US" sz="1400" dirty="0">
                <a:solidFill>
                  <a:srgbClr val="0070C0"/>
                </a:solidFill>
                <a:hlinkClick r:id="rId3" action="ppaction://hlinksldjump">
                  <a:extLst>
                    <a:ext uri="{A12FA001-AC4F-418D-AE19-62706E023703}">
                      <ahyp:hlinkClr xmlns:ahyp="http://schemas.microsoft.com/office/drawing/2018/hyperlinkcolor" val="tx"/>
                    </a:ext>
                  </a:extLst>
                </a:hlinkClick>
              </a:rPr>
              <a:t>Dashboard</a:t>
            </a:r>
            <a:endParaRPr lang="en-US" sz="1400" dirty="0">
              <a:solidFill>
                <a:srgbClr val="0070C0"/>
              </a:solidFill>
            </a:endParaRPr>
          </a:p>
        </p:txBody>
      </p:sp>
      <p:sp>
        <p:nvSpPr>
          <p:cNvPr id="6" name="Content Placeholder 2">
            <a:extLst>
              <a:ext uri="{FF2B5EF4-FFF2-40B4-BE49-F238E27FC236}">
                <a16:creationId xmlns:a16="http://schemas.microsoft.com/office/drawing/2014/main" id="{6A38ECA6-3A63-2F1D-E2B3-1283DCC99FF5}"/>
              </a:ext>
            </a:extLst>
          </p:cNvPr>
          <p:cNvSpPr txBox="1">
            <a:spLocks/>
          </p:cNvSpPr>
          <p:nvPr/>
        </p:nvSpPr>
        <p:spPr>
          <a:xfrm>
            <a:off x="685330" y="1188719"/>
            <a:ext cx="7772870" cy="5120640"/>
          </a:xfrm>
          <a:prstGeom prst="rect">
            <a:avLst/>
          </a:prstGeom>
        </p:spPr>
        <p:txBody>
          <a:bodyPr>
            <a:normAutofit/>
          </a:bodyPr>
          <a:lst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a:lstStyle>
          <a:p>
            <a:pPr>
              <a:lnSpc>
                <a:spcPct val="100000"/>
              </a:lnSpc>
              <a:spcBef>
                <a:spcPts val="400"/>
              </a:spcBef>
            </a:pPr>
            <a:endParaRPr lang="en-US" cap="none" dirty="0"/>
          </a:p>
        </p:txBody>
      </p:sp>
      <p:graphicFrame>
        <p:nvGraphicFramePr>
          <p:cNvPr id="7" name="Table 6">
            <a:extLst>
              <a:ext uri="{FF2B5EF4-FFF2-40B4-BE49-F238E27FC236}">
                <a16:creationId xmlns:a16="http://schemas.microsoft.com/office/drawing/2014/main" id="{6806C4A9-CA8F-D1A0-EB7D-B65E10D48C4D}"/>
              </a:ext>
            </a:extLst>
          </p:cNvPr>
          <p:cNvGraphicFramePr>
            <a:graphicFrameLocks noGrp="1"/>
          </p:cNvGraphicFramePr>
          <p:nvPr>
            <p:extLst>
              <p:ext uri="{D42A27DB-BD31-4B8C-83A1-F6EECF244321}">
                <p14:modId xmlns:p14="http://schemas.microsoft.com/office/powerpoint/2010/main" val="3419701050"/>
              </p:ext>
            </p:extLst>
          </p:nvPr>
        </p:nvGraphicFramePr>
        <p:xfrm>
          <a:off x="731520" y="1397000"/>
          <a:ext cx="7680960" cy="1752600"/>
        </p:xfrm>
        <a:graphic>
          <a:graphicData uri="http://schemas.openxmlformats.org/drawingml/2006/table">
            <a:tbl>
              <a:tblPr firstRow="1" bandRow="1">
                <a:tableStyleId>{5C22544A-7EE6-4342-B048-85BDC9FD1C3A}</a:tableStyleId>
              </a:tblPr>
              <a:tblGrid>
                <a:gridCol w="2194560">
                  <a:extLst>
                    <a:ext uri="{9D8B030D-6E8A-4147-A177-3AD203B41FA5}">
                      <a16:colId xmlns:a16="http://schemas.microsoft.com/office/drawing/2014/main" val="4051480996"/>
                    </a:ext>
                  </a:extLst>
                </a:gridCol>
                <a:gridCol w="1371600">
                  <a:extLst>
                    <a:ext uri="{9D8B030D-6E8A-4147-A177-3AD203B41FA5}">
                      <a16:colId xmlns:a16="http://schemas.microsoft.com/office/drawing/2014/main" val="3663520969"/>
                    </a:ext>
                  </a:extLst>
                </a:gridCol>
                <a:gridCol w="1371600">
                  <a:extLst>
                    <a:ext uri="{9D8B030D-6E8A-4147-A177-3AD203B41FA5}">
                      <a16:colId xmlns:a16="http://schemas.microsoft.com/office/drawing/2014/main" val="273004591"/>
                    </a:ext>
                  </a:extLst>
                </a:gridCol>
                <a:gridCol w="1371600">
                  <a:extLst>
                    <a:ext uri="{9D8B030D-6E8A-4147-A177-3AD203B41FA5}">
                      <a16:colId xmlns:a16="http://schemas.microsoft.com/office/drawing/2014/main" val="1018986833"/>
                    </a:ext>
                  </a:extLst>
                </a:gridCol>
                <a:gridCol w="1371600">
                  <a:extLst>
                    <a:ext uri="{9D8B030D-6E8A-4147-A177-3AD203B41FA5}">
                      <a16:colId xmlns:a16="http://schemas.microsoft.com/office/drawing/2014/main" val="2198051565"/>
                    </a:ext>
                  </a:extLst>
                </a:gridCol>
              </a:tblGrid>
              <a:tr h="370840">
                <a:tc>
                  <a:txBody>
                    <a:bodyPr/>
                    <a:lstStyle/>
                    <a:p>
                      <a:pPr algn="l"/>
                      <a:r>
                        <a:rPr lang="en-US" dirty="0"/>
                        <a:t>                   Collapse</a:t>
                      </a:r>
                      <a:br>
                        <a:rPr lang="en-US" dirty="0"/>
                      </a:br>
                      <a:r>
                        <a:rPr lang="en-US" dirty="0"/>
                        <a:t>Measurement</a:t>
                      </a:r>
                    </a:p>
                  </a:txBody>
                  <a:tcPr/>
                </a:tc>
                <a:tc>
                  <a:txBody>
                    <a:bodyPr/>
                    <a:lstStyle/>
                    <a:p>
                      <a:pPr algn="ctr"/>
                      <a:r>
                        <a:rPr lang="en-US" dirty="0"/>
                        <a:t>Uncollapsed</a:t>
                      </a:r>
                      <a:br>
                        <a:rPr lang="en-US" dirty="0"/>
                      </a:br>
                      <a:r>
                        <a:rPr lang="en-US" dirty="0"/>
                        <a:t>25%</a:t>
                      </a:r>
                    </a:p>
                  </a:txBody>
                  <a:tcPr/>
                </a:tc>
                <a:tc>
                  <a:txBody>
                    <a:bodyPr/>
                    <a:lstStyle/>
                    <a:p>
                      <a:pPr algn="ctr"/>
                      <a:r>
                        <a:rPr lang="en-US" dirty="0"/>
                        <a:t>Lab</a:t>
                      </a:r>
                      <a:br>
                        <a:rPr lang="en-US" dirty="0"/>
                      </a:br>
                      <a:r>
                        <a:rPr lang="en-US" dirty="0"/>
                        <a:t>(|H&gt;, |V&gt;)</a:t>
                      </a:r>
                    </a:p>
                  </a:txBody>
                  <a:tcPr/>
                </a:tc>
                <a:tc>
                  <a:txBody>
                    <a:bodyPr/>
                    <a:lstStyle/>
                    <a:p>
                      <a:pPr algn="ctr"/>
                      <a:r>
                        <a:rPr lang="en-US" dirty="0"/>
                        <a:t>Ortho</a:t>
                      </a:r>
                      <a:br>
                        <a:rPr lang="en-US" dirty="0"/>
                      </a:br>
                      <a:r>
                        <a:rPr lang="en-US" dirty="0"/>
                        <a:t>(|D&gt;, |S&gt;)</a:t>
                      </a:r>
                    </a:p>
                  </a:txBody>
                  <a:tcPr/>
                </a:tc>
                <a:tc>
                  <a:txBody>
                    <a:bodyPr/>
                    <a:lstStyle/>
                    <a:p>
                      <a:pPr algn="ctr"/>
                      <a:r>
                        <a:rPr lang="en-US" dirty="0"/>
                        <a:t>Circular</a:t>
                      </a:r>
                      <a:br>
                        <a:rPr lang="en-US" dirty="0"/>
                      </a:br>
                      <a:r>
                        <a:rPr lang="en-US" dirty="0"/>
                        <a:t>(|L&gt;, |R&gt;)</a:t>
                      </a:r>
                    </a:p>
                  </a:txBody>
                  <a:tcPr/>
                </a:tc>
                <a:extLst>
                  <a:ext uri="{0D108BD9-81ED-4DB2-BD59-A6C34878D82A}">
                    <a16:rowId xmlns:a16="http://schemas.microsoft.com/office/drawing/2014/main" val="1677488704"/>
                  </a:ext>
                </a:extLst>
              </a:tr>
              <a:tr h="370840">
                <a:tc>
                  <a:txBody>
                    <a:bodyPr/>
                    <a:lstStyle/>
                    <a:p>
                      <a:r>
                        <a:rPr lang="en-US" dirty="0"/>
                        <a:t>Lab       (|H&gt;, |V&gt;)</a:t>
                      </a:r>
                    </a:p>
                  </a:txBody>
                  <a:tcPr/>
                </a:tc>
                <a:tc>
                  <a:txBody>
                    <a:bodyPr/>
                    <a:lstStyle/>
                    <a:p>
                      <a:r>
                        <a:rPr lang="en-US" dirty="0">
                          <a:highlight>
                            <a:srgbClr val="00FF00"/>
                          </a:highlight>
                        </a:rPr>
                        <a:t>Correlated</a:t>
                      </a:r>
                      <a:endParaRPr lang="en-US" dirty="0"/>
                    </a:p>
                  </a:txBody>
                  <a:tcPr/>
                </a:tc>
                <a:tc>
                  <a:txBody>
                    <a:bodyPr/>
                    <a:lstStyle/>
                    <a:p>
                      <a:r>
                        <a:rPr lang="en-US" dirty="0">
                          <a:highlight>
                            <a:srgbClr val="00FF00"/>
                          </a:highlight>
                        </a:rPr>
                        <a:t>Correlated</a:t>
                      </a:r>
                      <a:endParaRPr lang="en-US" dirty="0"/>
                    </a:p>
                  </a:txBody>
                  <a:tcPr/>
                </a:tc>
                <a:tc>
                  <a:txBody>
                    <a:bodyPr/>
                    <a:lstStyle/>
                    <a:p>
                      <a:r>
                        <a:rPr lang="en-US" dirty="0">
                          <a:highlight>
                            <a:srgbClr val="FFFF00"/>
                          </a:highlight>
                        </a:rPr>
                        <a:t>Random</a:t>
                      </a:r>
                      <a:endParaRPr lang="en-US" dirty="0"/>
                    </a:p>
                  </a:txBody>
                  <a:tcPr/>
                </a:tc>
                <a:tc>
                  <a:txBody>
                    <a:bodyPr/>
                    <a:lstStyle/>
                    <a:p>
                      <a:r>
                        <a:rPr lang="en-US" dirty="0">
                          <a:highlight>
                            <a:srgbClr val="FFFF00"/>
                          </a:highlight>
                        </a:rPr>
                        <a:t>Random</a:t>
                      </a:r>
                      <a:endParaRPr lang="en-US" dirty="0"/>
                    </a:p>
                  </a:txBody>
                  <a:tcPr/>
                </a:tc>
                <a:extLst>
                  <a:ext uri="{0D108BD9-81ED-4DB2-BD59-A6C34878D82A}">
                    <a16:rowId xmlns:a16="http://schemas.microsoft.com/office/drawing/2014/main" val="1187917884"/>
                  </a:ext>
                </a:extLst>
              </a:tr>
              <a:tr h="370840">
                <a:tc>
                  <a:txBody>
                    <a:bodyPr/>
                    <a:lstStyle/>
                    <a:p>
                      <a:r>
                        <a:rPr lang="en-US" dirty="0"/>
                        <a:t>Ortho    (|D&gt;, |S&gt;)</a:t>
                      </a:r>
                    </a:p>
                  </a:txBody>
                  <a:tcPr/>
                </a:tc>
                <a:tc>
                  <a:txBody>
                    <a:bodyPr/>
                    <a:lstStyle/>
                    <a:p>
                      <a:r>
                        <a:rPr lang="en-US" dirty="0">
                          <a:highlight>
                            <a:srgbClr val="00FF00"/>
                          </a:highlight>
                        </a:rPr>
                        <a:t>Correlated</a:t>
                      </a:r>
                    </a:p>
                  </a:txBody>
                  <a:tcPr/>
                </a:tc>
                <a:tc>
                  <a:txBody>
                    <a:bodyPr/>
                    <a:lstStyle/>
                    <a:p>
                      <a:r>
                        <a:rPr lang="en-US" dirty="0">
                          <a:highlight>
                            <a:srgbClr val="FFFF00"/>
                          </a:highlight>
                        </a:rPr>
                        <a:t>Random</a:t>
                      </a:r>
                      <a:endParaRPr lang="en-U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highlight>
                            <a:srgbClr val="00FF00"/>
                          </a:highlight>
                        </a:rPr>
                        <a:t>Correlated</a:t>
                      </a:r>
                    </a:p>
                  </a:txBody>
                  <a:tcPr/>
                </a:tc>
                <a:tc>
                  <a:txBody>
                    <a:bodyPr/>
                    <a:lstStyle/>
                    <a:p>
                      <a:r>
                        <a:rPr lang="en-US" dirty="0">
                          <a:highlight>
                            <a:srgbClr val="FFFF00"/>
                          </a:highlight>
                        </a:rPr>
                        <a:t>Random</a:t>
                      </a:r>
                    </a:p>
                  </a:txBody>
                  <a:tcPr/>
                </a:tc>
                <a:extLst>
                  <a:ext uri="{0D108BD9-81ED-4DB2-BD59-A6C34878D82A}">
                    <a16:rowId xmlns:a16="http://schemas.microsoft.com/office/drawing/2014/main" val="3832306405"/>
                  </a:ext>
                </a:extLst>
              </a:tr>
              <a:tr h="370840">
                <a:tc>
                  <a:txBody>
                    <a:bodyPr/>
                    <a:lstStyle/>
                    <a:p>
                      <a:r>
                        <a:rPr lang="en-US" dirty="0"/>
                        <a:t>Circular  (|L&gt;, |R&gt;)</a:t>
                      </a:r>
                    </a:p>
                  </a:txBody>
                  <a:tcPr/>
                </a:tc>
                <a:tc>
                  <a:txBody>
                    <a:bodyPr/>
                    <a:lstStyle/>
                    <a:p>
                      <a:r>
                        <a:rPr lang="en-US" dirty="0">
                          <a:highlight>
                            <a:srgbClr val="00FF00"/>
                          </a:highlight>
                        </a:rPr>
                        <a:t>Correlated</a:t>
                      </a:r>
                    </a:p>
                  </a:txBody>
                  <a:tcPr/>
                </a:tc>
                <a:tc>
                  <a:txBody>
                    <a:bodyPr/>
                    <a:lstStyle/>
                    <a:p>
                      <a:r>
                        <a:rPr lang="en-US" dirty="0">
                          <a:highlight>
                            <a:srgbClr val="FFFF00"/>
                          </a:highlight>
                        </a:rPr>
                        <a:t>Random</a:t>
                      </a:r>
                      <a:endParaRPr lang="en-US" dirty="0"/>
                    </a:p>
                  </a:txBody>
                  <a:tcPr/>
                </a:tc>
                <a:tc>
                  <a:txBody>
                    <a:bodyPr/>
                    <a:lstStyle/>
                    <a:p>
                      <a:r>
                        <a:rPr lang="en-US" dirty="0">
                          <a:highlight>
                            <a:srgbClr val="FFFF00"/>
                          </a:highlight>
                        </a:rPr>
                        <a:t>Random</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highlight>
                            <a:srgbClr val="00FF00"/>
                          </a:highlight>
                        </a:rPr>
                        <a:t>Correlated</a:t>
                      </a:r>
                    </a:p>
                  </a:txBody>
                  <a:tcPr/>
                </a:tc>
                <a:extLst>
                  <a:ext uri="{0D108BD9-81ED-4DB2-BD59-A6C34878D82A}">
                    <a16:rowId xmlns:a16="http://schemas.microsoft.com/office/drawing/2014/main" val="337990538"/>
                  </a:ext>
                </a:extLst>
              </a:tr>
            </a:tbl>
          </a:graphicData>
        </a:graphic>
      </p:graphicFrame>
      <p:sp>
        <p:nvSpPr>
          <p:cNvPr id="8" name="Content Placeholder 2">
            <a:extLst>
              <a:ext uri="{FF2B5EF4-FFF2-40B4-BE49-F238E27FC236}">
                <a16:creationId xmlns:a16="http://schemas.microsoft.com/office/drawing/2014/main" id="{6D1CF448-CBCD-1023-7157-C010ADF817CE}"/>
              </a:ext>
            </a:extLst>
          </p:cNvPr>
          <p:cNvSpPr txBox="1">
            <a:spLocks/>
          </p:cNvSpPr>
          <p:nvPr/>
        </p:nvSpPr>
        <p:spPr>
          <a:xfrm>
            <a:off x="731520" y="3291840"/>
            <a:ext cx="7772870" cy="914400"/>
          </a:xfrm>
          <a:prstGeom prst="rect">
            <a:avLst/>
          </a:prstGeom>
        </p:spPr>
        <p:txBody>
          <a:bodyPr>
            <a:normAutofit/>
          </a:bodyPr>
          <a:lst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a:lstStyle>
          <a:p>
            <a:pPr marL="0" indent="0" algn="ctr">
              <a:lnSpc>
                <a:spcPct val="100000"/>
              </a:lnSpc>
              <a:spcBef>
                <a:spcPts val="400"/>
              </a:spcBef>
              <a:buNone/>
            </a:pPr>
            <a:r>
              <a:rPr lang="en-US" sz="5400" cap="none" dirty="0"/>
              <a:t>Falsifiable</a:t>
            </a:r>
          </a:p>
          <a:p>
            <a:pPr>
              <a:lnSpc>
                <a:spcPct val="100000"/>
              </a:lnSpc>
              <a:spcBef>
                <a:spcPts val="400"/>
              </a:spcBef>
            </a:pPr>
            <a:endParaRPr lang="en-US" cap="none" dirty="0"/>
          </a:p>
        </p:txBody>
      </p:sp>
      <p:sp>
        <p:nvSpPr>
          <p:cNvPr id="5" name="Content Placeholder 2">
            <a:extLst>
              <a:ext uri="{FF2B5EF4-FFF2-40B4-BE49-F238E27FC236}">
                <a16:creationId xmlns:a16="http://schemas.microsoft.com/office/drawing/2014/main" id="{97DC4677-1D81-508E-CFAA-B4B55B3E43C0}"/>
              </a:ext>
            </a:extLst>
          </p:cNvPr>
          <p:cNvSpPr txBox="1">
            <a:spLocks/>
          </p:cNvSpPr>
          <p:nvPr/>
        </p:nvSpPr>
        <p:spPr>
          <a:xfrm>
            <a:off x="731520" y="4297680"/>
            <a:ext cx="7772870" cy="1920240"/>
          </a:xfrm>
          <a:prstGeom prst="rect">
            <a:avLst/>
          </a:prstGeom>
        </p:spPr>
        <p:txBody>
          <a:bodyPr>
            <a:normAutofit/>
          </a:bodyPr>
          <a:lst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a:lstStyle>
          <a:p>
            <a:pPr>
              <a:lnSpc>
                <a:spcPct val="100000"/>
              </a:lnSpc>
              <a:spcBef>
                <a:spcPts val="400"/>
              </a:spcBef>
            </a:pPr>
            <a:r>
              <a:rPr lang="en-US" sz="1800" cap="none" dirty="0"/>
              <a:t>A speculative hypothesis deserves a good name.</a:t>
            </a:r>
          </a:p>
          <a:p>
            <a:pPr>
              <a:lnSpc>
                <a:spcPct val="100000"/>
              </a:lnSpc>
              <a:spcBef>
                <a:spcPts val="400"/>
              </a:spcBef>
            </a:pPr>
            <a:r>
              <a:rPr lang="en-US" sz="1800" cap="none" dirty="0"/>
              <a:t>Quantum Temporal Paradox (QTP).</a:t>
            </a:r>
          </a:p>
        </p:txBody>
      </p:sp>
    </p:spTree>
    <p:extLst>
      <p:ext uri="{BB962C8B-B14F-4D97-AF65-F5344CB8AC3E}">
        <p14:creationId xmlns:p14="http://schemas.microsoft.com/office/powerpoint/2010/main" val="9037021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5"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97AA3D-3519-1D3C-65F2-7347822548A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943913D-65D3-B456-0D5B-0F0D8EDB1AB6}"/>
              </a:ext>
            </a:extLst>
          </p:cNvPr>
          <p:cNvSpPr>
            <a:spLocks noGrp="1"/>
          </p:cNvSpPr>
          <p:nvPr>
            <p:ph type="title"/>
          </p:nvPr>
        </p:nvSpPr>
        <p:spPr>
          <a:xfrm>
            <a:off x="685332" y="457200"/>
            <a:ext cx="7773338" cy="600681"/>
          </a:xfrm>
          <a:gradFill flip="none" rotWithShape="1">
            <a:gsLst>
              <a:gs pos="0">
                <a:schemeClr val="accent1">
                  <a:lumMod val="40000"/>
                  <a:lumOff val="60000"/>
                </a:schemeClr>
              </a:gs>
              <a:gs pos="46000">
                <a:schemeClr val="accent1">
                  <a:lumMod val="95000"/>
                  <a:lumOff val="5000"/>
                </a:schemeClr>
              </a:gs>
              <a:gs pos="100000">
                <a:schemeClr val="accent1">
                  <a:lumMod val="50000"/>
                </a:schemeClr>
              </a:gs>
            </a:gsLst>
            <a:path path="circle">
              <a:fillToRect l="50000" t="130000" r="50000" b="-30000"/>
            </a:path>
            <a:tileRect/>
          </a:gradFill>
        </p:spPr>
        <p:txBody>
          <a:bodyPr/>
          <a:lstStyle/>
          <a:p>
            <a:r>
              <a:rPr lang="en-US" cap="none" dirty="0"/>
              <a:t>An Objective Measurement Mechanism</a:t>
            </a:r>
          </a:p>
        </p:txBody>
      </p:sp>
      <p:sp>
        <p:nvSpPr>
          <p:cNvPr id="4" name="Slide Number Placeholder 3">
            <a:extLst>
              <a:ext uri="{FF2B5EF4-FFF2-40B4-BE49-F238E27FC236}">
                <a16:creationId xmlns:a16="http://schemas.microsoft.com/office/drawing/2014/main" id="{2623E534-BB96-AF36-FFBD-0602FEE1DBAB}"/>
              </a:ext>
            </a:extLst>
          </p:cNvPr>
          <p:cNvSpPr>
            <a:spLocks noGrp="1"/>
          </p:cNvSpPr>
          <p:nvPr>
            <p:ph type="sldNum" sz="quarter" idx="12"/>
          </p:nvPr>
        </p:nvSpPr>
        <p:spPr>
          <a:xfrm>
            <a:off x="7885509" y="6400800"/>
            <a:ext cx="573161" cy="365125"/>
          </a:xfrm>
        </p:spPr>
        <p:txBody>
          <a:bodyPr/>
          <a:lstStyle/>
          <a:p>
            <a:fld id="{23A7953B-B4AA-634C-AC3B-B52C39691C1C}" type="slidenum">
              <a:rPr lang="en-US" smtClean="0"/>
              <a:pPr/>
              <a:t>25</a:t>
            </a:fld>
            <a:endParaRPr lang="en-US"/>
          </a:p>
        </p:txBody>
      </p:sp>
      <p:sp>
        <p:nvSpPr>
          <p:cNvPr id="9" name="TextBox 8">
            <a:extLst>
              <a:ext uri="{FF2B5EF4-FFF2-40B4-BE49-F238E27FC236}">
                <a16:creationId xmlns:a16="http://schemas.microsoft.com/office/drawing/2014/main" id="{D26262B5-5B70-44F4-9E5A-A1408AA38C15}"/>
              </a:ext>
            </a:extLst>
          </p:cNvPr>
          <p:cNvSpPr txBox="1"/>
          <p:nvPr/>
        </p:nvSpPr>
        <p:spPr>
          <a:xfrm>
            <a:off x="685330" y="6400800"/>
            <a:ext cx="2743670" cy="307777"/>
          </a:xfrm>
          <a:prstGeom prst="rect">
            <a:avLst/>
          </a:prstGeom>
          <a:noFill/>
        </p:spPr>
        <p:txBody>
          <a:bodyPr wrap="square" rtlCol="0">
            <a:spAutoFit/>
          </a:bodyPr>
          <a:lstStyle/>
          <a:p>
            <a:r>
              <a:rPr lang="en-US" sz="1400" dirty="0">
                <a:solidFill>
                  <a:srgbClr val="0070C0"/>
                </a:solidFill>
                <a:hlinkClick r:id="rId3" action="ppaction://hlinksldjump">
                  <a:extLst>
                    <a:ext uri="{A12FA001-AC4F-418D-AE19-62706E023703}">
                      <ahyp:hlinkClr xmlns:ahyp="http://schemas.microsoft.com/office/drawing/2018/hyperlinkcolor" val="tx"/>
                    </a:ext>
                  </a:extLst>
                </a:hlinkClick>
              </a:rPr>
              <a:t>Dashboard</a:t>
            </a:r>
            <a:endParaRPr lang="en-US" sz="1400" dirty="0">
              <a:solidFill>
                <a:srgbClr val="0070C0"/>
              </a:solidFill>
            </a:endParaRPr>
          </a:p>
        </p:txBody>
      </p:sp>
      <p:sp>
        <p:nvSpPr>
          <p:cNvPr id="3" name="Content Placeholder 2">
            <a:extLst>
              <a:ext uri="{FF2B5EF4-FFF2-40B4-BE49-F238E27FC236}">
                <a16:creationId xmlns:a16="http://schemas.microsoft.com/office/drawing/2014/main" id="{6EC99224-E29A-2CC4-6FCC-B9F75795630F}"/>
              </a:ext>
            </a:extLst>
          </p:cNvPr>
          <p:cNvSpPr txBox="1">
            <a:spLocks/>
          </p:cNvSpPr>
          <p:nvPr/>
        </p:nvSpPr>
        <p:spPr>
          <a:xfrm>
            <a:off x="685329" y="1188719"/>
            <a:ext cx="7955280" cy="5303520"/>
          </a:xfrm>
          <a:prstGeom prst="rect">
            <a:avLst/>
          </a:prstGeom>
        </p:spPr>
        <p:txBody>
          <a:bodyPr>
            <a:normAutofit/>
          </a:bodyPr>
          <a:lst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a:lstStyle>
          <a:p>
            <a:pPr>
              <a:lnSpc>
                <a:spcPct val="100000"/>
              </a:lnSpc>
              <a:spcBef>
                <a:spcPts val="400"/>
              </a:spcBef>
            </a:pPr>
            <a:r>
              <a:rPr lang="en-US" cap="none" dirty="0"/>
              <a:t>Laws of Form led to formal self-reference which led to conjugate bases.</a:t>
            </a:r>
          </a:p>
          <a:p>
            <a:pPr>
              <a:lnSpc>
                <a:spcPct val="100000"/>
              </a:lnSpc>
              <a:spcBef>
                <a:spcPts val="400"/>
              </a:spcBef>
            </a:pPr>
            <a:r>
              <a:rPr lang="en-US" cap="none" dirty="0"/>
              <a:t>Self-referential loops in logic can be </a:t>
            </a:r>
            <a:r>
              <a:rPr lang="en-US" i="1" cap="none" dirty="0"/>
              <a:t>inconsistent</a:t>
            </a:r>
            <a:r>
              <a:rPr lang="en-US" cap="none" dirty="0"/>
              <a:t> in some bases.</a:t>
            </a:r>
          </a:p>
          <a:p>
            <a:pPr>
              <a:lnSpc>
                <a:spcPct val="100000"/>
              </a:lnSpc>
              <a:spcBef>
                <a:spcPts val="400"/>
              </a:spcBef>
            </a:pPr>
            <a:r>
              <a:rPr lang="en-US" cap="none" dirty="0"/>
              <a:t>Tri-conjugate logic (TCL) displays the same </a:t>
            </a:r>
            <a:r>
              <a:rPr lang="en-US" i="1" cap="none" dirty="0"/>
              <a:t>homology</a:t>
            </a:r>
            <a:r>
              <a:rPr lang="en-US" cap="none" dirty="0"/>
              <a:t> as the Bell states.</a:t>
            </a:r>
          </a:p>
          <a:p>
            <a:pPr>
              <a:lnSpc>
                <a:spcPct val="100000"/>
              </a:lnSpc>
              <a:spcBef>
                <a:spcPts val="400"/>
              </a:spcBef>
            </a:pPr>
            <a:r>
              <a:rPr lang="en-US" cap="none" dirty="0"/>
              <a:t>Conjecture: quantum systems evolve until </a:t>
            </a:r>
            <a:r>
              <a:rPr lang="en-US" i="1" cap="none" dirty="0"/>
              <a:t>global consistency</a:t>
            </a:r>
            <a:r>
              <a:rPr lang="en-US" cap="none" dirty="0"/>
              <a:t> forces collapse.</a:t>
            </a:r>
          </a:p>
          <a:p>
            <a:pPr>
              <a:lnSpc>
                <a:spcPct val="100000"/>
              </a:lnSpc>
              <a:spcBef>
                <a:spcPts val="400"/>
              </a:spcBef>
            </a:pPr>
            <a:r>
              <a:rPr lang="en-US" cap="none" dirty="0"/>
              <a:t>Spacelike connections can be arranged to be self-referential.</a:t>
            </a:r>
          </a:p>
          <a:p>
            <a:pPr>
              <a:lnSpc>
                <a:spcPct val="100000"/>
              </a:lnSpc>
              <a:spcBef>
                <a:spcPts val="400"/>
              </a:spcBef>
            </a:pPr>
            <a:r>
              <a:rPr lang="en-US" cap="none" dirty="0"/>
              <a:t>Compatible with either spacelike causality or spacelike correlations.</a:t>
            </a:r>
          </a:p>
          <a:p>
            <a:pPr>
              <a:lnSpc>
                <a:spcPct val="100000"/>
              </a:lnSpc>
              <a:spcBef>
                <a:spcPts val="400"/>
              </a:spcBef>
            </a:pPr>
            <a:r>
              <a:rPr lang="en-US" cap="none" dirty="0"/>
              <a:t>Diamond paradox is testable (falsifiable); makes very specific predictions.</a:t>
            </a:r>
          </a:p>
          <a:p>
            <a:pPr>
              <a:lnSpc>
                <a:spcPct val="100000"/>
              </a:lnSpc>
              <a:spcBef>
                <a:spcPts val="400"/>
              </a:spcBef>
            </a:pPr>
            <a:r>
              <a:rPr lang="en-US" cap="none" dirty="0"/>
              <a:t>And it is a test of the </a:t>
            </a:r>
            <a:r>
              <a:rPr lang="en-US" i="1" cap="none" dirty="0"/>
              <a:t>symmetric spacetime interval</a:t>
            </a:r>
            <a:r>
              <a:rPr lang="en-US" cap="none" dirty="0"/>
              <a:t>.</a:t>
            </a:r>
          </a:p>
          <a:p>
            <a:pPr lvl="1">
              <a:lnSpc>
                <a:spcPct val="100000"/>
              </a:lnSpc>
              <a:spcBef>
                <a:spcPts val="400"/>
              </a:spcBef>
            </a:pPr>
            <a:r>
              <a:rPr lang="en-US" cap="none" dirty="0"/>
              <a:t>Candidate spec for the top edge of a </a:t>
            </a:r>
            <a:r>
              <a:rPr lang="en-US" i="1" cap="none" dirty="0"/>
              <a:t>world ribbon</a:t>
            </a:r>
            <a:r>
              <a:rPr lang="en-US" cap="none" dirty="0"/>
              <a:t>.</a:t>
            </a:r>
          </a:p>
          <a:p>
            <a:pPr>
              <a:lnSpc>
                <a:spcPct val="100000"/>
              </a:lnSpc>
              <a:spcBef>
                <a:spcPts val="400"/>
              </a:spcBef>
            </a:pPr>
            <a:r>
              <a:rPr lang="en-US" cap="none" dirty="0"/>
              <a:t>Satisfies Hawking’s Chronological Protection Conjecture (CPC).</a:t>
            </a:r>
          </a:p>
          <a:p>
            <a:pPr lvl="1">
              <a:lnSpc>
                <a:spcPct val="100000"/>
              </a:lnSpc>
              <a:spcBef>
                <a:spcPts val="400"/>
              </a:spcBef>
            </a:pPr>
            <a:r>
              <a:rPr lang="en-US" b="1" i="1" cap="none" dirty="0"/>
              <a:t>The measurement mechanism is how Nature avoids temporal paradox.</a:t>
            </a:r>
          </a:p>
        </p:txBody>
      </p:sp>
    </p:spTree>
    <p:extLst>
      <p:ext uri="{BB962C8B-B14F-4D97-AF65-F5344CB8AC3E}">
        <p14:creationId xmlns:p14="http://schemas.microsoft.com/office/powerpoint/2010/main" val="325094036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2F66CF-04C1-78FE-703C-845FFAA7F70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7EA87F6-BCAD-09E7-B2F5-28A0E7ED80BD}"/>
              </a:ext>
            </a:extLst>
          </p:cNvPr>
          <p:cNvSpPr>
            <a:spLocks noGrp="1"/>
          </p:cNvSpPr>
          <p:nvPr>
            <p:ph type="title"/>
          </p:nvPr>
        </p:nvSpPr>
        <p:spPr>
          <a:xfrm>
            <a:off x="685332" y="457200"/>
            <a:ext cx="7773338" cy="600681"/>
          </a:xfrm>
          <a:gradFill flip="none" rotWithShape="1">
            <a:gsLst>
              <a:gs pos="0">
                <a:schemeClr val="accent1">
                  <a:lumMod val="40000"/>
                  <a:lumOff val="60000"/>
                </a:schemeClr>
              </a:gs>
              <a:gs pos="46000">
                <a:schemeClr val="accent1">
                  <a:lumMod val="95000"/>
                  <a:lumOff val="5000"/>
                </a:schemeClr>
              </a:gs>
              <a:gs pos="100000">
                <a:schemeClr val="accent1">
                  <a:lumMod val="50000"/>
                </a:schemeClr>
              </a:gs>
            </a:gsLst>
            <a:path path="circle">
              <a:fillToRect l="50000" t="130000" r="50000" b="-30000"/>
            </a:path>
            <a:tileRect/>
          </a:gradFill>
        </p:spPr>
        <p:txBody>
          <a:bodyPr/>
          <a:lstStyle/>
          <a:p>
            <a:r>
              <a:rPr lang="en-US" cap="none" dirty="0"/>
              <a:t>QTP Ambitions</a:t>
            </a:r>
          </a:p>
        </p:txBody>
      </p:sp>
      <p:sp>
        <p:nvSpPr>
          <p:cNvPr id="4" name="Slide Number Placeholder 3">
            <a:extLst>
              <a:ext uri="{FF2B5EF4-FFF2-40B4-BE49-F238E27FC236}">
                <a16:creationId xmlns:a16="http://schemas.microsoft.com/office/drawing/2014/main" id="{B4AA63D4-8EDE-0719-8012-47F1C2CEC76B}"/>
              </a:ext>
            </a:extLst>
          </p:cNvPr>
          <p:cNvSpPr>
            <a:spLocks noGrp="1"/>
          </p:cNvSpPr>
          <p:nvPr>
            <p:ph type="sldNum" sz="quarter" idx="12"/>
          </p:nvPr>
        </p:nvSpPr>
        <p:spPr>
          <a:xfrm>
            <a:off x="7885509" y="6400800"/>
            <a:ext cx="573161" cy="365125"/>
          </a:xfrm>
        </p:spPr>
        <p:txBody>
          <a:bodyPr/>
          <a:lstStyle/>
          <a:p>
            <a:fld id="{23A7953B-B4AA-634C-AC3B-B52C39691C1C}" type="slidenum">
              <a:rPr lang="en-US" smtClean="0"/>
              <a:pPr/>
              <a:t>26</a:t>
            </a:fld>
            <a:endParaRPr lang="en-US"/>
          </a:p>
        </p:txBody>
      </p:sp>
      <p:sp>
        <p:nvSpPr>
          <p:cNvPr id="9" name="TextBox 8">
            <a:extLst>
              <a:ext uri="{FF2B5EF4-FFF2-40B4-BE49-F238E27FC236}">
                <a16:creationId xmlns:a16="http://schemas.microsoft.com/office/drawing/2014/main" id="{6DE93923-EFB9-BDD6-8019-1EBB74029B5C}"/>
              </a:ext>
            </a:extLst>
          </p:cNvPr>
          <p:cNvSpPr txBox="1"/>
          <p:nvPr/>
        </p:nvSpPr>
        <p:spPr>
          <a:xfrm>
            <a:off x="685330" y="6400800"/>
            <a:ext cx="2743670" cy="307777"/>
          </a:xfrm>
          <a:prstGeom prst="rect">
            <a:avLst/>
          </a:prstGeom>
          <a:noFill/>
        </p:spPr>
        <p:txBody>
          <a:bodyPr wrap="square" rtlCol="0">
            <a:spAutoFit/>
          </a:bodyPr>
          <a:lstStyle/>
          <a:p>
            <a:r>
              <a:rPr lang="en-US" sz="1400" dirty="0">
                <a:solidFill>
                  <a:srgbClr val="0070C0"/>
                </a:solidFill>
                <a:hlinkClick r:id="rId3" action="ppaction://hlinksldjump">
                  <a:extLst>
                    <a:ext uri="{A12FA001-AC4F-418D-AE19-62706E023703}">
                      <ahyp:hlinkClr xmlns:ahyp="http://schemas.microsoft.com/office/drawing/2018/hyperlinkcolor" val="tx"/>
                    </a:ext>
                  </a:extLst>
                </a:hlinkClick>
              </a:rPr>
              <a:t>Dashboard</a:t>
            </a:r>
            <a:endParaRPr lang="en-US" sz="1400" dirty="0">
              <a:solidFill>
                <a:srgbClr val="0070C0"/>
              </a:solidFill>
            </a:endParaRPr>
          </a:p>
        </p:txBody>
      </p:sp>
      <p:sp>
        <p:nvSpPr>
          <p:cNvPr id="3" name="Content Placeholder 2">
            <a:extLst>
              <a:ext uri="{FF2B5EF4-FFF2-40B4-BE49-F238E27FC236}">
                <a16:creationId xmlns:a16="http://schemas.microsoft.com/office/drawing/2014/main" id="{7A7527B8-50BD-B04A-9AE8-18482FE95502}"/>
              </a:ext>
            </a:extLst>
          </p:cNvPr>
          <p:cNvSpPr txBox="1">
            <a:spLocks/>
          </p:cNvSpPr>
          <p:nvPr/>
        </p:nvSpPr>
        <p:spPr>
          <a:xfrm>
            <a:off x="685330" y="1188719"/>
            <a:ext cx="7772870" cy="5303520"/>
          </a:xfrm>
          <a:prstGeom prst="rect">
            <a:avLst/>
          </a:prstGeom>
        </p:spPr>
        <p:txBody>
          <a:bodyPr>
            <a:normAutofit/>
          </a:bodyPr>
          <a:lst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a:lstStyle>
          <a:p>
            <a:pPr>
              <a:lnSpc>
                <a:spcPct val="100000"/>
              </a:lnSpc>
              <a:spcBef>
                <a:spcPts val="400"/>
              </a:spcBef>
            </a:pPr>
            <a:r>
              <a:rPr lang="en-US" cap="none" dirty="0"/>
              <a:t>QTP provides a unified candidate explanation for several open questions in quantum measurement:</a:t>
            </a:r>
          </a:p>
          <a:p>
            <a:pPr lvl="1">
              <a:lnSpc>
                <a:spcPct val="100000"/>
              </a:lnSpc>
              <a:spcBef>
                <a:spcPts val="400"/>
              </a:spcBef>
            </a:pPr>
            <a:r>
              <a:rPr lang="en-US" cap="none" dirty="0"/>
              <a:t>No </a:t>
            </a:r>
            <a:r>
              <a:rPr lang="en-US" i="1" cap="none" dirty="0"/>
              <a:t>ambiguous divide</a:t>
            </a:r>
            <a:r>
              <a:rPr lang="en-US" cap="none" dirty="0"/>
              <a:t> between environment and quantum system.</a:t>
            </a:r>
          </a:p>
          <a:p>
            <a:pPr lvl="1">
              <a:lnSpc>
                <a:spcPct val="100000"/>
              </a:lnSpc>
              <a:spcBef>
                <a:spcPts val="400"/>
              </a:spcBef>
            </a:pPr>
            <a:r>
              <a:rPr lang="en-US" cap="none" dirty="0"/>
              <a:t>Collapse basis uniquely determined by </a:t>
            </a:r>
            <a:r>
              <a:rPr lang="en-US" i="1" cap="none" dirty="0"/>
              <a:t>particulars</a:t>
            </a:r>
            <a:r>
              <a:rPr lang="en-US" cap="none" dirty="0"/>
              <a:t> of the quantum system.</a:t>
            </a:r>
          </a:p>
          <a:p>
            <a:pPr lvl="1">
              <a:lnSpc>
                <a:spcPct val="100000"/>
              </a:lnSpc>
              <a:spcBef>
                <a:spcPts val="400"/>
              </a:spcBef>
            </a:pPr>
            <a:r>
              <a:rPr lang="en-US" cap="none" dirty="0"/>
              <a:t>Self-collapse, no </a:t>
            </a:r>
            <a:r>
              <a:rPr lang="en-US" i="1" cap="none" dirty="0"/>
              <a:t>classical environment</a:t>
            </a:r>
            <a:r>
              <a:rPr lang="en-US" cap="none" dirty="0"/>
              <a:t> at all – its quantum all the way down.</a:t>
            </a:r>
          </a:p>
          <a:p>
            <a:pPr lvl="1">
              <a:lnSpc>
                <a:spcPct val="100000"/>
              </a:lnSpc>
              <a:spcBef>
                <a:spcPts val="400"/>
              </a:spcBef>
            </a:pPr>
            <a:r>
              <a:rPr lang="en-US" cap="none" dirty="0"/>
              <a:t>Introduces nonlinearity </a:t>
            </a:r>
            <a:r>
              <a:rPr lang="en-US" i="1" cap="none" dirty="0"/>
              <a:t>naturally</a:t>
            </a:r>
            <a:r>
              <a:rPr lang="en-US" cap="none" dirty="0"/>
              <a:t> through self-reference.</a:t>
            </a:r>
          </a:p>
          <a:p>
            <a:pPr lvl="1">
              <a:lnSpc>
                <a:spcPct val="100000"/>
              </a:lnSpc>
              <a:spcBef>
                <a:spcPts val="400"/>
              </a:spcBef>
            </a:pPr>
            <a:r>
              <a:rPr lang="en-US" i="1" cap="none" dirty="0"/>
              <a:t>Hilbert</a:t>
            </a:r>
            <a:r>
              <a:rPr lang="en-US" cap="none" dirty="0"/>
              <a:t> spaces still apply.</a:t>
            </a:r>
          </a:p>
          <a:p>
            <a:pPr lvl="1">
              <a:lnSpc>
                <a:spcPct val="100000"/>
              </a:lnSpc>
              <a:spcBef>
                <a:spcPts val="400"/>
              </a:spcBef>
            </a:pPr>
            <a:r>
              <a:rPr lang="en-US" cap="none" dirty="0"/>
              <a:t>Evolution remains </a:t>
            </a:r>
            <a:r>
              <a:rPr lang="en-US" i="1" cap="none" dirty="0"/>
              <a:t>unitary.</a:t>
            </a:r>
            <a:endParaRPr lang="en-US" cap="none" dirty="0"/>
          </a:p>
          <a:p>
            <a:pPr lvl="1">
              <a:lnSpc>
                <a:spcPct val="100000"/>
              </a:lnSpc>
              <a:spcBef>
                <a:spcPts val="400"/>
              </a:spcBef>
            </a:pPr>
            <a:r>
              <a:rPr lang="en-US" cap="none" dirty="0"/>
              <a:t>QM machinery untouched.</a:t>
            </a:r>
          </a:p>
          <a:p>
            <a:pPr lvl="1">
              <a:lnSpc>
                <a:spcPct val="100000"/>
              </a:lnSpc>
              <a:spcBef>
                <a:spcPts val="400"/>
              </a:spcBef>
            </a:pPr>
            <a:r>
              <a:rPr lang="en-US" cap="none" dirty="0"/>
              <a:t>Indeterminacy provides a foundation for quantum </a:t>
            </a:r>
            <a:r>
              <a:rPr lang="en-US" i="1" cap="none" dirty="0"/>
              <a:t>randomness</a:t>
            </a:r>
            <a:r>
              <a:rPr lang="en-US" cap="none" dirty="0"/>
              <a:t>.</a:t>
            </a:r>
          </a:p>
          <a:p>
            <a:pPr>
              <a:lnSpc>
                <a:spcPct val="100000"/>
              </a:lnSpc>
              <a:spcBef>
                <a:spcPts val="400"/>
              </a:spcBef>
            </a:pPr>
            <a:r>
              <a:rPr lang="en-US" cap="none" dirty="0"/>
              <a:t>Next steps.</a:t>
            </a:r>
          </a:p>
          <a:p>
            <a:pPr lvl="1">
              <a:lnSpc>
                <a:spcPct val="100000"/>
              </a:lnSpc>
              <a:spcBef>
                <a:spcPts val="400"/>
              </a:spcBef>
            </a:pPr>
            <a:r>
              <a:rPr lang="en-US" cap="none" dirty="0"/>
              <a:t>Publish a paper on </a:t>
            </a:r>
            <a:r>
              <a:rPr lang="en-US" i="1" cap="none" dirty="0"/>
              <a:t>world ribbons</a:t>
            </a:r>
            <a:r>
              <a:rPr lang="en-US" cap="none" dirty="0"/>
              <a:t> and </a:t>
            </a:r>
            <a:r>
              <a:rPr lang="en-US" i="1" cap="none" dirty="0"/>
              <a:t>SSI</a:t>
            </a:r>
            <a:r>
              <a:rPr lang="en-US" cap="none" dirty="0"/>
              <a:t> – it is finally testable. </a:t>
            </a:r>
          </a:p>
          <a:p>
            <a:pPr lvl="1">
              <a:lnSpc>
                <a:spcPct val="100000"/>
              </a:lnSpc>
              <a:spcBef>
                <a:spcPts val="400"/>
              </a:spcBef>
            </a:pPr>
            <a:r>
              <a:rPr lang="en-US" cap="none" dirty="0"/>
              <a:t>Publish a paper on </a:t>
            </a:r>
            <a:r>
              <a:rPr lang="en-US" i="1" cap="none" dirty="0"/>
              <a:t>TCL</a:t>
            </a:r>
            <a:r>
              <a:rPr lang="en-US" cap="none" dirty="0"/>
              <a:t>.</a:t>
            </a:r>
          </a:p>
          <a:p>
            <a:pPr lvl="1">
              <a:lnSpc>
                <a:spcPct val="100000"/>
              </a:lnSpc>
              <a:spcBef>
                <a:spcPts val="400"/>
              </a:spcBef>
            </a:pPr>
            <a:endParaRPr lang="en-US" cap="none" dirty="0"/>
          </a:p>
        </p:txBody>
      </p:sp>
    </p:spTree>
    <p:extLst>
      <p:ext uri="{BB962C8B-B14F-4D97-AF65-F5344CB8AC3E}">
        <p14:creationId xmlns:p14="http://schemas.microsoft.com/office/powerpoint/2010/main" val="395236564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04A14E-111E-6BCC-7F0C-53EB5445FC5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A0F61EF-2BF5-9E9E-000C-C571400000C6}"/>
              </a:ext>
            </a:extLst>
          </p:cNvPr>
          <p:cNvSpPr>
            <a:spLocks noGrp="1"/>
          </p:cNvSpPr>
          <p:nvPr>
            <p:ph type="title"/>
          </p:nvPr>
        </p:nvSpPr>
        <p:spPr>
          <a:xfrm>
            <a:off x="685332" y="457200"/>
            <a:ext cx="7773338" cy="600681"/>
          </a:xfrm>
          <a:gradFill flip="none" rotWithShape="1">
            <a:gsLst>
              <a:gs pos="0">
                <a:srgbClr val="FFFF00">
                  <a:alpha val="30000"/>
                </a:srgbClr>
              </a:gs>
              <a:gs pos="45000">
                <a:srgbClr val="FFFF00">
                  <a:alpha val="30000"/>
                </a:srgbClr>
              </a:gs>
              <a:gs pos="99000">
                <a:srgbClr val="FFFF00"/>
              </a:gs>
            </a:gsLst>
            <a:path path="circle">
              <a:fillToRect l="50000" t="130000" r="50000" b="-30000"/>
            </a:path>
            <a:tileRect/>
          </a:gradFill>
        </p:spPr>
        <p:txBody>
          <a:bodyPr/>
          <a:lstStyle/>
          <a:p>
            <a:r>
              <a:rPr lang="en-US" cap="none" dirty="0"/>
              <a:t>Q&amp;A</a:t>
            </a:r>
          </a:p>
        </p:txBody>
      </p:sp>
      <p:sp>
        <p:nvSpPr>
          <p:cNvPr id="4" name="Slide Number Placeholder 3">
            <a:extLst>
              <a:ext uri="{FF2B5EF4-FFF2-40B4-BE49-F238E27FC236}">
                <a16:creationId xmlns:a16="http://schemas.microsoft.com/office/drawing/2014/main" id="{7C5990D5-D847-EE67-C5E9-443CEA793D72}"/>
              </a:ext>
            </a:extLst>
          </p:cNvPr>
          <p:cNvSpPr>
            <a:spLocks noGrp="1"/>
          </p:cNvSpPr>
          <p:nvPr>
            <p:ph type="sldNum" sz="quarter" idx="12"/>
          </p:nvPr>
        </p:nvSpPr>
        <p:spPr>
          <a:xfrm>
            <a:off x="7885509" y="6400800"/>
            <a:ext cx="573161" cy="365125"/>
          </a:xfrm>
        </p:spPr>
        <p:txBody>
          <a:bodyPr/>
          <a:lstStyle/>
          <a:p>
            <a:fld id="{23A7953B-B4AA-634C-AC3B-B52C39691C1C}" type="slidenum">
              <a:rPr lang="en-US" smtClean="0"/>
              <a:pPr/>
              <a:t>27</a:t>
            </a:fld>
            <a:endParaRPr lang="en-US" dirty="0"/>
          </a:p>
        </p:txBody>
      </p:sp>
      <p:sp>
        <p:nvSpPr>
          <p:cNvPr id="5" name="TextBox 4">
            <a:extLst>
              <a:ext uri="{FF2B5EF4-FFF2-40B4-BE49-F238E27FC236}">
                <a16:creationId xmlns:a16="http://schemas.microsoft.com/office/drawing/2014/main" id="{6D0F8C80-E1FC-8570-BE61-C0EC2C513BF1}"/>
              </a:ext>
            </a:extLst>
          </p:cNvPr>
          <p:cNvSpPr txBox="1"/>
          <p:nvPr/>
        </p:nvSpPr>
        <p:spPr>
          <a:xfrm>
            <a:off x="685330" y="6400800"/>
            <a:ext cx="2743670" cy="307777"/>
          </a:xfrm>
          <a:prstGeom prst="rect">
            <a:avLst/>
          </a:prstGeom>
          <a:noFill/>
        </p:spPr>
        <p:txBody>
          <a:bodyPr wrap="square" rtlCol="0">
            <a:spAutoFit/>
          </a:bodyPr>
          <a:lstStyle/>
          <a:p>
            <a:r>
              <a:rPr lang="en-US" sz="1400" dirty="0">
                <a:solidFill>
                  <a:srgbClr val="FFFF00"/>
                </a:solidFill>
                <a:hlinkClick r:id="rId3" action="ppaction://hlinksldjump">
                  <a:extLst>
                    <a:ext uri="{A12FA001-AC4F-418D-AE19-62706E023703}">
                      <ahyp:hlinkClr xmlns:ahyp="http://schemas.microsoft.com/office/drawing/2018/hyperlinkcolor" val="tx"/>
                    </a:ext>
                  </a:extLst>
                </a:hlinkClick>
              </a:rPr>
              <a:t>Dashboard</a:t>
            </a:r>
            <a:endParaRPr lang="en-US" sz="1400" dirty="0">
              <a:solidFill>
                <a:srgbClr val="FFFF00"/>
              </a:solidFill>
            </a:endParaRPr>
          </a:p>
        </p:txBody>
      </p:sp>
    </p:spTree>
    <p:extLst>
      <p:ext uri="{BB962C8B-B14F-4D97-AF65-F5344CB8AC3E}">
        <p14:creationId xmlns:p14="http://schemas.microsoft.com/office/powerpoint/2010/main" val="251152139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C91A3B-FCE5-433A-8B4F-766290EC75F9}"/>
              </a:ext>
            </a:extLst>
          </p:cNvPr>
          <p:cNvSpPr>
            <a:spLocks noGrp="1"/>
          </p:cNvSpPr>
          <p:nvPr>
            <p:ph type="title"/>
          </p:nvPr>
        </p:nvSpPr>
        <p:spPr>
          <a:xfrm>
            <a:off x="685332" y="457200"/>
            <a:ext cx="7773338" cy="600682"/>
          </a:xfrm>
        </p:spPr>
        <p:txBody>
          <a:bodyPr/>
          <a:lstStyle/>
          <a:p>
            <a:r>
              <a:rPr lang="en-US" cap="none" dirty="0"/>
              <a:t>Dashboard</a:t>
            </a:r>
          </a:p>
        </p:txBody>
      </p:sp>
      <p:sp>
        <p:nvSpPr>
          <p:cNvPr id="3" name="Content Placeholder 2">
            <a:extLst>
              <a:ext uri="{FF2B5EF4-FFF2-40B4-BE49-F238E27FC236}">
                <a16:creationId xmlns:a16="http://schemas.microsoft.com/office/drawing/2014/main" id="{76666BE2-249B-2394-3036-33E9399832E6}"/>
              </a:ext>
            </a:extLst>
          </p:cNvPr>
          <p:cNvSpPr>
            <a:spLocks noGrp="1"/>
          </p:cNvSpPr>
          <p:nvPr>
            <p:ph sz="quarter" idx="13"/>
          </p:nvPr>
        </p:nvSpPr>
        <p:spPr>
          <a:xfrm>
            <a:off x="548640" y="1188719"/>
            <a:ext cx="8229600" cy="5120640"/>
          </a:xfrm>
          <a:noFill/>
        </p:spPr>
        <p:txBody>
          <a:bodyPr numCol="2">
            <a:normAutofit lnSpcReduction="10000"/>
          </a:bodyPr>
          <a:lstStyle/>
          <a:p>
            <a:pPr>
              <a:lnSpc>
                <a:spcPct val="100000"/>
              </a:lnSpc>
              <a:spcBef>
                <a:spcPts val="400"/>
              </a:spcBef>
            </a:pPr>
            <a:r>
              <a:rPr lang="en-US" cap="none" dirty="0">
                <a:highlight>
                  <a:srgbClr val="D3B2E9"/>
                </a:highlight>
                <a:hlinkClick r:id="" action="ppaction://hlinkshowjump?jump=firstslide">
                  <a:extLst>
                    <a:ext uri="{A12FA001-AC4F-418D-AE19-62706E023703}">
                      <ahyp:hlinkClr xmlns:ahyp="http://schemas.microsoft.com/office/drawing/2018/hyperlinkcolor" val="tx"/>
                    </a:ext>
                  </a:extLst>
                </a:hlinkClick>
              </a:rPr>
              <a:t>Intro</a:t>
            </a:r>
            <a:endParaRPr lang="en-US" cap="none" dirty="0">
              <a:highlight>
                <a:srgbClr val="D3B2E9"/>
              </a:highlight>
            </a:endParaRPr>
          </a:p>
          <a:p>
            <a:pPr lvl="1">
              <a:lnSpc>
                <a:spcPct val="100000"/>
              </a:lnSpc>
              <a:spcBef>
                <a:spcPts val="400"/>
              </a:spcBef>
            </a:pPr>
            <a:r>
              <a:rPr lang="en-US" cap="none" dirty="0">
                <a:hlinkClick r:id="rId3" action="ppaction://hlinksldjump"/>
              </a:rPr>
              <a:t>Argument</a:t>
            </a:r>
            <a:endParaRPr lang="en-US" cap="none" dirty="0"/>
          </a:p>
          <a:p>
            <a:pPr>
              <a:lnSpc>
                <a:spcPct val="100000"/>
              </a:lnSpc>
              <a:spcBef>
                <a:spcPts val="400"/>
              </a:spcBef>
            </a:pPr>
            <a:r>
              <a:rPr lang="en-US" cap="none" dirty="0">
                <a:highlight>
                  <a:srgbClr val="00FF00"/>
                </a:highlight>
                <a:hlinkClick r:id="rId4" action="ppaction://hlinksldjump">
                  <a:extLst>
                    <a:ext uri="{A12FA001-AC4F-418D-AE19-62706E023703}">
                      <ahyp:hlinkClr xmlns:ahyp="http://schemas.microsoft.com/office/drawing/2018/hyperlinkcolor" val="tx"/>
                    </a:ext>
                  </a:extLst>
                </a:hlinkClick>
              </a:rPr>
              <a:t>Logic</a:t>
            </a:r>
            <a:endParaRPr lang="en-US" cap="none" dirty="0">
              <a:highlight>
                <a:srgbClr val="00FF00"/>
              </a:highlight>
            </a:endParaRPr>
          </a:p>
          <a:p>
            <a:pPr lvl="1">
              <a:lnSpc>
                <a:spcPct val="100000"/>
              </a:lnSpc>
              <a:spcBef>
                <a:spcPts val="400"/>
              </a:spcBef>
            </a:pPr>
            <a:r>
              <a:rPr lang="en-US" cap="none" dirty="0">
                <a:hlinkClick r:id="rId4" action="ppaction://hlinksldjump"/>
              </a:rPr>
              <a:t>Self-Reference is Unavoidable</a:t>
            </a:r>
            <a:endParaRPr lang="en-US" cap="none" dirty="0"/>
          </a:p>
          <a:p>
            <a:pPr lvl="1">
              <a:lnSpc>
                <a:spcPct val="100000"/>
              </a:lnSpc>
              <a:spcBef>
                <a:spcPts val="400"/>
              </a:spcBef>
            </a:pPr>
            <a:r>
              <a:rPr lang="en-US" cap="none" dirty="0">
                <a:hlinkClick r:id="rId5" action="ppaction://hlinksldjump"/>
              </a:rPr>
              <a:t>Oscillation</a:t>
            </a:r>
            <a:endParaRPr lang="en-US" cap="none" dirty="0"/>
          </a:p>
          <a:p>
            <a:pPr lvl="1">
              <a:lnSpc>
                <a:spcPct val="100000"/>
              </a:lnSpc>
              <a:spcBef>
                <a:spcPts val="400"/>
              </a:spcBef>
            </a:pPr>
            <a:r>
              <a:rPr lang="en-US" cap="none" dirty="0">
                <a:hlinkClick r:id="rId6" action="ppaction://hlinksldjump"/>
              </a:rPr>
              <a:t>Frequency?</a:t>
            </a:r>
            <a:endParaRPr lang="en-US" cap="none" dirty="0"/>
          </a:p>
          <a:p>
            <a:pPr lvl="1">
              <a:lnSpc>
                <a:spcPct val="100000"/>
              </a:lnSpc>
              <a:spcBef>
                <a:spcPts val="400"/>
              </a:spcBef>
            </a:pPr>
            <a:r>
              <a:rPr lang="en-US" cap="none" dirty="0">
                <a:hlinkClick r:id="rId7" action="ppaction://hlinksldjump"/>
              </a:rPr>
              <a:t>Quantization</a:t>
            </a:r>
            <a:endParaRPr lang="en-US" cap="none" dirty="0"/>
          </a:p>
          <a:p>
            <a:pPr lvl="1">
              <a:lnSpc>
                <a:spcPct val="100000"/>
              </a:lnSpc>
              <a:spcBef>
                <a:spcPts val="400"/>
              </a:spcBef>
            </a:pPr>
            <a:r>
              <a:rPr lang="en-US" cap="none" dirty="0">
                <a:hlinkClick r:id="rId8" action="ppaction://hlinksldjump"/>
              </a:rPr>
              <a:t>Conjugate Logical Bases</a:t>
            </a:r>
            <a:endParaRPr lang="en-US" cap="none" dirty="0"/>
          </a:p>
          <a:p>
            <a:pPr lvl="1">
              <a:lnSpc>
                <a:spcPct val="100000"/>
              </a:lnSpc>
              <a:spcBef>
                <a:spcPts val="400"/>
              </a:spcBef>
            </a:pPr>
            <a:r>
              <a:rPr lang="en-US" cap="none" dirty="0">
                <a:hlinkClick r:id="rId9" action="ppaction://hlinksldjump"/>
              </a:rPr>
              <a:t>Six Representations</a:t>
            </a:r>
            <a:endParaRPr lang="en-US" cap="none" dirty="0"/>
          </a:p>
          <a:p>
            <a:pPr lvl="1">
              <a:lnSpc>
                <a:spcPct val="100000"/>
              </a:lnSpc>
              <a:spcBef>
                <a:spcPts val="400"/>
              </a:spcBef>
            </a:pPr>
            <a:r>
              <a:rPr lang="en-US" cap="none" dirty="0">
                <a:hlinkClick r:id="rId10" action="ppaction://hlinksldjump"/>
              </a:rPr>
              <a:t>Scaling Law</a:t>
            </a:r>
            <a:endParaRPr lang="en-US" cap="none" dirty="0"/>
          </a:p>
          <a:p>
            <a:pPr lvl="1">
              <a:lnSpc>
                <a:spcPct val="100000"/>
              </a:lnSpc>
              <a:spcBef>
                <a:spcPts val="400"/>
              </a:spcBef>
            </a:pPr>
            <a:r>
              <a:rPr lang="en-US" cap="none" dirty="0">
                <a:hlinkClick r:id="rId11" action="ppaction://hlinksldjump"/>
              </a:rPr>
              <a:t>Relaxation</a:t>
            </a:r>
            <a:endParaRPr lang="en-US" cap="none" dirty="0"/>
          </a:p>
          <a:p>
            <a:pPr lvl="1">
              <a:lnSpc>
                <a:spcPct val="100000"/>
              </a:lnSpc>
              <a:spcBef>
                <a:spcPts val="400"/>
              </a:spcBef>
            </a:pPr>
            <a:r>
              <a:rPr lang="en-US" cap="none" dirty="0">
                <a:hlinkClick r:id="rId12" action="ppaction://hlinksldjump"/>
              </a:rPr>
              <a:t>Tri Conjugate Logic (TLC)</a:t>
            </a:r>
            <a:endParaRPr lang="en-US" cap="none" dirty="0"/>
          </a:p>
          <a:p>
            <a:pPr lvl="1">
              <a:lnSpc>
                <a:spcPct val="100000"/>
              </a:lnSpc>
              <a:spcBef>
                <a:spcPts val="400"/>
              </a:spcBef>
            </a:pPr>
            <a:r>
              <a:rPr lang="en-US" cap="none" dirty="0">
                <a:hlinkClick r:id="rId13" action="ppaction://hlinksldjump"/>
              </a:rPr>
              <a:t>Logical Consistency</a:t>
            </a:r>
            <a:endParaRPr lang="en-US" cap="none" dirty="0"/>
          </a:p>
          <a:p>
            <a:pPr lvl="1">
              <a:lnSpc>
                <a:spcPct val="100000"/>
              </a:lnSpc>
              <a:spcBef>
                <a:spcPts val="400"/>
              </a:spcBef>
            </a:pPr>
            <a:r>
              <a:rPr lang="en-US" cap="none" dirty="0">
                <a:hlinkClick r:id="rId14" action="ppaction://hlinksldjump"/>
              </a:rPr>
              <a:t>An Unexpected Invariant</a:t>
            </a:r>
            <a:endParaRPr lang="en-US" cap="none" dirty="0"/>
          </a:p>
          <a:p>
            <a:pPr lvl="1">
              <a:lnSpc>
                <a:spcPct val="100000"/>
              </a:lnSpc>
              <a:spcBef>
                <a:spcPts val="400"/>
              </a:spcBef>
            </a:pPr>
            <a:endParaRPr lang="en-US" cap="none" dirty="0"/>
          </a:p>
          <a:p>
            <a:pPr lvl="1">
              <a:lnSpc>
                <a:spcPct val="100000"/>
              </a:lnSpc>
              <a:spcBef>
                <a:spcPts val="400"/>
              </a:spcBef>
            </a:pPr>
            <a:endParaRPr lang="en-US" cap="none" dirty="0"/>
          </a:p>
          <a:p>
            <a:pPr>
              <a:lnSpc>
                <a:spcPct val="100000"/>
              </a:lnSpc>
              <a:spcBef>
                <a:spcPts val="400"/>
              </a:spcBef>
            </a:pPr>
            <a:r>
              <a:rPr lang="en-US" cap="none" dirty="0">
                <a:highlight>
                  <a:srgbClr val="00FFFF"/>
                </a:highlight>
                <a:hlinkClick r:id="rId15" action="ppaction://hlinksldjump">
                  <a:extLst>
                    <a:ext uri="{A12FA001-AC4F-418D-AE19-62706E023703}">
                      <ahyp:hlinkClr xmlns:ahyp="http://schemas.microsoft.com/office/drawing/2018/hyperlinkcolor" val="tx"/>
                    </a:ext>
                  </a:extLst>
                </a:hlinkClick>
              </a:rPr>
              <a:t>Quantum Physics</a:t>
            </a:r>
            <a:endParaRPr lang="en-US" cap="none" dirty="0">
              <a:highlight>
                <a:srgbClr val="00FFFF"/>
              </a:highlight>
            </a:endParaRPr>
          </a:p>
          <a:p>
            <a:pPr lvl="1">
              <a:lnSpc>
                <a:spcPct val="100000"/>
              </a:lnSpc>
              <a:spcBef>
                <a:spcPts val="400"/>
              </a:spcBef>
            </a:pPr>
            <a:r>
              <a:rPr lang="en-US" cap="none" dirty="0">
                <a:hlinkClick r:id="rId15" action="ppaction://hlinksldjump"/>
              </a:rPr>
              <a:t>The Bell States in Three Basis</a:t>
            </a:r>
            <a:endParaRPr lang="en-US" cap="none" dirty="0"/>
          </a:p>
          <a:p>
            <a:pPr lvl="1">
              <a:lnSpc>
                <a:spcPct val="100000"/>
              </a:lnSpc>
              <a:spcBef>
                <a:spcPts val="400"/>
              </a:spcBef>
            </a:pPr>
            <a:r>
              <a:rPr lang="en-US" cap="none" dirty="0">
                <a:hlinkClick r:id="rId16" action="ppaction://hlinksldjump"/>
              </a:rPr>
              <a:t>World Ribbons</a:t>
            </a:r>
            <a:endParaRPr lang="en-US" cap="none" dirty="0"/>
          </a:p>
          <a:p>
            <a:pPr lvl="1">
              <a:lnSpc>
                <a:spcPct val="100000"/>
              </a:lnSpc>
              <a:spcBef>
                <a:spcPts val="400"/>
              </a:spcBef>
            </a:pPr>
            <a:r>
              <a:rPr lang="en-US" cap="none" dirty="0">
                <a:hlinkClick r:id="rId17" action="ppaction://hlinksldjump"/>
              </a:rPr>
              <a:t>A Lorentz Invariant Top Edge</a:t>
            </a:r>
            <a:endParaRPr lang="en-US" cap="none" dirty="0">
              <a:hlinkClick r:id="rId18" action="ppaction://hlinksldjump"/>
            </a:endParaRPr>
          </a:p>
          <a:p>
            <a:pPr lvl="1">
              <a:lnSpc>
                <a:spcPct val="100000"/>
              </a:lnSpc>
              <a:spcBef>
                <a:spcPts val="400"/>
              </a:spcBef>
            </a:pPr>
            <a:r>
              <a:rPr lang="en-US" cap="none" dirty="0">
                <a:hlinkClick r:id="rId18" action="ppaction://hlinksldjump"/>
              </a:rPr>
              <a:t>Natural Nonlinearity</a:t>
            </a:r>
            <a:endParaRPr lang="en-US" cap="none" dirty="0"/>
          </a:p>
          <a:p>
            <a:pPr lvl="1">
              <a:lnSpc>
                <a:spcPct val="100000"/>
              </a:lnSpc>
              <a:spcBef>
                <a:spcPts val="400"/>
              </a:spcBef>
            </a:pPr>
            <a:r>
              <a:rPr lang="en-US" cap="none" dirty="0">
                <a:solidFill>
                  <a:srgbClr val="0070C0"/>
                </a:solidFill>
                <a:hlinkClick r:id="rId19" action="ppaction://hlinksldjump"/>
              </a:rPr>
              <a:t>Unitary Evolution Remains Timelike</a:t>
            </a:r>
            <a:endParaRPr lang="en-US" cap="none" dirty="0">
              <a:solidFill>
                <a:srgbClr val="0070C0"/>
              </a:solidFill>
            </a:endParaRPr>
          </a:p>
          <a:p>
            <a:pPr lvl="1">
              <a:lnSpc>
                <a:spcPct val="100000"/>
              </a:lnSpc>
              <a:spcBef>
                <a:spcPts val="400"/>
              </a:spcBef>
            </a:pPr>
            <a:r>
              <a:rPr lang="en-US" cap="none" dirty="0">
                <a:hlinkClick r:id="rId20" action="ppaction://hlinksldjump"/>
              </a:rPr>
              <a:t>Bosons in the Same State</a:t>
            </a:r>
            <a:endParaRPr lang="en-US" cap="none" dirty="0"/>
          </a:p>
          <a:p>
            <a:pPr lvl="1">
              <a:lnSpc>
                <a:spcPct val="100000"/>
              </a:lnSpc>
              <a:spcBef>
                <a:spcPts val="400"/>
              </a:spcBef>
            </a:pPr>
            <a:r>
              <a:rPr lang="en-US" cap="none" dirty="0">
                <a:hlinkClick r:id="rId21" action="ppaction://hlinksldjump"/>
              </a:rPr>
              <a:t>An Unexpected Invariant</a:t>
            </a:r>
            <a:endParaRPr lang="en-US" cap="none" dirty="0"/>
          </a:p>
          <a:p>
            <a:pPr lvl="1">
              <a:lnSpc>
                <a:spcPct val="100000"/>
              </a:lnSpc>
              <a:spcBef>
                <a:spcPts val="400"/>
              </a:spcBef>
            </a:pPr>
            <a:r>
              <a:rPr lang="en-US" cap="none" dirty="0">
                <a:hlinkClick r:id="rId22" action="ppaction://hlinksldjump"/>
              </a:rPr>
              <a:t>Global Self-Consistency</a:t>
            </a:r>
            <a:endParaRPr lang="en-US" cap="none" dirty="0"/>
          </a:p>
          <a:p>
            <a:pPr lvl="1">
              <a:lnSpc>
                <a:spcPct val="100000"/>
              </a:lnSpc>
              <a:spcBef>
                <a:spcPts val="400"/>
              </a:spcBef>
            </a:pPr>
            <a:r>
              <a:rPr lang="en-US" cap="none" dirty="0">
                <a:hlinkClick r:id="rId23" action="ppaction://hlinksldjump"/>
              </a:rPr>
              <a:t>EPR Entanglement</a:t>
            </a:r>
            <a:endParaRPr lang="en-US" cap="none" dirty="0"/>
          </a:p>
          <a:p>
            <a:pPr lvl="1">
              <a:lnSpc>
                <a:spcPct val="100000"/>
              </a:lnSpc>
              <a:spcBef>
                <a:spcPts val="400"/>
              </a:spcBef>
            </a:pPr>
            <a:r>
              <a:rPr lang="en-US" cap="none" dirty="0">
                <a:hlinkClick r:id="rId24" action="ppaction://hlinksldjump"/>
              </a:rPr>
              <a:t>Diamond Paradox</a:t>
            </a:r>
            <a:endParaRPr lang="en-US" cap="none" dirty="0"/>
          </a:p>
          <a:p>
            <a:pPr lvl="1">
              <a:lnSpc>
                <a:spcPct val="100000"/>
              </a:lnSpc>
              <a:spcBef>
                <a:spcPts val="400"/>
              </a:spcBef>
            </a:pPr>
            <a:r>
              <a:rPr lang="en-US" cap="none" dirty="0">
                <a:hlinkClick r:id="rId25" action="ppaction://hlinksldjump"/>
              </a:rPr>
              <a:t>Experimental Predictions</a:t>
            </a:r>
            <a:endParaRPr lang="en-US" cap="none" dirty="0"/>
          </a:p>
          <a:p>
            <a:pPr lvl="1">
              <a:lnSpc>
                <a:spcPct val="100000"/>
              </a:lnSpc>
              <a:spcBef>
                <a:spcPts val="400"/>
              </a:spcBef>
            </a:pPr>
            <a:r>
              <a:rPr lang="en-US" cap="none" dirty="0">
                <a:hlinkClick r:id="rId26" action="ppaction://hlinksldjump"/>
              </a:rPr>
              <a:t>Objective Measurement Mechanism</a:t>
            </a:r>
            <a:endParaRPr lang="en-US" cap="none" dirty="0"/>
          </a:p>
          <a:p>
            <a:pPr lvl="1">
              <a:lnSpc>
                <a:spcPct val="100000"/>
              </a:lnSpc>
              <a:spcBef>
                <a:spcPts val="400"/>
              </a:spcBef>
            </a:pPr>
            <a:r>
              <a:rPr lang="en-US" cap="none" dirty="0">
                <a:hlinkClick r:id="rId27" action="ppaction://hlinksldjump"/>
              </a:rPr>
              <a:t>QTP Ambitions</a:t>
            </a:r>
            <a:endParaRPr lang="en-US" cap="none" dirty="0"/>
          </a:p>
          <a:p>
            <a:pPr>
              <a:lnSpc>
                <a:spcPct val="100000"/>
              </a:lnSpc>
              <a:spcBef>
                <a:spcPts val="400"/>
              </a:spcBef>
            </a:pPr>
            <a:r>
              <a:rPr lang="en-US" u="sng" cap="none" dirty="0">
                <a:highlight>
                  <a:srgbClr val="FFFF00"/>
                </a:highlight>
                <a:hlinkClick r:id="rId28" action="ppaction://hlinksldjump"/>
              </a:rPr>
              <a:t>Q&amp;A</a:t>
            </a:r>
            <a:endParaRPr lang="en-US" u="sng" cap="none" dirty="0">
              <a:highlight>
                <a:srgbClr val="FFFF00"/>
              </a:highlight>
            </a:endParaRPr>
          </a:p>
          <a:p>
            <a:pPr>
              <a:lnSpc>
                <a:spcPct val="100000"/>
              </a:lnSpc>
              <a:spcBef>
                <a:spcPts val="400"/>
              </a:spcBef>
            </a:pPr>
            <a:r>
              <a:rPr lang="en-US" u="sng" cap="none" dirty="0">
                <a:highlight>
                  <a:srgbClr val="C0C0C0"/>
                </a:highlight>
                <a:hlinkClick r:id="rId29" action="ppaction://hlinksldjump"/>
              </a:rPr>
              <a:t>References</a:t>
            </a:r>
            <a:endParaRPr lang="en-US" u="sng" cap="none" dirty="0">
              <a:highlight>
                <a:srgbClr val="C0C0C0"/>
              </a:highlight>
            </a:endParaRPr>
          </a:p>
        </p:txBody>
      </p:sp>
      <p:sp>
        <p:nvSpPr>
          <p:cNvPr id="5" name="Slide Number Placeholder 4">
            <a:extLst>
              <a:ext uri="{FF2B5EF4-FFF2-40B4-BE49-F238E27FC236}">
                <a16:creationId xmlns:a16="http://schemas.microsoft.com/office/drawing/2014/main" id="{38322272-7C0B-851D-4FF5-749C2ED2CA71}"/>
              </a:ext>
            </a:extLst>
          </p:cNvPr>
          <p:cNvSpPr>
            <a:spLocks noGrp="1"/>
          </p:cNvSpPr>
          <p:nvPr>
            <p:ph type="sldNum" sz="quarter" idx="12"/>
          </p:nvPr>
        </p:nvSpPr>
        <p:spPr>
          <a:xfrm>
            <a:off x="7885509" y="6400800"/>
            <a:ext cx="573161" cy="365125"/>
          </a:xfrm>
        </p:spPr>
        <p:txBody>
          <a:bodyPr/>
          <a:lstStyle/>
          <a:p>
            <a:fld id="{23A7953B-B4AA-634C-AC3B-B52C39691C1C}" type="slidenum">
              <a:rPr lang="en-US" smtClean="0"/>
              <a:pPr/>
              <a:t>28</a:t>
            </a:fld>
            <a:endParaRPr lang="en-US"/>
          </a:p>
        </p:txBody>
      </p:sp>
      <p:sp>
        <p:nvSpPr>
          <p:cNvPr id="4" name="TextBox 3">
            <a:extLst>
              <a:ext uri="{FF2B5EF4-FFF2-40B4-BE49-F238E27FC236}">
                <a16:creationId xmlns:a16="http://schemas.microsoft.com/office/drawing/2014/main" id="{31437479-CB35-5C64-04E7-2A3DC2781FB5}"/>
              </a:ext>
            </a:extLst>
          </p:cNvPr>
          <p:cNvSpPr txBox="1"/>
          <p:nvPr/>
        </p:nvSpPr>
        <p:spPr>
          <a:xfrm>
            <a:off x="685330" y="6309360"/>
            <a:ext cx="2743670" cy="369332"/>
          </a:xfrm>
          <a:prstGeom prst="rect">
            <a:avLst/>
          </a:prstGeom>
          <a:noFill/>
        </p:spPr>
        <p:txBody>
          <a:bodyPr wrap="square" rtlCol="0">
            <a:spAutoFit/>
          </a:bodyPr>
          <a:lstStyle/>
          <a:p>
            <a:r>
              <a:rPr lang="en-US" dirty="0" err="1">
                <a:latin typeface="Courier New" panose="02070309020205020404" pitchFamily="49" charset="0"/>
                <a:cs typeface="Courier New" panose="02070309020205020404" pitchFamily="49" charset="0"/>
                <a:hlinkClick r:id="rId30">
                  <a:extLst>
                    <a:ext uri="{A12FA001-AC4F-418D-AE19-62706E023703}">
                      <ahyp:hlinkClr xmlns:ahyp="http://schemas.microsoft.com/office/drawing/2018/hyperlinkcolor" val="tx"/>
                    </a:ext>
                  </a:extLst>
                </a:hlinkClick>
              </a:rPr>
              <a:t>paradigmsage.com</a:t>
            </a:r>
            <a:endParaRPr lang="en-US" dirty="0">
              <a:latin typeface="Courier New" panose="02070309020205020404" pitchFamily="49" charset="0"/>
              <a:cs typeface="Courier New" panose="02070309020205020404" pitchFamily="49" charset="0"/>
            </a:endParaRPr>
          </a:p>
        </p:txBody>
      </p:sp>
    </p:spTree>
    <p:extLst>
      <p:ext uri="{BB962C8B-B14F-4D97-AF65-F5344CB8AC3E}">
        <p14:creationId xmlns:p14="http://schemas.microsoft.com/office/powerpoint/2010/main" val="132835549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C2282D-E478-F663-DD24-7081CBAD450C}"/>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FB131DA3-11CC-50D5-0B01-67014AFAA75A}"/>
              </a:ext>
            </a:extLst>
          </p:cNvPr>
          <p:cNvPicPr>
            <a:picLocks noChangeAspect="1"/>
          </p:cNvPicPr>
          <p:nvPr/>
        </p:nvPicPr>
        <p:blipFill>
          <a:blip r:embed="rId3"/>
          <a:stretch>
            <a:fillRect/>
          </a:stretch>
        </p:blipFill>
        <p:spPr>
          <a:xfrm>
            <a:off x="640080" y="4482687"/>
            <a:ext cx="7772400" cy="1949042"/>
          </a:xfrm>
          <a:prstGeom prst="rect">
            <a:avLst/>
          </a:prstGeom>
        </p:spPr>
      </p:pic>
      <p:pic>
        <p:nvPicPr>
          <p:cNvPr id="15" name="Picture 14" descr="A black background with white lines&#10;&#10;AI-generated content may be incorrect.">
            <a:extLst>
              <a:ext uri="{FF2B5EF4-FFF2-40B4-BE49-F238E27FC236}">
                <a16:creationId xmlns:a16="http://schemas.microsoft.com/office/drawing/2014/main" id="{F525BEDB-FE02-8D22-91F6-EBA64A6540B3}"/>
              </a:ext>
            </a:extLst>
          </p:cNvPr>
          <p:cNvPicPr>
            <a:picLocks noChangeAspect="1"/>
          </p:cNvPicPr>
          <p:nvPr/>
        </p:nvPicPr>
        <p:blipFill>
          <a:blip r:embed="rId4"/>
          <a:stretch>
            <a:fillRect/>
          </a:stretch>
        </p:blipFill>
        <p:spPr>
          <a:xfrm>
            <a:off x="182880" y="-457200"/>
            <a:ext cx="8305800" cy="4709160"/>
          </a:xfrm>
          <a:prstGeom prst="rect">
            <a:avLst/>
          </a:prstGeom>
        </p:spPr>
      </p:pic>
      <p:pic>
        <p:nvPicPr>
          <p:cNvPr id="13" name="Picture 12" descr="A screenshot of a computer&#10;&#10;AI-generated content may be incorrect.">
            <a:extLst>
              <a:ext uri="{FF2B5EF4-FFF2-40B4-BE49-F238E27FC236}">
                <a16:creationId xmlns:a16="http://schemas.microsoft.com/office/drawing/2014/main" id="{621ED139-56A3-E0D2-DB28-E1BED47B06AE}"/>
              </a:ext>
            </a:extLst>
          </p:cNvPr>
          <p:cNvPicPr>
            <a:picLocks noChangeAspect="1"/>
          </p:cNvPicPr>
          <p:nvPr/>
        </p:nvPicPr>
        <p:blipFill>
          <a:blip r:embed="rId5"/>
          <a:stretch>
            <a:fillRect/>
          </a:stretch>
        </p:blipFill>
        <p:spPr>
          <a:xfrm>
            <a:off x="182880" y="-457200"/>
            <a:ext cx="8305800" cy="4709160"/>
          </a:xfrm>
          <a:prstGeom prst="rect">
            <a:avLst/>
          </a:prstGeom>
        </p:spPr>
      </p:pic>
      <p:sp>
        <p:nvSpPr>
          <p:cNvPr id="4" name="Slide Number Placeholder 3">
            <a:extLst>
              <a:ext uri="{FF2B5EF4-FFF2-40B4-BE49-F238E27FC236}">
                <a16:creationId xmlns:a16="http://schemas.microsoft.com/office/drawing/2014/main" id="{6D0E48D8-BB5B-B634-11CA-31A4D8E11DB7}"/>
              </a:ext>
            </a:extLst>
          </p:cNvPr>
          <p:cNvSpPr>
            <a:spLocks noGrp="1"/>
          </p:cNvSpPr>
          <p:nvPr>
            <p:ph type="sldNum" sz="quarter" idx="12"/>
          </p:nvPr>
        </p:nvSpPr>
        <p:spPr>
          <a:xfrm>
            <a:off x="7885509" y="6400800"/>
            <a:ext cx="573161" cy="365125"/>
          </a:xfrm>
        </p:spPr>
        <p:txBody>
          <a:bodyPr/>
          <a:lstStyle/>
          <a:p>
            <a:fld id="{23A7953B-B4AA-634C-AC3B-B52C39691C1C}" type="slidenum">
              <a:rPr lang="en-US" smtClean="0"/>
              <a:pPr/>
              <a:t>29</a:t>
            </a:fld>
            <a:endParaRPr lang="en-US" dirty="0"/>
          </a:p>
        </p:txBody>
      </p:sp>
      <p:sp>
        <p:nvSpPr>
          <p:cNvPr id="5" name="TextBox 4">
            <a:extLst>
              <a:ext uri="{FF2B5EF4-FFF2-40B4-BE49-F238E27FC236}">
                <a16:creationId xmlns:a16="http://schemas.microsoft.com/office/drawing/2014/main" id="{92822069-8A5F-87E0-458D-5B1987FBAC0C}"/>
              </a:ext>
            </a:extLst>
          </p:cNvPr>
          <p:cNvSpPr txBox="1"/>
          <p:nvPr/>
        </p:nvSpPr>
        <p:spPr>
          <a:xfrm>
            <a:off x="685330" y="6400800"/>
            <a:ext cx="2743670" cy="307777"/>
          </a:xfrm>
          <a:prstGeom prst="rect">
            <a:avLst/>
          </a:prstGeom>
          <a:noFill/>
        </p:spPr>
        <p:txBody>
          <a:bodyPr wrap="square" rtlCol="0">
            <a:spAutoFit/>
          </a:bodyPr>
          <a:lstStyle/>
          <a:p>
            <a:r>
              <a:rPr lang="en-US" sz="1400" dirty="0">
                <a:solidFill>
                  <a:srgbClr val="00B050"/>
                </a:solidFill>
                <a:hlinkClick r:id="rId6" action="ppaction://hlinksldjump">
                  <a:extLst>
                    <a:ext uri="{A12FA001-AC4F-418D-AE19-62706E023703}">
                      <ahyp:hlinkClr xmlns:ahyp="http://schemas.microsoft.com/office/drawing/2018/hyperlinkcolor" val="tx"/>
                    </a:ext>
                  </a:extLst>
                </a:hlinkClick>
              </a:rPr>
              <a:t>Dashboard</a:t>
            </a:r>
            <a:endParaRPr lang="en-US" sz="1400" dirty="0">
              <a:solidFill>
                <a:srgbClr val="00B050"/>
              </a:solidFill>
            </a:endParaRPr>
          </a:p>
        </p:txBody>
      </p:sp>
      <p:sp>
        <p:nvSpPr>
          <p:cNvPr id="3" name="Content Placeholder 2">
            <a:extLst>
              <a:ext uri="{FF2B5EF4-FFF2-40B4-BE49-F238E27FC236}">
                <a16:creationId xmlns:a16="http://schemas.microsoft.com/office/drawing/2014/main" id="{7275C4F8-51C3-05BA-7DE0-85680306341D}"/>
              </a:ext>
            </a:extLst>
          </p:cNvPr>
          <p:cNvSpPr txBox="1">
            <a:spLocks/>
          </p:cNvSpPr>
          <p:nvPr/>
        </p:nvSpPr>
        <p:spPr>
          <a:xfrm>
            <a:off x="685330" y="1188719"/>
            <a:ext cx="7772870" cy="5120640"/>
          </a:xfrm>
          <a:prstGeom prst="rect">
            <a:avLst/>
          </a:prstGeom>
        </p:spPr>
        <p:txBody>
          <a:bodyPr>
            <a:normAutofit/>
          </a:bodyPr>
          <a:lst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a:lstStyle>
          <a:p>
            <a:pPr>
              <a:lnSpc>
                <a:spcPct val="100000"/>
              </a:lnSpc>
              <a:spcBef>
                <a:spcPts val="400"/>
              </a:spcBef>
            </a:pPr>
            <a:endParaRPr lang="en-US" cap="none" dirty="0"/>
          </a:p>
        </p:txBody>
      </p:sp>
      <p:pic>
        <p:nvPicPr>
          <p:cNvPr id="16" name="Picture 15">
            <a:extLst>
              <a:ext uri="{FF2B5EF4-FFF2-40B4-BE49-F238E27FC236}">
                <a16:creationId xmlns:a16="http://schemas.microsoft.com/office/drawing/2014/main" id="{62CD8FF4-6684-A258-0DE6-D426A180B99C}"/>
              </a:ext>
            </a:extLst>
          </p:cNvPr>
          <p:cNvPicPr>
            <a:picLocks noChangeAspect="1"/>
          </p:cNvPicPr>
          <p:nvPr/>
        </p:nvPicPr>
        <p:blipFill>
          <a:blip r:embed="rId7"/>
          <a:stretch>
            <a:fillRect/>
          </a:stretch>
        </p:blipFill>
        <p:spPr>
          <a:xfrm>
            <a:off x="182880" y="-457200"/>
            <a:ext cx="8305800" cy="4709160"/>
          </a:xfrm>
          <a:prstGeom prst="rect">
            <a:avLst/>
          </a:prstGeom>
        </p:spPr>
      </p:pic>
      <p:grpSp>
        <p:nvGrpSpPr>
          <p:cNvPr id="22" name="Group 21">
            <a:extLst>
              <a:ext uri="{FF2B5EF4-FFF2-40B4-BE49-F238E27FC236}">
                <a16:creationId xmlns:a16="http://schemas.microsoft.com/office/drawing/2014/main" id="{B32344A8-C59C-7FDC-E091-BAC486B76687}"/>
              </a:ext>
            </a:extLst>
          </p:cNvPr>
          <p:cNvGrpSpPr/>
          <p:nvPr/>
        </p:nvGrpSpPr>
        <p:grpSpPr>
          <a:xfrm>
            <a:off x="731520" y="365760"/>
            <a:ext cx="6492240" cy="4754880"/>
            <a:chOff x="731520" y="365760"/>
            <a:chExt cx="6492240" cy="4754880"/>
          </a:xfrm>
        </p:grpSpPr>
        <p:sp>
          <p:nvSpPr>
            <p:cNvPr id="17" name="Rectangle 16">
              <a:extLst>
                <a:ext uri="{FF2B5EF4-FFF2-40B4-BE49-F238E27FC236}">
                  <a16:creationId xmlns:a16="http://schemas.microsoft.com/office/drawing/2014/main" id="{8C8A8A39-9DFF-F2FD-482F-EAF369EE6A7C}"/>
                </a:ext>
              </a:extLst>
            </p:cNvPr>
            <p:cNvSpPr/>
            <p:nvPr/>
          </p:nvSpPr>
          <p:spPr>
            <a:xfrm>
              <a:off x="731520" y="365760"/>
              <a:ext cx="1920240" cy="3931920"/>
            </a:xfrm>
            <a:prstGeom prst="rect">
              <a:avLst/>
            </a:prstGeom>
            <a:solidFill>
              <a:srgbClr val="FFFF00">
                <a:alpha val="25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1F379A23-1FF1-792B-5251-EC0C803F3ACC}"/>
                </a:ext>
              </a:extLst>
            </p:cNvPr>
            <p:cNvSpPr/>
            <p:nvPr/>
          </p:nvSpPr>
          <p:spPr>
            <a:xfrm>
              <a:off x="2103120" y="4846320"/>
              <a:ext cx="1005840" cy="274320"/>
            </a:xfrm>
            <a:prstGeom prst="rect">
              <a:avLst/>
            </a:prstGeom>
            <a:solidFill>
              <a:srgbClr val="FFFF00">
                <a:alpha val="25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DC24C9C1-BEB9-31FF-ECEB-D31E61283979}"/>
                </a:ext>
              </a:extLst>
            </p:cNvPr>
            <p:cNvSpPr/>
            <p:nvPr/>
          </p:nvSpPr>
          <p:spPr>
            <a:xfrm>
              <a:off x="4114800" y="4846320"/>
              <a:ext cx="1005840" cy="274320"/>
            </a:xfrm>
            <a:prstGeom prst="rect">
              <a:avLst/>
            </a:prstGeom>
            <a:solidFill>
              <a:srgbClr val="FFFF00">
                <a:alpha val="25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583BA1E1-78C8-5375-ED47-B37395E5DACE}"/>
                </a:ext>
              </a:extLst>
            </p:cNvPr>
            <p:cNvSpPr/>
            <p:nvPr/>
          </p:nvSpPr>
          <p:spPr>
            <a:xfrm>
              <a:off x="6217920" y="4846320"/>
              <a:ext cx="1005840" cy="274320"/>
            </a:xfrm>
            <a:prstGeom prst="rect">
              <a:avLst/>
            </a:prstGeom>
            <a:solidFill>
              <a:srgbClr val="FFFF00">
                <a:alpha val="25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5" name="Group 44">
            <a:extLst>
              <a:ext uri="{FF2B5EF4-FFF2-40B4-BE49-F238E27FC236}">
                <a16:creationId xmlns:a16="http://schemas.microsoft.com/office/drawing/2014/main" id="{17C3BE9B-8A9F-BDBF-B39A-D42C46FE2213}"/>
              </a:ext>
            </a:extLst>
          </p:cNvPr>
          <p:cNvGrpSpPr/>
          <p:nvPr/>
        </p:nvGrpSpPr>
        <p:grpSpPr>
          <a:xfrm>
            <a:off x="2103120" y="365760"/>
            <a:ext cx="5120640" cy="5166360"/>
            <a:chOff x="2103120" y="365760"/>
            <a:chExt cx="5120640" cy="5166360"/>
          </a:xfrm>
        </p:grpSpPr>
        <p:sp>
          <p:nvSpPr>
            <p:cNvPr id="25" name="Rectangle 24">
              <a:extLst>
                <a:ext uri="{FF2B5EF4-FFF2-40B4-BE49-F238E27FC236}">
                  <a16:creationId xmlns:a16="http://schemas.microsoft.com/office/drawing/2014/main" id="{6730DE72-B9C3-CEB5-CE5B-33C1BD5567FE}"/>
                </a:ext>
              </a:extLst>
            </p:cNvPr>
            <p:cNvSpPr/>
            <p:nvPr/>
          </p:nvSpPr>
          <p:spPr>
            <a:xfrm>
              <a:off x="2697480" y="365760"/>
              <a:ext cx="1920240" cy="3931920"/>
            </a:xfrm>
            <a:prstGeom prst="rect">
              <a:avLst/>
            </a:prstGeom>
            <a:solidFill>
              <a:srgbClr val="FFFF00">
                <a:alpha val="25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2794345E-2FBE-3900-8F52-9BC6D8A5FD5E}"/>
                </a:ext>
              </a:extLst>
            </p:cNvPr>
            <p:cNvSpPr/>
            <p:nvPr/>
          </p:nvSpPr>
          <p:spPr>
            <a:xfrm>
              <a:off x="2103120" y="5257800"/>
              <a:ext cx="1005840" cy="274320"/>
            </a:xfrm>
            <a:prstGeom prst="rect">
              <a:avLst/>
            </a:prstGeom>
            <a:solidFill>
              <a:srgbClr val="FFFF00">
                <a:alpha val="25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CAAD368D-59A1-C342-2BF6-31EB80C5FA2C}"/>
                </a:ext>
              </a:extLst>
            </p:cNvPr>
            <p:cNvSpPr/>
            <p:nvPr/>
          </p:nvSpPr>
          <p:spPr>
            <a:xfrm>
              <a:off x="4114800" y="5257800"/>
              <a:ext cx="1005840" cy="274320"/>
            </a:xfrm>
            <a:prstGeom prst="rect">
              <a:avLst/>
            </a:prstGeom>
            <a:solidFill>
              <a:srgbClr val="FFFF00">
                <a:alpha val="25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A5B01E8A-29D5-23E8-EDA2-20BA95E43896}"/>
                </a:ext>
              </a:extLst>
            </p:cNvPr>
            <p:cNvSpPr/>
            <p:nvPr/>
          </p:nvSpPr>
          <p:spPr>
            <a:xfrm>
              <a:off x="6217920" y="5257800"/>
              <a:ext cx="1005840" cy="274320"/>
            </a:xfrm>
            <a:prstGeom prst="rect">
              <a:avLst/>
            </a:prstGeom>
            <a:solidFill>
              <a:srgbClr val="FFFF00">
                <a:alpha val="25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3" name="Group 42">
            <a:extLst>
              <a:ext uri="{FF2B5EF4-FFF2-40B4-BE49-F238E27FC236}">
                <a16:creationId xmlns:a16="http://schemas.microsoft.com/office/drawing/2014/main" id="{6CDFCEDF-F7BB-AF40-B238-CA64ED5270E6}"/>
              </a:ext>
            </a:extLst>
          </p:cNvPr>
          <p:cNvGrpSpPr/>
          <p:nvPr/>
        </p:nvGrpSpPr>
        <p:grpSpPr>
          <a:xfrm>
            <a:off x="2103120" y="365760"/>
            <a:ext cx="5120640" cy="5577840"/>
            <a:chOff x="2103120" y="365760"/>
            <a:chExt cx="5120640" cy="5577840"/>
          </a:xfrm>
        </p:grpSpPr>
        <p:sp>
          <p:nvSpPr>
            <p:cNvPr id="31" name="Rectangle 30">
              <a:extLst>
                <a:ext uri="{FF2B5EF4-FFF2-40B4-BE49-F238E27FC236}">
                  <a16:creationId xmlns:a16="http://schemas.microsoft.com/office/drawing/2014/main" id="{550915F3-3B0B-180B-C3C2-85BB1444824D}"/>
                </a:ext>
              </a:extLst>
            </p:cNvPr>
            <p:cNvSpPr/>
            <p:nvPr/>
          </p:nvSpPr>
          <p:spPr>
            <a:xfrm>
              <a:off x="2103120" y="5669280"/>
              <a:ext cx="1005840" cy="274320"/>
            </a:xfrm>
            <a:prstGeom prst="rect">
              <a:avLst/>
            </a:prstGeom>
            <a:solidFill>
              <a:srgbClr val="FFFF00">
                <a:alpha val="25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a:extLst>
                <a:ext uri="{FF2B5EF4-FFF2-40B4-BE49-F238E27FC236}">
                  <a16:creationId xmlns:a16="http://schemas.microsoft.com/office/drawing/2014/main" id="{197A204A-F459-C9D8-DE38-C3EC40207F03}"/>
                </a:ext>
              </a:extLst>
            </p:cNvPr>
            <p:cNvSpPr/>
            <p:nvPr/>
          </p:nvSpPr>
          <p:spPr>
            <a:xfrm>
              <a:off x="4114800" y="5669280"/>
              <a:ext cx="1005840" cy="274320"/>
            </a:xfrm>
            <a:prstGeom prst="rect">
              <a:avLst/>
            </a:prstGeom>
            <a:solidFill>
              <a:srgbClr val="FFFF00">
                <a:alpha val="25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70C101AD-47CE-05CA-DE85-8A063AB27F14}"/>
                </a:ext>
              </a:extLst>
            </p:cNvPr>
            <p:cNvSpPr/>
            <p:nvPr/>
          </p:nvSpPr>
          <p:spPr>
            <a:xfrm>
              <a:off x="6217920" y="5669280"/>
              <a:ext cx="1005840" cy="274320"/>
            </a:xfrm>
            <a:prstGeom prst="rect">
              <a:avLst/>
            </a:prstGeom>
            <a:solidFill>
              <a:srgbClr val="FFFF00">
                <a:alpha val="25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a:extLst>
                <a:ext uri="{FF2B5EF4-FFF2-40B4-BE49-F238E27FC236}">
                  <a16:creationId xmlns:a16="http://schemas.microsoft.com/office/drawing/2014/main" id="{64A52102-1027-3451-DD1B-791BF94A1CBA}"/>
                </a:ext>
              </a:extLst>
            </p:cNvPr>
            <p:cNvSpPr/>
            <p:nvPr/>
          </p:nvSpPr>
          <p:spPr>
            <a:xfrm>
              <a:off x="4663440" y="365760"/>
              <a:ext cx="1920240" cy="3931920"/>
            </a:xfrm>
            <a:prstGeom prst="rect">
              <a:avLst/>
            </a:prstGeom>
            <a:solidFill>
              <a:srgbClr val="FFFF00">
                <a:alpha val="25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4" name="Group 43">
            <a:extLst>
              <a:ext uri="{FF2B5EF4-FFF2-40B4-BE49-F238E27FC236}">
                <a16:creationId xmlns:a16="http://schemas.microsoft.com/office/drawing/2014/main" id="{B22D9044-A1FA-1BB2-FB18-AEF61BF8474A}"/>
              </a:ext>
            </a:extLst>
          </p:cNvPr>
          <p:cNvGrpSpPr/>
          <p:nvPr/>
        </p:nvGrpSpPr>
        <p:grpSpPr>
          <a:xfrm>
            <a:off x="2103120" y="365760"/>
            <a:ext cx="6446520" cy="5989320"/>
            <a:chOff x="2103120" y="365760"/>
            <a:chExt cx="6446520" cy="5989320"/>
          </a:xfrm>
        </p:grpSpPr>
        <p:sp>
          <p:nvSpPr>
            <p:cNvPr id="30" name="Rectangle 29">
              <a:extLst>
                <a:ext uri="{FF2B5EF4-FFF2-40B4-BE49-F238E27FC236}">
                  <a16:creationId xmlns:a16="http://schemas.microsoft.com/office/drawing/2014/main" id="{29AC7A28-7595-BA17-A6F3-924E2DF23D16}"/>
                </a:ext>
              </a:extLst>
            </p:cNvPr>
            <p:cNvSpPr/>
            <p:nvPr/>
          </p:nvSpPr>
          <p:spPr>
            <a:xfrm>
              <a:off x="6629400" y="365760"/>
              <a:ext cx="1920240" cy="3931920"/>
            </a:xfrm>
            <a:prstGeom prst="rect">
              <a:avLst/>
            </a:prstGeom>
            <a:solidFill>
              <a:srgbClr val="FFFF00">
                <a:alpha val="25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35">
              <a:extLst>
                <a:ext uri="{FF2B5EF4-FFF2-40B4-BE49-F238E27FC236}">
                  <a16:creationId xmlns:a16="http://schemas.microsoft.com/office/drawing/2014/main" id="{13A45E8F-C8C0-A2B7-929A-702729FDFD13}"/>
                </a:ext>
              </a:extLst>
            </p:cNvPr>
            <p:cNvSpPr/>
            <p:nvPr/>
          </p:nvSpPr>
          <p:spPr>
            <a:xfrm>
              <a:off x="2103120" y="6080760"/>
              <a:ext cx="1005840" cy="274320"/>
            </a:xfrm>
            <a:prstGeom prst="rect">
              <a:avLst/>
            </a:prstGeom>
            <a:solidFill>
              <a:srgbClr val="FFFF00">
                <a:alpha val="25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36">
              <a:extLst>
                <a:ext uri="{FF2B5EF4-FFF2-40B4-BE49-F238E27FC236}">
                  <a16:creationId xmlns:a16="http://schemas.microsoft.com/office/drawing/2014/main" id="{8995C15D-2453-7A7C-5E5F-0351DBBA23F3}"/>
                </a:ext>
              </a:extLst>
            </p:cNvPr>
            <p:cNvSpPr/>
            <p:nvPr/>
          </p:nvSpPr>
          <p:spPr>
            <a:xfrm>
              <a:off x="4114800" y="6080760"/>
              <a:ext cx="1005840" cy="274320"/>
            </a:xfrm>
            <a:prstGeom prst="rect">
              <a:avLst/>
            </a:prstGeom>
            <a:solidFill>
              <a:srgbClr val="FFFF00">
                <a:alpha val="25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a:extLst>
                <a:ext uri="{FF2B5EF4-FFF2-40B4-BE49-F238E27FC236}">
                  <a16:creationId xmlns:a16="http://schemas.microsoft.com/office/drawing/2014/main" id="{8A73331F-93AD-EBC7-3F96-FADFA7E61A8E}"/>
                </a:ext>
              </a:extLst>
            </p:cNvPr>
            <p:cNvSpPr/>
            <p:nvPr/>
          </p:nvSpPr>
          <p:spPr>
            <a:xfrm>
              <a:off x="6217920" y="6080760"/>
              <a:ext cx="1005840" cy="274320"/>
            </a:xfrm>
            <a:prstGeom prst="rect">
              <a:avLst/>
            </a:prstGeom>
            <a:solidFill>
              <a:srgbClr val="FFFF00">
                <a:alpha val="25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42326056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childTnLst>
                                  <p:subTnLst>
                                    <p:set>
                                      <p:cBhvr override="childStyle">
                                        <p:cTn dur="1" fill="hold" display="0" masterRel="nextClick" afterEffect="1"/>
                                        <p:tgtEl>
                                          <p:spTgt spid="22"/>
                                        </p:tgtEl>
                                        <p:attrNameLst>
                                          <p:attrName>style.visibility</p:attrName>
                                        </p:attrNameLst>
                                      </p:cBhvr>
                                      <p:to>
                                        <p:strVal val="hidden"/>
                                      </p:to>
                                    </p:set>
                                  </p:sub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5"/>
                                        </p:tgtEl>
                                        <p:attrNameLst>
                                          <p:attrName>style.visibility</p:attrName>
                                        </p:attrNameLst>
                                      </p:cBhvr>
                                      <p:to>
                                        <p:strVal val="visible"/>
                                      </p:to>
                                    </p:set>
                                  </p:childTnLst>
                                  <p:subTnLst>
                                    <p:set>
                                      <p:cBhvr override="childStyle">
                                        <p:cTn dur="1" fill="hold" display="0" masterRel="nextClick" afterEffect="1"/>
                                        <p:tgtEl>
                                          <p:spTgt spid="45"/>
                                        </p:tgtEl>
                                        <p:attrNameLst>
                                          <p:attrName>style.visibility</p:attrName>
                                        </p:attrNameLst>
                                      </p:cBhvr>
                                      <p:to>
                                        <p:strVal val="hidden"/>
                                      </p:to>
                                    </p:set>
                                  </p:sub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3"/>
                                        </p:tgtEl>
                                        <p:attrNameLst>
                                          <p:attrName>style.visibility</p:attrName>
                                        </p:attrNameLst>
                                      </p:cBhvr>
                                      <p:to>
                                        <p:strVal val="visible"/>
                                      </p:to>
                                    </p:set>
                                  </p:childTnLst>
                                  <p:subTnLst>
                                    <p:set>
                                      <p:cBhvr override="childStyle">
                                        <p:cTn dur="1" fill="hold" display="0" masterRel="nextClick" afterEffect="1"/>
                                        <p:tgtEl>
                                          <p:spTgt spid="43"/>
                                        </p:tgtEl>
                                        <p:attrNameLst>
                                          <p:attrName>style.visibility</p:attrName>
                                        </p:attrNameLst>
                                      </p:cBhvr>
                                      <p:to>
                                        <p:strVal val="hidden"/>
                                      </p:to>
                                    </p:set>
                                  </p:sub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4"/>
                                        </p:tgtEl>
                                        <p:attrNameLst>
                                          <p:attrName>style.visibility</p:attrName>
                                        </p:attrNameLst>
                                      </p:cBhvr>
                                      <p:to>
                                        <p:strVal val="visible"/>
                                      </p:to>
                                    </p:set>
                                  </p:childTnLst>
                                  <p:subTnLst>
                                    <p:set>
                                      <p:cBhvr override="childStyle">
                                        <p:cTn dur="1" fill="hold" display="0" masterRel="nextClick" afterEffect="1"/>
                                        <p:tgtEl>
                                          <p:spTgt spid="44"/>
                                        </p:tgtEl>
                                        <p:attrNameLst>
                                          <p:attrName>style.visibility</p:attrName>
                                        </p:attrNameLst>
                                      </p:cBhvr>
                                      <p:to>
                                        <p:strVal val="hidden"/>
                                      </p:to>
                                    </p:set>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AA4B2D-14CB-6652-3852-650D0AEDDF2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C865349-DE91-2772-FDF1-541948A177CE}"/>
              </a:ext>
            </a:extLst>
          </p:cNvPr>
          <p:cNvSpPr>
            <a:spLocks noGrp="1"/>
          </p:cNvSpPr>
          <p:nvPr>
            <p:ph type="title"/>
          </p:nvPr>
        </p:nvSpPr>
        <p:spPr>
          <a:xfrm>
            <a:off x="685332" y="457200"/>
            <a:ext cx="7773338" cy="600681"/>
          </a:xfrm>
          <a:gradFill flip="none" rotWithShape="1">
            <a:gsLst>
              <a:gs pos="0">
                <a:schemeClr val="accent2">
                  <a:lumMod val="40000"/>
                  <a:lumOff val="60000"/>
                </a:schemeClr>
              </a:gs>
              <a:gs pos="45000">
                <a:schemeClr val="accent2">
                  <a:lumMod val="60000"/>
                  <a:lumOff val="40000"/>
                </a:schemeClr>
              </a:gs>
              <a:gs pos="99000">
                <a:srgbClr val="00B050"/>
              </a:gs>
            </a:gsLst>
            <a:path path="circle">
              <a:fillToRect l="50000" t="130000" r="50000" b="-30000"/>
            </a:path>
            <a:tileRect/>
          </a:gradFill>
        </p:spPr>
        <p:txBody>
          <a:bodyPr/>
          <a:lstStyle/>
          <a:p>
            <a:r>
              <a:rPr lang="en-US" cap="none" dirty="0"/>
              <a:t>Self-Reference is Unavoidable</a:t>
            </a:r>
          </a:p>
        </p:txBody>
      </p:sp>
      <p:sp>
        <p:nvSpPr>
          <p:cNvPr id="4" name="Slide Number Placeholder 3">
            <a:extLst>
              <a:ext uri="{FF2B5EF4-FFF2-40B4-BE49-F238E27FC236}">
                <a16:creationId xmlns:a16="http://schemas.microsoft.com/office/drawing/2014/main" id="{C1E9B0D7-4146-923A-6994-A727C8343907}"/>
              </a:ext>
            </a:extLst>
          </p:cNvPr>
          <p:cNvSpPr>
            <a:spLocks noGrp="1"/>
          </p:cNvSpPr>
          <p:nvPr>
            <p:ph type="sldNum" sz="quarter" idx="12"/>
          </p:nvPr>
        </p:nvSpPr>
        <p:spPr>
          <a:xfrm>
            <a:off x="7885509" y="6400800"/>
            <a:ext cx="573161" cy="365125"/>
          </a:xfrm>
        </p:spPr>
        <p:txBody>
          <a:bodyPr/>
          <a:lstStyle/>
          <a:p>
            <a:fld id="{23A7953B-B4AA-634C-AC3B-B52C39691C1C}" type="slidenum">
              <a:rPr lang="en-US" smtClean="0"/>
              <a:pPr/>
              <a:t>3</a:t>
            </a:fld>
            <a:endParaRPr lang="en-US" dirty="0"/>
          </a:p>
        </p:txBody>
      </p:sp>
      <p:sp>
        <p:nvSpPr>
          <p:cNvPr id="5" name="TextBox 4">
            <a:extLst>
              <a:ext uri="{FF2B5EF4-FFF2-40B4-BE49-F238E27FC236}">
                <a16:creationId xmlns:a16="http://schemas.microsoft.com/office/drawing/2014/main" id="{EA46162E-B12C-DBAA-44BA-8A96E09B558C}"/>
              </a:ext>
            </a:extLst>
          </p:cNvPr>
          <p:cNvSpPr txBox="1"/>
          <p:nvPr/>
        </p:nvSpPr>
        <p:spPr>
          <a:xfrm>
            <a:off x="685330" y="6400800"/>
            <a:ext cx="2743670" cy="307777"/>
          </a:xfrm>
          <a:prstGeom prst="rect">
            <a:avLst/>
          </a:prstGeom>
          <a:noFill/>
        </p:spPr>
        <p:txBody>
          <a:bodyPr wrap="square" rtlCol="0">
            <a:spAutoFit/>
          </a:bodyPr>
          <a:lstStyle/>
          <a:p>
            <a:r>
              <a:rPr lang="en-US" sz="1400" dirty="0">
                <a:solidFill>
                  <a:srgbClr val="00B050"/>
                </a:solidFill>
                <a:hlinkClick r:id="rId3" action="ppaction://hlinksldjump">
                  <a:extLst>
                    <a:ext uri="{A12FA001-AC4F-418D-AE19-62706E023703}">
                      <ahyp:hlinkClr xmlns:ahyp="http://schemas.microsoft.com/office/drawing/2018/hyperlinkcolor" val="tx"/>
                    </a:ext>
                  </a:extLst>
                </a:hlinkClick>
              </a:rPr>
              <a:t>Dashboard</a:t>
            </a:r>
            <a:endParaRPr lang="en-US" sz="1400" dirty="0">
              <a:solidFill>
                <a:srgbClr val="00B050"/>
              </a:solidFill>
            </a:endParaRP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79493089-0F75-9D9A-6F70-7A4D5923FE31}"/>
                  </a:ext>
                </a:extLst>
              </p:cNvPr>
              <p:cNvSpPr txBox="1">
                <a:spLocks/>
              </p:cNvSpPr>
              <p:nvPr/>
            </p:nvSpPr>
            <p:spPr>
              <a:xfrm>
                <a:off x="685330" y="1188719"/>
                <a:ext cx="7772870" cy="5120640"/>
              </a:xfrm>
              <a:prstGeom prst="rect">
                <a:avLst/>
              </a:prstGeom>
            </p:spPr>
            <p:txBody>
              <a:bodyPr>
                <a:normAutofit/>
              </a:bodyPr>
              <a:lst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a:lstStyle>
              <a:p>
                <a:pPr>
                  <a:lnSpc>
                    <a:spcPct val="100000"/>
                  </a:lnSpc>
                  <a:spcBef>
                    <a:spcPts val="400"/>
                  </a:spcBef>
                </a:pPr>
                <a:r>
                  <a:rPr lang="en-US" dirty="0"/>
                  <a:t>R = { x | x </a:t>
                </a:r>
                <a:r>
                  <a:rPr lang="en-US" sz="2400" dirty="0">
                    <a:effectLst/>
                    <a:latin typeface="Times New Roman" panose="02020603050405020304" pitchFamily="18" charset="0"/>
                    <a:ea typeface="Times"/>
                    <a:cs typeface="Times New Roman" panose="02020603050405020304" pitchFamily="18" charset="0"/>
                    <a:sym typeface="Symbol" pitchFamily="2" charset="2"/>
                  </a:rPr>
                  <a:t></a:t>
                </a:r>
                <a:r>
                  <a:rPr lang="en-US" dirty="0">
                    <a:effectLst/>
                  </a:rPr>
                  <a:t> </a:t>
                </a:r>
                <a:r>
                  <a:rPr lang="en-US" dirty="0"/>
                  <a:t>x</a:t>
                </a:r>
                <a:r>
                  <a:rPr lang="en-US" sz="1800" dirty="0">
                    <a:effectLst/>
                    <a:latin typeface="Times New Roman" panose="02020603050405020304" pitchFamily="18" charset="0"/>
                    <a:ea typeface="Times"/>
                    <a:cs typeface="Times New Roman" panose="02020603050405020304" pitchFamily="18" charset="0"/>
                    <a:sym typeface="Symbol" pitchFamily="2" charset="2"/>
                  </a:rPr>
                  <a:t></a:t>
                </a:r>
                <a:r>
                  <a:rPr lang="en-US" dirty="0"/>
                  <a:t> }</a:t>
                </a:r>
              </a:p>
              <a:p>
                <a:pPr>
                  <a:lnSpc>
                    <a:spcPct val="100000"/>
                  </a:lnSpc>
                  <a:spcBef>
                    <a:spcPts val="400"/>
                  </a:spcBef>
                </a:pPr>
                <a:endParaRPr lang="en-US" b="0" dirty="0"/>
              </a:p>
              <a:p>
                <a:pPr>
                  <a:lnSpc>
                    <a:spcPct val="100000"/>
                  </a:lnSpc>
                  <a:spcBef>
                    <a:spcPts val="400"/>
                  </a:spcBef>
                </a:pPr>
                <a:r>
                  <a:rPr lang="en-US" cap="none" dirty="0"/>
                  <a:t>n = 1 – n</a:t>
                </a:r>
              </a:p>
              <a:p>
                <a:pPr>
                  <a:lnSpc>
                    <a:spcPct val="100000"/>
                  </a:lnSpc>
                  <a:spcBef>
                    <a:spcPts val="400"/>
                  </a:spcBef>
                </a:pPr>
                <a:r>
                  <a:rPr lang="en-US" cap="none" dirty="0"/>
                  <a:t>n = 2÷n</a:t>
                </a:r>
              </a:p>
              <a:p>
                <a:pPr marL="0" indent="0">
                  <a:lnSpc>
                    <a:spcPct val="100000"/>
                  </a:lnSpc>
                  <a:spcBef>
                    <a:spcPts val="400"/>
                  </a:spcBef>
                  <a:buNone/>
                </a:pPr>
                <a:endParaRPr lang="en-US" cap="none" dirty="0"/>
              </a:p>
              <a:p>
                <a:pPr>
                  <a:lnSpc>
                    <a:spcPct val="100000"/>
                  </a:lnSpc>
                  <a:spcBef>
                    <a:spcPts val="400"/>
                  </a:spcBef>
                </a:pPr>
                <a:r>
                  <a:rPr lang="en-US" cap="none" dirty="0"/>
                  <a:t>z = –1/z</a:t>
                </a:r>
              </a:p>
              <a:p>
                <a:pPr>
                  <a:lnSpc>
                    <a:spcPct val="100000"/>
                  </a:lnSpc>
                  <a:spcBef>
                    <a:spcPts val="400"/>
                  </a:spcBef>
                </a:pPr>
                <a:endParaRPr lang="en-US" cap="none" dirty="0"/>
              </a:p>
              <a:p>
                <a:pPr>
                  <a:lnSpc>
                    <a:spcPct val="100000"/>
                  </a:lnSpc>
                  <a:spcBef>
                    <a:spcPts val="400"/>
                  </a:spcBef>
                </a:pPr>
                <a:endParaRPr lang="en-US" cap="none" dirty="0"/>
              </a:p>
              <a:p>
                <a:pPr>
                  <a:lnSpc>
                    <a:spcPct val="100000"/>
                  </a:lnSpc>
                  <a:spcBef>
                    <a:spcPts val="400"/>
                  </a:spcBef>
                </a:pPr>
                <a:r>
                  <a:rPr lang="en-US" cap="none" dirty="0"/>
                  <a:t>z = +1/z</a:t>
                </a:r>
              </a:p>
              <a:p>
                <a:pPr>
                  <a:lnSpc>
                    <a:spcPct val="100000"/>
                  </a:lnSpc>
                  <a:spcBef>
                    <a:spcPts val="400"/>
                  </a:spcBef>
                </a:pPr>
                <a:endParaRPr lang="en-US" dirty="0"/>
              </a:p>
              <a:p>
                <a:pPr>
                  <a:lnSpc>
                    <a:spcPct val="100000"/>
                  </a:lnSpc>
                  <a:spcBef>
                    <a:spcPts val="400"/>
                  </a:spcBef>
                </a:pPr>
                <a:endParaRPr lang="en-US" dirty="0"/>
              </a:p>
              <a:p>
                <a:pPr>
                  <a:lnSpc>
                    <a:spcPct val="100000"/>
                  </a:lnSpc>
                  <a:spcBef>
                    <a:spcPts val="400"/>
                  </a:spcBef>
                </a:pPr>
                <a14:m>
                  <m:oMath xmlns:m="http://schemas.openxmlformats.org/officeDocument/2006/math">
                    <m:r>
                      <a:rPr lang="en-US" i="1">
                        <a:latin typeface="Cambria Math" panose="02040503050406030204" pitchFamily="18" charset="0"/>
                      </a:rPr>
                      <m:t>𝐴</m:t>
                    </m:r>
                    <m:r>
                      <a:rPr lang="en-US" i="1">
                        <a:latin typeface="Cambria Math" panose="02040503050406030204" pitchFamily="18" charset="0"/>
                      </a:rPr>
                      <m:t> :~</m:t>
                    </m:r>
                    <m:r>
                      <a:rPr lang="en-US" i="1">
                        <a:latin typeface="Cambria Math" panose="02040503050406030204" pitchFamily="18" charset="0"/>
                      </a:rPr>
                      <m:t>𝐴</m:t>
                    </m:r>
                  </m:oMath>
                </a14:m>
                <a:endParaRPr lang="en-US" dirty="0"/>
              </a:p>
              <a:p>
                <a:pPr>
                  <a:lnSpc>
                    <a:spcPct val="100000"/>
                  </a:lnSpc>
                  <a:spcBef>
                    <a:spcPts val="400"/>
                  </a:spcBef>
                </a:pPr>
                <a14:m>
                  <m:oMath xmlns:m="http://schemas.openxmlformats.org/officeDocument/2006/math">
                    <m:r>
                      <a:rPr lang="en-US" b="0" i="1" smtClean="0">
                        <a:latin typeface="Cambria Math" panose="02040503050406030204" pitchFamily="18" charset="0"/>
                      </a:rPr>
                      <m:t>𝐴</m:t>
                    </m:r>
                    <m:r>
                      <a:rPr lang="en-US" b="0" i="1" smtClean="0">
                        <a:latin typeface="Cambria Math" panose="02040503050406030204" pitchFamily="18" charset="0"/>
                      </a:rPr>
                      <m:t> :</m:t>
                    </m:r>
                    <m:r>
                      <m:rPr>
                        <m:nor/>
                      </m:rPr>
                      <a:rPr lang="en-US"/>
                      <m:t>≈</m:t>
                    </m:r>
                    <m:r>
                      <a:rPr lang="en-US" b="0" i="1" smtClean="0">
                        <a:latin typeface="Cambria Math" panose="02040503050406030204" pitchFamily="18" charset="0"/>
                      </a:rPr>
                      <m:t>𝐴</m:t>
                    </m:r>
                  </m:oMath>
                </a14:m>
                <a:endParaRPr lang="en-US" b="0" dirty="0"/>
              </a:p>
              <a:p>
                <a:pPr>
                  <a:lnSpc>
                    <a:spcPct val="100000"/>
                  </a:lnSpc>
                  <a:spcBef>
                    <a:spcPts val="400"/>
                  </a:spcBef>
                </a:pPr>
                <a:endParaRPr lang="en-US" cap="none" dirty="0"/>
              </a:p>
              <a:p>
                <a:pPr>
                  <a:lnSpc>
                    <a:spcPct val="100000"/>
                  </a:lnSpc>
                  <a:spcBef>
                    <a:spcPts val="400"/>
                  </a:spcBef>
                </a:pPr>
                <a:endParaRPr lang="en-US" cap="none" dirty="0"/>
              </a:p>
            </p:txBody>
          </p:sp>
        </mc:Choice>
        <mc:Fallback xmlns="">
          <p:sp>
            <p:nvSpPr>
              <p:cNvPr id="3" name="Content Placeholder 2">
                <a:extLst>
                  <a:ext uri="{FF2B5EF4-FFF2-40B4-BE49-F238E27FC236}">
                    <a16:creationId xmlns:a16="http://schemas.microsoft.com/office/drawing/2014/main" id="{79493089-0F75-9D9A-6F70-7A4D5923FE31}"/>
                  </a:ext>
                </a:extLst>
              </p:cNvPr>
              <p:cNvSpPr txBox="1">
                <a:spLocks noRot="1" noChangeAspect="1" noMove="1" noResize="1" noEditPoints="1" noAdjustHandles="1" noChangeArrowheads="1" noChangeShapeType="1" noTextEdit="1"/>
              </p:cNvSpPr>
              <p:nvPr/>
            </p:nvSpPr>
            <p:spPr>
              <a:xfrm>
                <a:off x="685330" y="1188719"/>
                <a:ext cx="7772870" cy="5120640"/>
              </a:xfrm>
              <a:prstGeom prst="rect">
                <a:avLst/>
              </a:prstGeom>
              <a:blipFill>
                <a:blip r:embed="rId4"/>
                <a:stretch>
                  <a:fillRect l="-651" t="-990"/>
                </a:stretch>
              </a:blipFill>
            </p:spPr>
            <p:txBody>
              <a:bodyPr/>
              <a:lstStyle/>
              <a:p>
                <a:r>
                  <a:rPr lang="en-US">
                    <a:noFill/>
                  </a:rPr>
                  <a:t> </a:t>
                </a:r>
              </a:p>
            </p:txBody>
          </p:sp>
        </mc:Fallback>
      </mc:AlternateContent>
      <p:pic>
        <p:nvPicPr>
          <p:cNvPr id="1026" name="Picture 2" descr="Cover image of Douglas Hofstadter's Gödel, Escher, Bach: An ...">
            <a:extLst>
              <a:ext uri="{FF2B5EF4-FFF2-40B4-BE49-F238E27FC236}">
                <a16:creationId xmlns:a16="http://schemas.microsoft.com/office/drawing/2014/main" id="{348159D7-33C6-5922-B51D-E72D2E0EFB4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32500" y="1676400"/>
            <a:ext cx="2425700" cy="2578100"/>
          </a:xfrm>
          <a:prstGeom prst="rect">
            <a:avLst/>
          </a:prstGeom>
          <a:noFill/>
          <a:extLst>
            <a:ext uri="{909E8E84-426E-40DD-AFC4-6F175D3DCCD1}">
              <a14:hiddenFill xmlns:a14="http://schemas.microsoft.com/office/drawing/2010/main">
                <a:solidFill>
                  <a:srgbClr val="FFFFFF"/>
                </a:solidFill>
              </a14:hiddenFill>
            </a:ext>
          </a:extLst>
        </p:spPr>
      </p:pic>
      <p:grpSp>
        <p:nvGrpSpPr>
          <p:cNvPr id="14" name="Group 13">
            <a:extLst>
              <a:ext uri="{FF2B5EF4-FFF2-40B4-BE49-F238E27FC236}">
                <a16:creationId xmlns:a16="http://schemas.microsoft.com/office/drawing/2014/main" id="{1C4C0EF4-0E6F-5F8B-E803-45188458A42B}"/>
              </a:ext>
            </a:extLst>
          </p:cNvPr>
          <p:cNvGrpSpPr/>
          <p:nvPr/>
        </p:nvGrpSpPr>
        <p:grpSpPr>
          <a:xfrm>
            <a:off x="4038600" y="1905000"/>
            <a:ext cx="457200" cy="393700"/>
            <a:chOff x="2209800" y="4254500"/>
            <a:chExt cx="457200" cy="393700"/>
          </a:xfrm>
        </p:grpSpPr>
        <p:cxnSp>
          <p:nvCxnSpPr>
            <p:cNvPr id="7" name="Straight Connector 6">
              <a:extLst>
                <a:ext uri="{FF2B5EF4-FFF2-40B4-BE49-F238E27FC236}">
                  <a16:creationId xmlns:a16="http://schemas.microsoft.com/office/drawing/2014/main" id="{95C63FCA-0D81-ADCE-65EC-463BDC3FCB13}"/>
                </a:ext>
              </a:extLst>
            </p:cNvPr>
            <p:cNvCxnSpPr/>
            <p:nvPr/>
          </p:nvCxnSpPr>
          <p:spPr>
            <a:xfrm>
              <a:off x="2209800" y="4267200"/>
              <a:ext cx="457200"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F1C6D325-EE6E-92B5-89E2-1A1CEF2FB77D}"/>
                </a:ext>
              </a:extLst>
            </p:cNvPr>
            <p:cNvCxnSpPr/>
            <p:nvPr/>
          </p:nvCxnSpPr>
          <p:spPr>
            <a:xfrm>
              <a:off x="2667000" y="4254500"/>
              <a:ext cx="0" cy="39370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4DDFAE24-559D-F97F-2E74-81EFC979ABBE}"/>
                </a:ext>
              </a:extLst>
            </p:cNvPr>
            <p:cNvCxnSpPr/>
            <p:nvPr/>
          </p:nvCxnSpPr>
          <p:spPr>
            <a:xfrm flipH="1">
              <a:off x="2362200" y="4648200"/>
              <a:ext cx="304800"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9D02C663-E277-DEA2-0339-8A04B068E129}"/>
                </a:ext>
              </a:extLst>
            </p:cNvPr>
            <p:cNvCxnSpPr/>
            <p:nvPr/>
          </p:nvCxnSpPr>
          <p:spPr>
            <a:xfrm flipV="1">
              <a:off x="2362200" y="4451350"/>
              <a:ext cx="0" cy="196850"/>
            </a:xfrm>
            <a:prstGeom prst="line">
              <a:avLst/>
            </a:prstGeom>
            <a:ln w="38100"/>
          </p:spPr>
          <p:style>
            <a:lnRef idx="1">
              <a:schemeClr val="accent1"/>
            </a:lnRef>
            <a:fillRef idx="0">
              <a:schemeClr val="accent1"/>
            </a:fillRef>
            <a:effectRef idx="0">
              <a:schemeClr val="accent1"/>
            </a:effectRef>
            <a:fontRef idx="minor">
              <a:schemeClr val="tx1"/>
            </a:fontRef>
          </p:style>
        </p:cxnSp>
      </p:grpSp>
      <p:grpSp>
        <p:nvGrpSpPr>
          <p:cNvPr id="15" name="Group 14">
            <a:extLst>
              <a:ext uri="{FF2B5EF4-FFF2-40B4-BE49-F238E27FC236}">
                <a16:creationId xmlns:a16="http://schemas.microsoft.com/office/drawing/2014/main" id="{7906B97D-FCDB-08F8-7D7B-E310B0C76306}"/>
              </a:ext>
            </a:extLst>
          </p:cNvPr>
          <p:cNvGrpSpPr/>
          <p:nvPr/>
        </p:nvGrpSpPr>
        <p:grpSpPr>
          <a:xfrm>
            <a:off x="1005840" y="3493770"/>
            <a:ext cx="1006288" cy="468630"/>
            <a:chOff x="4023360" y="1485900"/>
            <a:chExt cx="1006288" cy="468630"/>
          </a:xfrm>
        </p:grpSpPr>
        <p:cxnSp>
          <p:nvCxnSpPr>
            <p:cNvPr id="16" name="Straight Connector 15">
              <a:extLst>
                <a:ext uri="{FF2B5EF4-FFF2-40B4-BE49-F238E27FC236}">
                  <a16:creationId xmlns:a16="http://schemas.microsoft.com/office/drawing/2014/main" id="{3BCF78DF-38B4-5E0D-E50C-05E49ACBA07A}"/>
                </a:ext>
              </a:extLst>
            </p:cNvPr>
            <p:cNvCxnSpPr/>
            <p:nvPr/>
          </p:nvCxnSpPr>
          <p:spPr>
            <a:xfrm>
              <a:off x="4023360" y="1485900"/>
              <a:ext cx="0" cy="329452"/>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id="{3712B33D-290F-C062-7E03-A450F5A94031}"/>
                </a:ext>
              </a:extLst>
            </p:cNvPr>
            <p:cNvCxnSpPr/>
            <p:nvPr/>
          </p:nvCxnSpPr>
          <p:spPr>
            <a:xfrm>
              <a:off x="5029648" y="1485900"/>
              <a:ext cx="0" cy="329452"/>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id="{952DDD47-A799-EE6A-5000-F7AC721F8095}"/>
                </a:ext>
              </a:extLst>
            </p:cNvPr>
            <p:cNvCxnSpPr/>
            <p:nvPr/>
          </p:nvCxnSpPr>
          <p:spPr>
            <a:xfrm>
              <a:off x="4023360" y="1485900"/>
              <a:ext cx="1005840" cy="0"/>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grpSp>
          <p:nvGrpSpPr>
            <p:cNvPr id="19" name="Group 18">
              <a:extLst>
                <a:ext uri="{FF2B5EF4-FFF2-40B4-BE49-F238E27FC236}">
                  <a16:creationId xmlns:a16="http://schemas.microsoft.com/office/drawing/2014/main" id="{F9FC2142-07C1-C3E4-3DC4-0E403F126CA3}"/>
                </a:ext>
              </a:extLst>
            </p:cNvPr>
            <p:cNvGrpSpPr/>
            <p:nvPr/>
          </p:nvGrpSpPr>
          <p:grpSpPr>
            <a:xfrm>
              <a:off x="4023360" y="1680210"/>
              <a:ext cx="1005840" cy="274320"/>
              <a:chOff x="4023360" y="1680210"/>
              <a:chExt cx="1005840" cy="274320"/>
            </a:xfrm>
          </p:grpSpPr>
          <p:cxnSp>
            <p:nvCxnSpPr>
              <p:cNvPr id="20" name="Straight Connector 19">
                <a:extLst>
                  <a:ext uri="{FF2B5EF4-FFF2-40B4-BE49-F238E27FC236}">
                    <a16:creationId xmlns:a16="http://schemas.microsoft.com/office/drawing/2014/main" id="{D94B377C-A119-4C28-5AC0-CF2DA8856647}"/>
                  </a:ext>
                </a:extLst>
              </p:cNvPr>
              <p:cNvCxnSpPr/>
              <p:nvPr/>
            </p:nvCxnSpPr>
            <p:spPr>
              <a:xfrm>
                <a:off x="4663440" y="1815352"/>
                <a:ext cx="365760" cy="0"/>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21" name="Straight Connector 20">
                <a:extLst>
                  <a:ext uri="{FF2B5EF4-FFF2-40B4-BE49-F238E27FC236}">
                    <a16:creationId xmlns:a16="http://schemas.microsoft.com/office/drawing/2014/main" id="{EFB06853-2CE8-7B13-EBA8-E56BE9C46F75}"/>
                  </a:ext>
                </a:extLst>
              </p:cNvPr>
              <p:cNvCxnSpPr/>
              <p:nvPr/>
            </p:nvCxnSpPr>
            <p:spPr>
              <a:xfrm>
                <a:off x="4023360" y="1815352"/>
                <a:ext cx="365760" cy="0"/>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22" name="Isosceles Triangle 4">
                <a:extLst>
                  <a:ext uri="{FF2B5EF4-FFF2-40B4-BE49-F238E27FC236}">
                    <a16:creationId xmlns:a16="http://schemas.microsoft.com/office/drawing/2014/main" id="{23A95686-BFB6-826F-7410-209F75E21503}"/>
                  </a:ext>
                </a:extLst>
              </p:cNvPr>
              <p:cNvSpPr>
                <a:spLocks noChangeAspect="1"/>
              </p:cNvSpPr>
              <p:nvPr/>
            </p:nvSpPr>
            <p:spPr>
              <a:xfrm rot="5400000">
                <a:off x="4389120" y="1645920"/>
                <a:ext cx="274320" cy="342900"/>
              </a:xfrm>
              <a:prstGeom prst="triangle">
                <a:avLst/>
              </a:prstGeom>
              <a:solidFill>
                <a:schemeClr val="bg1"/>
              </a:solidFill>
              <a:ln w="2540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3" name="Oval 22">
                <a:extLst>
                  <a:ext uri="{FF2B5EF4-FFF2-40B4-BE49-F238E27FC236}">
                    <a16:creationId xmlns:a16="http://schemas.microsoft.com/office/drawing/2014/main" id="{270B7EE7-D54B-6F2B-A1CE-E49276097569}"/>
                  </a:ext>
                </a:extLst>
              </p:cNvPr>
              <p:cNvSpPr>
                <a:spLocks noChangeAspect="1"/>
              </p:cNvSpPr>
              <p:nvPr/>
            </p:nvSpPr>
            <p:spPr>
              <a:xfrm>
                <a:off x="4663440" y="1770980"/>
                <a:ext cx="91440" cy="91440"/>
              </a:xfrm>
              <a:prstGeom prst="ellipse">
                <a:avLst/>
              </a:prstGeom>
              <a:solidFill>
                <a:schemeClr val="bg1"/>
              </a:solidFill>
              <a:ln w="2540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grpSp>
        <p:nvGrpSpPr>
          <p:cNvPr id="24" name="Group 23">
            <a:extLst>
              <a:ext uri="{FF2B5EF4-FFF2-40B4-BE49-F238E27FC236}">
                <a16:creationId xmlns:a16="http://schemas.microsoft.com/office/drawing/2014/main" id="{5EFDB1D3-475C-DE68-1D3D-0570CD2103FF}"/>
              </a:ext>
            </a:extLst>
          </p:cNvPr>
          <p:cNvGrpSpPr/>
          <p:nvPr/>
        </p:nvGrpSpPr>
        <p:grpSpPr>
          <a:xfrm>
            <a:off x="1005840" y="4560570"/>
            <a:ext cx="1006288" cy="468630"/>
            <a:chOff x="615852" y="2839337"/>
            <a:chExt cx="1006288" cy="468630"/>
          </a:xfrm>
        </p:grpSpPr>
        <p:cxnSp>
          <p:nvCxnSpPr>
            <p:cNvPr id="25" name="Straight Connector 24">
              <a:extLst>
                <a:ext uri="{FF2B5EF4-FFF2-40B4-BE49-F238E27FC236}">
                  <a16:creationId xmlns:a16="http://schemas.microsoft.com/office/drawing/2014/main" id="{EA8B89E8-2007-1990-2CCE-79AD10CDB3BB}"/>
                </a:ext>
              </a:extLst>
            </p:cNvPr>
            <p:cNvCxnSpPr/>
            <p:nvPr/>
          </p:nvCxnSpPr>
          <p:spPr>
            <a:xfrm>
              <a:off x="615852" y="2839337"/>
              <a:ext cx="0" cy="329452"/>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26" name="Straight Connector 25">
              <a:extLst>
                <a:ext uri="{FF2B5EF4-FFF2-40B4-BE49-F238E27FC236}">
                  <a16:creationId xmlns:a16="http://schemas.microsoft.com/office/drawing/2014/main" id="{4CBBF127-4F43-0AB5-FB1E-48B84BF34FDE}"/>
                </a:ext>
              </a:extLst>
            </p:cNvPr>
            <p:cNvCxnSpPr/>
            <p:nvPr/>
          </p:nvCxnSpPr>
          <p:spPr>
            <a:xfrm>
              <a:off x="1622140" y="2839337"/>
              <a:ext cx="0" cy="329452"/>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27" name="Straight Connector 26">
              <a:extLst>
                <a:ext uri="{FF2B5EF4-FFF2-40B4-BE49-F238E27FC236}">
                  <a16:creationId xmlns:a16="http://schemas.microsoft.com/office/drawing/2014/main" id="{DEA9AE8B-0DB5-BFDA-9047-C0630D15BF29}"/>
                </a:ext>
              </a:extLst>
            </p:cNvPr>
            <p:cNvCxnSpPr/>
            <p:nvPr/>
          </p:nvCxnSpPr>
          <p:spPr>
            <a:xfrm>
              <a:off x="615852" y="2839337"/>
              <a:ext cx="1005840" cy="0"/>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28" name="Straight Connector 27">
              <a:extLst>
                <a:ext uri="{FF2B5EF4-FFF2-40B4-BE49-F238E27FC236}">
                  <a16:creationId xmlns:a16="http://schemas.microsoft.com/office/drawing/2014/main" id="{B157C2D8-77BC-0270-279E-E19CB69FDB3B}"/>
                </a:ext>
              </a:extLst>
            </p:cNvPr>
            <p:cNvCxnSpPr/>
            <p:nvPr/>
          </p:nvCxnSpPr>
          <p:spPr>
            <a:xfrm>
              <a:off x="1255932" y="3168789"/>
              <a:ext cx="365760" cy="0"/>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29" name="Straight Connector 28">
              <a:extLst>
                <a:ext uri="{FF2B5EF4-FFF2-40B4-BE49-F238E27FC236}">
                  <a16:creationId xmlns:a16="http://schemas.microsoft.com/office/drawing/2014/main" id="{F7173843-C448-673B-0A57-8EFA0631A78F}"/>
                </a:ext>
              </a:extLst>
            </p:cNvPr>
            <p:cNvCxnSpPr/>
            <p:nvPr/>
          </p:nvCxnSpPr>
          <p:spPr>
            <a:xfrm>
              <a:off x="615852" y="3168789"/>
              <a:ext cx="365760" cy="0"/>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30" name="Isosceles Triangle 152">
              <a:extLst>
                <a:ext uri="{FF2B5EF4-FFF2-40B4-BE49-F238E27FC236}">
                  <a16:creationId xmlns:a16="http://schemas.microsoft.com/office/drawing/2014/main" id="{E0B5622B-34E9-9D9E-3C6B-A95C5D3FD12A}"/>
                </a:ext>
              </a:extLst>
            </p:cNvPr>
            <p:cNvSpPr>
              <a:spLocks noChangeAspect="1"/>
            </p:cNvSpPr>
            <p:nvPr/>
          </p:nvSpPr>
          <p:spPr>
            <a:xfrm rot="5400000">
              <a:off x="981612" y="2999357"/>
              <a:ext cx="274320" cy="342900"/>
            </a:xfrm>
            <a:prstGeom prst="triangle">
              <a:avLst/>
            </a:prstGeom>
            <a:solidFill>
              <a:schemeClr val="bg1"/>
            </a:solidFill>
            <a:ln w="2540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31" name="TextBox 30">
            <a:extLst>
              <a:ext uri="{FF2B5EF4-FFF2-40B4-BE49-F238E27FC236}">
                <a16:creationId xmlns:a16="http://schemas.microsoft.com/office/drawing/2014/main" id="{99AEA212-E297-DBB7-79C1-0832447C321B}"/>
              </a:ext>
            </a:extLst>
          </p:cNvPr>
          <p:cNvSpPr txBox="1"/>
          <p:nvPr/>
        </p:nvSpPr>
        <p:spPr>
          <a:xfrm>
            <a:off x="3200400" y="2797076"/>
            <a:ext cx="2209800" cy="2031325"/>
          </a:xfrm>
          <a:prstGeom prst="rect">
            <a:avLst/>
          </a:prstGeom>
          <a:solidFill>
            <a:schemeClr val="accent1">
              <a:lumMod val="20000"/>
              <a:lumOff val="80000"/>
            </a:schemeClr>
          </a:solidFill>
        </p:spPr>
        <p:txBody>
          <a:bodyPr wrap="square" rtlCol="0">
            <a:spAutoFit/>
          </a:bodyPr>
          <a:lstStyle/>
          <a:p>
            <a:r>
              <a:rPr lang="en-US" dirty="0"/>
              <a:t>function P(program):</a:t>
            </a:r>
          </a:p>
          <a:p>
            <a:r>
              <a:rPr lang="en-US" dirty="0"/>
              <a:t>    if Halts(program, program):</a:t>
            </a:r>
          </a:p>
          <a:p>
            <a:r>
              <a:rPr lang="en-US" dirty="0"/>
              <a:t>        loop forever</a:t>
            </a:r>
          </a:p>
          <a:p>
            <a:r>
              <a:rPr lang="en-US" dirty="0"/>
              <a:t>    else:</a:t>
            </a:r>
          </a:p>
          <a:p>
            <a:r>
              <a:rPr lang="en-US" dirty="0"/>
              <a:t>        halt</a:t>
            </a:r>
          </a:p>
          <a:p>
            <a:r>
              <a:rPr lang="en-US" dirty="0"/>
              <a:t>P(P)</a:t>
            </a:r>
          </a:p>
        </p:txBody>
      </p:sp>
    </p:spTree>
    <p:extLst>
      <p:ext uri="{BB962C8B-B14F-4D97-AF65-F5344CB8AC3E}">
        <p14:creationId xmlns:p14="http://schemas.microsoft.com/office/powerpoint/2010/main" val="333566363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CE7874-34ED-B5A9-8CD0-8CD83C2FB0F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5EC395D-373D-E395-B669-365AA67DEBB1}"/>
              </a:ext>
            </a:extLst>
          </p:cNvPr>
          <p:cNvSpPr>
            <a:spLocks noGrp="1"/>
          </p:cNvSpPr>
          <p:nvPr>
            <p:ph type="title"/>
          </p:nvPr>
        </p:nvSpPr>
        <p:spPr>
          <a:xfrm>
            <a:off x="685332" y="457200"/>
            <a:ext cx="7773338" cy="600681"/>
          </a:xfrm>
          <a:gradFill flip="none" rotWithShape="1">
            <a:gsLst>
              <a:gs pos="0">
                <a:schemeClr val="bg1">
                  <a:lumMod val="75000"/>
                </a:schemeClr>
              </a:gs>
              <a:gs pos="45000">
                <a:schemeClr val="bg1">
                  <a:lumMod val="75000"/>
                </a:schemeClr>
              </a:gs>
              <a:gs pos="100000">
                <a:schemeClr val="tx1"/>
              </a:gs>
            </a:gsLst>
            <a:path path="circle">
              <a:fillToRect l="50000" t="130000" r="50000" b="-30000"/>
            </a:path>
            <a:tileRect/>
          </a:gradFill>
        </p:spPr>
        <p:txBody>
          <a:bodyPr>
            <a:normAutofit/>
          </a:bodyPr>
          <a:lstStyle/>
          <a:p>
            <a:r>
              <a:rPr lang="en-US" cap="none" dirty="0"/>
              <a:t>References</a:t>
            </a:r>
          </a:p>
        </p:txBody>
      </p:sp>
      <p:sp>
        <p:nvSpPr>
          <p:cNvPr id="4" name="Slide Number Placeholder 3">
            <a:extLst>
              <a:ext uri="{FF2B5EF4-FFF2-40B4-BE49-F238E27FC236}">
                <a16:creationId xmlns:a16="http://schemas.microsoft.com/office/drawing/2014/main" id="{AC137CC3-120C-D021-686F-EDD8A354FE4D}"/>
              </a:ext>
            </a:extLst>
          </p:cNvPr>
          <p:cNvSpPr>
            <a:spLocks noGrp="1"/>
          </p:cNvSpPr>
          <p:nvPr>
            <p:ph type="sldNum" sz="quarter" idx="12"/>
          </p:nvPr>
        </p:nvSpPr>
        <p:spPr>
          <a:xfrm>
            <a:off x="7885509" y="6400800"/>
            <a:ext cx="573161" cy="365125"/>
          </a:xfrm>
        </p:spPr>
        <p:txBody>
          <a:bodyPr/>
          <a:lstStyle/>
          <a:p>
            <a:fld id="{23A7953B-B4AA-634C-AC3B-B52C39691C1C}" type="slidenum">
              <a:rPr lang="en-US" smtClean="0"/>
              <a:pPr/>
              <a:t>30</a:t>
            </a:fld>
            <a:endParaRPr lang="en-US"/>
          </a:p>
        </p:txBody>
      </p:sp>
      <p:sp>
        <p:nvSpPr>
          <p:cNvPr id="7" name="Content Placeholder 2">
            <a:extLst>
              <a:ext uri="{FF2B5EF4-FFF2-40B4-BE49-F238E27FC236}">
                <a16:creationId xmlns:a16="http://schemas.microsoft.com/office/drawing/2014/main" id="{76772239-59AD-B369-6378-BB138CE9CE63}"/>
              </a:ext>
            </a:extLst>
          </p:cNvPr>
          <p:cNvSpPr txBox="1">
            <a:spLocks/>
          </p:cNvSpPr>
          <p:nvPr/>
        </p:nvSpPr>
        <p:spPr>
          <a:xfrm>
            <a:off x="548639" y="1188719"/>
            <a:ext cx="8046720" cy="5212080"/>
          </a:xfrm>
          <a:prstGeom prst="rect">
            <a:avLst/>
          </a:prstGeom>
          <a:noFill/>
        </p:spPr>
        <p:txBody>
          <a:bodyPr>
            <a:normAutofit lnSpcReduction="10000"/>
          </a:bodyPr>
          <a:lst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a:lstStyle>
          <a:p>
            <a:pPr>
              <a:lnSpc>
                <a:spcPct val="100000"/>
              </a:lnSpc>
              <a:spcBef>
                <a:spcPts val="0"/>
              </a:spcBef>
            </a:pPr>
            <a:r>
              <a:rPr lang="en-US" sz="1200" cap="none" dirty="0"/>
              <a:t>Spencer-Brown, G., Laws of Form, Julian Press, 1972.</a:t>
            </a:r>
          </a:p>
          <a:p>
            <a:pPr>
              <a:lnSpc>
                <a:spcPct val="100000"/>
              </a:lnSpc>
              <a:spcBef>
                <a:spcPts val="0"/>
              </a:spcBef>
            </a:pPr>
            <a:r>
              <a:rPr lang="en-US" sz="1200" cap="none" dirty="0"/>
              <a:t>Hofstadter, Douglas, Gödel, Escher, Bach: An Eternal Golden Braid, Vintage Books, New York, NY, 1979.</a:t>
            </a:r>
          </a:p>
          <a:p>
            <a:pPr>
              <a:lnSpc>
                <a:spcPct val="100000"/>
              </a:lnSpc>
              <a:spcBef>
                <a:spcPts val="0"/>
              </a:spcBef>
            </a:pPr>
            <a:r>
              <a:rPr lang="en-US" sz="1200" cap="none" dirty="0"/>
              <a:t>Hellerstein, Nathaniel S., Diamond, A Paradox Logic, World Scientific Publishing Co., Singapore, 1997.</a:t>
            </a:r>
          </a:p>
          <a:p>
            <a:pPr>
              <a:lnSpc>
                <a:spcPct val="100000"/>
              </a:lnSpc>
              <a:spcBef>
                <a:spcPts val="0"/>
              </a:spcBef>
            </a:pPr>
            <a:r>
              <a:rPr lang="en-US" sz="1200" cap="none" dirty="0" err="1"/>
              <a:t>Copi</a:t>
            </a:r>
            <a:r>
              <a:rPr lang="en-US" sz="1200" cap="none" dirty="0"/>
              <a:t>, Irving, Introduction to Logic, 4th Ed., Macmillan Co., New York, NY, 1972.</a:t>
            </a:r>
          </a:p>
          <a:p>
            <a:pPr>
              <a:lnSpc>
                <a:spcPct val="100000"/>
              </a:lnSpc>
              <a:spcBef>
                <a:spcPts val="0"/>
              </a:spcBef>
            </a:pPr>
            <a:r>
              <a:rPr lang="en-US" sz="1200" cap="none" dirty="0"/>
              <a:t>Gleick, James, Chaos, Making a New Science, Viking, New York, NY, 1987.</a:t>
            </a:r>
          </a:p>
          <a:p>
            <a:pPr>
              <a:lnSpc>
                <a:spcPct val="100000"/>
              </a:lnSpc>
              <a:spcBef>
                <a:spcPts val="0"/>
              </a:spcBef>
            </a:pPr>
            <a:r>
              <a:rPr lang="en-US" sz="1200" cap="none" dirty="0"/>
              <a:t>Kline, Morris, Mathematics: The Loss of Certainty, Oxford University Press, New York, NY, </a:t>
            </a:r>
            <a:r>
              <a:rPr lang="en-US" sz="1200" cap="none"/>
              <a:t>1980.</a:t>
            </a:r>
            <a:endParaRPr lang="en-US" sz="1200" cap="none" dirty="0"/>
          </a:p>
          <a:p>
            <a:pPr>
              <a:lnSpc>
                <a:spcPct val="100000"/>
              </a:lnSpc>
              <a:spcBef>
                <a:spcPts val="0"/>
              </a:spcBef>
            </a:pPr>
            <a:r>
              <a:rPr lang="en-US" sz="1200" cap="none" dirty="0"/>
              <a:t>de Bono, Edward, Lateral Thinking, Harper and Row, New York, NY, 1990.</a:t>
            </a:r>
          </a:p>
          <a:p>
            <a:pPr>
              <a:lnSpc>
                <a:spcPct val="100000"/>
              </a:lnSpc>
              <a:spcBef>
                <a:spcPts val="0"/>
              </a:spcBef>
            </a:pPr>
            <a:r>
              <a:rPr lang="en-US" sz="1200" cap="none" dirty="0"/>
              <a:t>Khun, Thomas, The Structure of Scientific Revolutions, University of Chicago Press, Chicago, IL, 1970.</a:t>
            </a:r>
          </a:p>
          <a:p>
            <a:pPr>
              <a:lnSpc>
                <a:spcPct val="100000"/>
              </a:lnSpc>
              <a:spcBef>
                <a:spcPts val="0"/>
              </a:spcBef>
            </a:pPr>
            <a:r>
              <a:rPr lang="en-US" sz="1200" cap="none" dirty="0"/>
              <a:t>Harel, David, Algorithmics, the Spirit of Computing, Addison-Wesley, Menlo Park, CA, 1987.</a:t>
            </a:r>
          </a:p>
          <a:p>
            <a:pPr>
              <a:lnSpc>
                <a:spcPct val="100000"/>
              </a:lnSpc>
              <a:spcBef>
                <a:spcPts val="0"/>
              </a:spcBef>
            </a:pPr>
            <a:r>
              <a:rPr lang="en-US" sz="1200" cap="none" dirty="0"/>
              <a:t>Knuth, Donald, The Art of Computer Programming, 2nd Ed, Vol. 2, Addison-Wesley Publishing Co., Reading, Massachusetts, 1981.</a:t>
            </a:r>
          </a:p>
          <a:p>
            <a:pPr>
              <a:lnSpc>
                <a:spcPct val="100000"/>
              </a:lnSpc>
              <a:spcBef>
                <a:spcPts val="0"/>
              </a:spcBef>
            </a:pPr>
            <a:endParaRPr lang="en-US" sz="1200" cap="none" dirty="0"/>
          </a:p>
          <a:p>
            <a:pPr>
              <a:lnSpc>
                <a:spcPct val="100000"/>
              </a:lnSpc>
              <a:spcBef>
                <a:spcPts val="0"/>
              </a:spcBef>
            </a:pPr>
            <a:r>
              <a:rPr lang="en-US" sz="1200" cap="none" dirty="0"/>
              <a:t>Bell, John S., Speakable and Unspeakable in Quantum Mechanics, Cambridge University Press, Cambridge CB2 2RU, United Kingdom, 1993.</a:t>
            </a:r>
          </a:p>
          <a:p>
            <a:pPr>
              <a:lnSpc>
                <a:spcPct val="100000"/>
              </a:lnSpc>
              <a:spcBef>
                <a:spcPts val="0"/>
              </a:spcBef>
            </a:pPr>
            <a:r>
              <a:rPr lang="en-US" sz="1200" cap="none" dirty="0"/>
              <a:t>Albert, David Z., Quantum Mechanics and Experience, Harvard University Press, Cambridge, MA, 1992, pp. 61-72.</a:t>
            </a:r>
          </a:p>
          <a:p>
            <a:pPr>
              <a:lnSpc>
                <a:spcPct val="100000"/>
              </a:lnSpc>
              <a:spcBef>
                <a:spcPts val="0"/>
              </a:spcBef>
            </a:pPr>
            <a:r>
              <a:rPr lang="en-US" sz="1200" cap="none" dirty="0"/>
              <a:t>Penrose, Roger, The Emperor’s New Mind, Oxford University Press, New York, NY, 1989.</a:t>
            </a:r>
          </a:p>
          <a:p>
            <a:pPr>
              <a:lnSpc>
                <a:spcPct val="100000"/>
              </a:lnSpc>
              <a:spcBef>
                <a:spcPts val="0"/>
              </a:spcBef>
            </a:pPr>
            <a:r>
              <a:rPr lang="en-US" sz="1200" cap="none" dirty="0"/>
              <a:t>Herbert, Nick, Faster Than Light, Superluminal Loopholes in Physics, Plume, New York, NY, 1989.</a:t>
            </a:r>
          </a:p>
          <a:p>
            <a:pPr>
              <a:lnSpc>
                <a:spcPct val="100000"/>
              </a:lnSpc>
              <a:spcBef>
                <a:spcPts val="0"/>
              </a:spcBef>
            </a:pPr>
            <a:r>
              <a:rPr lang="en-US" sz="1200" cap="none" dirty="0"/>
              <a:t>Taylor, Edwin, John Wheeler, Spacetime Physics, Freeman, San Francisco, 1963.</a:t>
            </a:r>
          </a:p>
          <a:p>
            <a:pPr>
              <a:lnSpc>
                <a:spcPct val="100000"/>
              </a:lnSpc>
              <a:spcBef>
                <a:spcPts val="0"/>
              </a:spcBef>
            </a:pPr>
            <a:r>
              <a:rPr lang="en-US" sz="1200" cap="none" dirty="0"/>
              <a:t>Feynman, Richard, “The Feynman Lecture on Physics, Vol. III, </a:t>
            </a:r>
            <a:r>
              <a:rPr lang="en-US" sz="1200" cap="none" dirty="0" err="1"/>
              <a:t>Chs</a:t>
            </a:r>
            <a:r>
              <a:rPr lang="en-US" sz="1200" cap="none" dirty="0"/>
              <a:t>. 3-4, Addison-Wesley, Cal Tech, 1965.</a:t>
            </a:r>
          </a:p>
          <a:p>
            <a:pPr>
              <a:lnSpc>
                <a:spcPct val="100000"/>
              </a:lnSpc>
              <a:spcBef>
                <a:spcPts val="0"/>
              </a:spcBef>
            </a:pPr>
            <a:r>
              <a:rPr lang="en-US" sz="1200" cap="none" dirty="0"/>
              <a:t>Davies, Paul,, How to Build a Time Machine, Viking Penguin, New York, NY, 2002.</a:t>
            </a:r>
          </a:p>
          <a:p>
            <a:pPr>
              <a:lnSpc>
                <a:spcPct val="100000"/>
              </a:lnSpc>
              <a:spcBef>
                <a:spcPts val="0"/>
              </a:spcBef>
            </a:pPr>
            <a:r>
              <a:rPr lang="en-US" sz="1200" cap="none" dirty="0"/>
              <a:t>Mandel, Leonard, Emil Wolf, Optical Coherence and Quantum Optics, Cambridge University Press, New York, NY, 1995.</a:t>
            </a:r>
          </a:p>
          <a:p>
            <a:pPr>
              <a:lnSpc>
                <a:spcPct val="100000"/>
              </a:lnSpc>
              <a:spcBef>
                <a:spcPts val="0"/>
              </a:spcBef>
            </a:pPr>
            <a:r>
              <a:rPr lang="en-US" sz="1200" cap="none" dirty="0" err="1"/>
              <a:t>Omnés</a:t>
            </a:r>
            <a:r>
              <a:rPr lang="en-US" sz="1200" cap="none" dirty="0"/>
              <a:t>, Roland, The Interpretation of Quantum Mechanics, Princeton University Press, Princeton, NJ, 1994.</a:t>
            </a:r>
          </a:p>
          <a:p>
            <a:pPr>
              <a:lnSpc>
                <a:spcPct val="100000"/>
              </a:lnSpc>
              <a:spcBef>
                <a:spcPts val="0"/>
              </a:spcBef>
            </a:pPr>
            <a:r>
              <a:rPr lang="en-US" sz="1200" cap="none" dirty="0"/>
              <a:t>Hughes, R. I. G., The Structure and Interpretation of Quantum Mechanics, Harvard University Press, Cambridge, MA, 1989.</a:t>
            </a:r>
          </a:p>
          <a:p>
            <a:pPr>
              <a:lnSpc>
                <a:spcPct val="100000"/>
              </a:lnSpc>
              <a:spcBef>
                <a:spcPts val="0"/>
              </a:spcBef>
            </a:pPr>
            <a:r>
              <a:rPr lang="en-US" sz="1200" cap="none" dirty="0"/>
              <a:t>Shankar, R., Principles of Quantum Mechanics, Plenum, New York, NY, 1994.</a:t>
            </a:r>
          </a:p>
          <a:p>
            <a:pPr>
              <a:lnSpc>
                <a:spcPct val="100000"/>
              </a:lnSpc>
              <a:spcBef>
                <a:spcPts val="0"/>
              </a:spcBef>
            </a:pPr>
            <a:r>
              <a:rPr lang="en-US" sz="1200" cap="none" dirty="0"/>
              <a:t>Lee Smolin, The Trouble with Physics, Houghton Mifflin, NY, NY, 2006.</a:t>
            </a:r>
          </a:p>
          <a:p>
            <a:pPr>
              <a:lnSpc>
                <a:spcPct val="100000"/>
              </a:lnSpc>
              <a:spcBef>
                <a:spcPts val="0"/>
              </a:spcBef>
            </a:pPr>
            <a:r>
              <a:rPr lang="en-US" sz="1200" cap="none" dirty="0"/>
              <a:t>Maudlin, Tim, Quantum Non-Locality and Relativity, 2nd ed., Blackwell Publishing, Oxford, UK, 2002.</a:t>
            </a:r>
          </a:p>
          <a:p>
            <a:pPr>
              <a:lnSpc>
                <a:spcPct val="100000"/>
              </a:lnSpc>
              <a:spcBef>
                <a:spcPts val="0"/>
              </a:spcBef>
            </a:pPr>
            <a:r>
              <a:rPr lang="en-US" sz="1200" cap="none" dirty="0"/>
              <a:t>French, S.; Krause, D., Identity in Physics: A Historical, Philosophical and Formal Analysis, Oxford University Press, Oxford, UK, 2006.</a:t>
            </a:r>
          </a:p>
          <a:p>
            <a:pPr>
              <a:lnSpc>
                <a:spcPct val="100000"/>
              </a:lnSpc>
              <a:spcBef>
                <a:spcPts val="0"/>
              </a:spcBef>
            </a:pPr>
            <a:r>
              <a:rPr lang="en-US" sz="1200" cap="none" dirty="0"/>
              <a:t>Coveney, Peter, R. Highfield, The Arrow of Time, Fawcett Columbine, New York, NY, 1990.</a:t>
            </a:r>
          </a:p>
          <a:p>
            <a:pPr>
              <a:lnSpc>
                <a:spcPct val="100000"/>
              </a:lnSpc>
              <a:spcBef>
                <a:spcPts val="0"/>
              </a:spcBef>
            </a:pPr>
            <a:r>
              <a:rPr lang="en-US" sz="1200" cap="none" dirty="0"/>
              <a:t>Bertrand Russel, The Principles of Mathematics, Appendix B: The Doctrine of Types, Cambridge University Press, Cambridge, 1903.</a:t>
            </a:r>
          </a:p>
          <a:p>
            <a:pPr>
              <a:lnSpc>
                <a:spcPct val="100000"/>
              </a:lnSpc>
              <a:spcBef>
                <a:spcPts val="0"/>
              </a:spcBef>
            </a:pPr>
            <a:endParaRPr lang="en-US" sz="1200" cap="none" dirty="0"/>
          </a:p>
          <a:p>
            <a:pPr>
              <a:lnSpc>
                <a:spcPct val="100000"/>
              </a:lnSpc>
              <a:spcBef>
                <a:spcPts val="0"/>
              </a:spcBef>
            </a:pPr>
            <a:endParaRPr lang="en-US" sz="1200" cap="none" dirty="0"/>
          </a:p>
        </p:txBody>
      </p:sp>
      <p:sp>
        <p:nvSpPr>
          <p:cNvPr id="9" name="TextBox 8">
            <a:extLst>
              <a:ext uri="{FF2B5EF4-FFF2-40B4-BE49-F238E27FC236}">
                <a16:creationId xmlns:a16="http://schemas.microsoft.com/office/drawing/2014/main" id="{71FB4E49-340C-932E-5AE8-54902C73F2BB}"/>
              </a:ext>
            </a:extLst>
          </p:cNvPr>
          <p:cNvSpPr txBox="1"/>
          <p:nvPr/>
        </p:nvSpPr>
        <p:spPr>
          <a:xfrm>
            <a:off x="685330" y="6400800"/>
            <a:ext cx="2743670" cy="307777"/>
          </a:xfrm>
          <a:prstGeom prst="rect">
            <a:avLst/>
          </a:prstGeom>
          <a:noFill/>
        </p:spPr>
        <p:txBody>
          <a:bodyPr wrap="square" rtlCol="0">
            <a:spAutoFit/>
          </a:bodyPr>
          <a:lstStyle/>
          <a:p>
            <a:r>
              <a:rPr lang="en-US" sz="1400" dirty="0">
                <a:hlinkClick r:id="rId3" action="ppaction://hlinksldjump">
                  <a:extLst>
                    <a:ext uri="{A12FA001-AC4F-418D-AE19-62706E023703}">
                      <ahyp:hlinkClr xmlns:ahyp="http://schemas.microsoft.com/office/drawing/2018/hyperlinkcolor" val="tx"/>
                    </a:ext>
                  </a:extLst>
                </a:hlinkClick>
              </a:rPr>
              <a:t>Dashboard</a:t>
            </a:r>
            <a:endParaRPr lang="en-US" sz="1400" dirty="0"/>
          </a:p>
        </p:txBody>
      </p:sp>
    </p:spTree>
    <p:extLst>
      <p:ext uri="{BB962C8B-B14F-4D97-AF65-F5344CB8AC3E}">
        <p14:creationId xmlns:p14="http://schemas.microsoft.com/office/powerpoint/2010/main" val="330930713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1393FB-1E49-0533-02A8-7C9012C768F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EAE4B19-5021-FBA0-19DB-54D94E631CDD}"/>
              </a:ext>
            </a:extLst>
          </p:cNvPr>
          <p:cNvSpPr>
            <a:spLocks noGrp="1"/>
          </p:cNvSpPr>
          <p:nvPr>
            <p:ph type="title"/>
          </p:nvPr>
        </p:nvSpPr>
        <p:spPr>
          <a:xfrm>
            <a:off x="685332" y="457200"/>
            <a:ext cx="7773338" cy="600681"/>
          </a:xfrm>
          <a:gradFill flip="none" rotWithShape="1">
            <a:gsLst>
              <a:gs pos="0">
                <a:schemeClr val="bg1">
                  <a:lumMod val="75000"/>
                </a:schemeClr>
              </a:gs>
              <a:gs pos="45000">
                <a:schemeClr val="bg1">
                  <a:lumMod val="75000"/>
                </a:schemeClr>
              </a:gs>
              <a:gs pos="100000">
                <a:schemeClr val="tx1"/>
              </a:gs>
            </a:gsLst>
            <a:path path="circle">
              <a:fillToRect l="50000" t="130000" r="50000" b="-30000"/>
            </a:path>
            <a:tileRect/>
          </a:gradFill>
        </p:spPr>
        <p:txBody>
          <a:bodyPr>
            <a:normAutofit/>
          </a:bodyPr>
          <a:lstStyle/>
          <a:p>
            <a:r>
              <a:rPr lang="en-US" cap="none" dirty="0"/>
              <a:t>References</a:t>
            </a:r>
          </a:p>
        </p:txBody>
      </p:sp>
      <p:sp>
        <p:nvSpPr>
          <p:cNvPr id="4" name="Slide Number Placeholder 3">
            <a:extLst>
              <a:ext uri="{FF2B5EF4-FFF2-40B4-BE49-F238E27FC236}">
                <a16:creationId xmlns:a16="http://schemas.microsoft.com/office/drawing/2014/main" id="{A87E9066-A1D0-5B9F-5C6F-CC3800BABEEB}"/>
              </a:ext>
            </a:extLst>
          </p:cNvPr>
          <p:cNvSpPr>
            <a:spLocks noGrp="1"/>
          </p:cNvSpPr>
          <p:nvPr>
            <p:ph type="sldNum" sz="quarter" idx="12"/>
          </p:nvPr>
        </p:nvSpPr>
        <p:spPr>
          <a:xfrm>
            <a:off x="7885509" y="6400800"/>
            <a:ext cx="573161" cy="365125"/>
          </a:xfrm>
        </p:spPr>
        <p:txBody>
          <a:bodyPr/>
          <a:lstStyle/>
          <a:p>
            <a:fld id="{23A7953B-B4AA-634C-AC3B-B52C39691C1C}" type="slidenum">
              <a:rPr lang="en-US" smtClean="0"/>
              <a:pPr/>
              <a:t>31</a:t>
            </a:fld>
            <a:endParaRPr lang="en-US"/>
          </a:p>
        </p:txBody>
      </p:sp>
      <p:sp>
        <p:nvSpPr>
          <p:cNvPr id="7" name="Content Placeholder 2">
            <a:extLst>
              <a:ext uri="{FF2B5EF4-FFF2-40B4-BE49-F238E27FC236}">
                <a16:creationId xmlns:a16="http://schemas.microsoft.com/office/drawing/2014/main" id="{3C847EFA-57AA-5B54-0C1C-DB4D34444086}"/>
              </a:ext>
            </a:extLst>
          </p:cNvPr>
          <p:cNvSpPr txBox="1">
            <a:spLocks/>
          </p:cNvSpPr>
          <p:nvPr/>
        </p:nvSpPr>
        <p:spPr>
          <a:xfrm>
            <a:off x="548639" y="1188719"/>
            <a:ext cx="8046720" cy="5212080"/>
          </a:xfrm>
          <a:prstGeom prst="rect">
            <a:avLst/>
          </a:prstGeom>
          <a:noFill/>
        </p:spPr>
        <p:txBody>
          <a:bodyPr>
            <a:normAutofit lnSpcReduction="10000"/>
          </a:bodyPr>
          <a:lst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a:lstStyle>
          <a:p>
            <a:pPr>
              <a:lnSpc>
                <a:spcPct val="100000"/>
              </a:lnSpc>
              <a:spcBef>
                <a:spcPts val="0"/>
              </a:spcBef>
            </a:pPr>
            <a:r>
              <a:rPr lang="en-US" sz="1200" cap="none" dirty="0"/>
              <a:t>Kauffman, Louis H., “Knot Automata”, IEEE, The 24th International Symposium on Multiple-Valued Logic, Boston, MA, May 25-27, 1994.</a:t>
            </a:r>
          </a:p>
          <a:p>
            <a:pPr>
              <a:lnSpc>
                <a:spcPct val="100000"/>
              </a:lnSpc>
              <a:spcBef>
                <a:spcPts val="0"/>
              </a:spcBef>
            </a:pPr>
            <a:r>
              <a:rPr lang="en-US" sz="1200" cap="none" dirty="0"/>
              <a:t>Shoup, Richard G., “A Complex Logic for Computation with Simple Interpretations for Physics”, Phys. Comp., 1992.</a:t>
            </a:r>
          </a:p>
          <a:p>
            <a:pPr>
              <a:lnSpc>
                <a:spcPct val="100000"/>
              </a:lnSpc>
              <a:spcBef>
                <a:spcPts val="0"/>
              </a:spcBef>
            </a:pPr>
            <a:r>
              <a:rPr lang="en-US" sz="1200" cap="none" dirty="0"/>
              <a:t>Kauffman, Louis, “Self-Reference and Recursive Forms”, J. Social Biol. Struct. , 1987, 10, 53-72.</a:t>
            </a:r>
          </a:p>
          <a:p>
            <a:pPr>
              <a:lnSpc>
                <a:spcPct val="100000"/>
              </a:lnSpc>
              <a:spcBef>
                <a:spcPts val="0"/>
              </a:spcBef>
            </a:pPr>
            <a:r>
              <a:rPr lang="en-US" sz="1200" cap="none" dirty="0"/>
              <a:t>Kauffman, Varela, “Form Dynamics”, J. Soc. Bio. Struct., 1980, 3, pp.171-206.</a:t>
            </a:r>
          </a:p>
          <a:p>
            <a:pPr>
              <a:lnSpc>
                <a:spcPct val="100000"/>
              </a:lnSpc>
              <a:spcBef>
                <a:spcPts val="0"/>
              </a:spcBef>
            </a:pPr>
            <a:r>
              <a:rPr lang="en-US" sz="1200" cap="none" dirty="0"/>
              <a:t>Smullyan, Raymond, “Brain Bogglers”, Discover Magazine, August 1995, pp 84.</a:t>
            </a:r>
          </a:p>
          <a:p>
            <a:pPr>
              <a:lnSpc>
                <a:spcPct val="100000"/>
              </a:lnSpc>
              <a:spcBef>
                <a:spcPts val="0"/>
              </a:spcBef>
            </a:pPr>
            <a:r>
              <a:rPr lang="en-US" sz="1200" cap="none" dirty="0"/>
              <a:t>Kauffman, Louis, “Imaginary Values in Mathematical Logic”, ISML, 1987.</a:t>
            </a:r>
          </a:p>
          <a:p>
            <a:pPr>
              <a:lnSpc>
                <a:spcPct val="100000"/>
              </a:lnSpc>
              <a:spcBef>
                <a:spcPts val="0"/>
              </a:spcBef>
            </a:pPr>
            <a:endParaRPr lang="en-US" sz="1200" cap="none" dirty="0"/>
          </a:p>
          <a:p>
            <a:pPr>
              <a:lnSpc>
                <a:spcPct val="100000"/>
              </a:lnSpc>
              <a:spcBef>
                <a:spcPts val="0"/>
              </a:spcBef>
            </a:pPr>
            <a:r>
              <a:rPr lang="en-US" sz="1200" cap="none" dirty="0"/>
              <a:t>Fleming, Gordan. Hyperplane Dependence in Relativistic Quantum Mechanics. Foundations of Physics, Vol. 19, No. 3, 1989.</a:t>
            </a:r>
          </a:p>
          <a:p>
            <a:pPr>
              <a:lnSpc>
                <a:spcPct val="100000"/>
              </a:lnSpc>
              <a:spcBef>
                <a:spcPts val="0"/>
              </a:spcBef>
            </a:pPr>
            <a:r>
              <a:rPr lang="en-US" sz="1200" cap="none" dirty="0"/>
              <a:t>Einstein A, Rosen, N., and Podolsky, B., “Can Quantum-Mechanical Description of Physical Reality Be Considered Complete?” Physical Review 47 777 (1935).</a:t>
            </a:r>
          </a:p>
          <a:p>
            <a:pPr>
              <a:lnSpc>
                <a:spcPct val="100000"/>
              </a:lnSpc>
              <a:spcBef>
                <a:spcPts val="0"/>
              </a:spcBef>
            </a:pPr>
            <a:r>
              <a:rPr lang="en-US" sz="1200" cap="none" dirty="0"/>
              <a:t>Bell, John S., “On the Einstein-Podolsky-Rosen Paradox,” Physics 1 (1964), 195-200.</a:t>
            </a:r>
          </a:p>
          <a:p>
            <a:pPr>
              <a:lnSpc>
                <a:spcPct val="100000"/>
              </a:lnSpc>
              <a:spcBef>
                <a:spcPts val="0"/>
              </a:spcBef>
            </a:pPr>
            <a:r>
              <a:rPr lang="en-US" sz="1200" cap="none" dirty="0"/>
              <a:t>Clauser, John F. and Abner </a:t>
            </a:r>
            <a:r>
              <a:rPr lang="en-US" sz="1200" cap="none" dirty="0" err="1"/>
              <a:t>Shimony</a:t>
            </a:r>
            <a:r>
              <a:rPr lang="en-US" sz="1200" cap="none" dirty="0"/>
              <a:t>, “Bell’s Theorem: Experimental Test and Implications”, Reports on Progress in Physics 41 1881 (1978).</a:t>
            </a:r>
          </a:p>
          <a:p>
            <a:pPr>
              <a:lnSpc>
                <a:spcPct val="100000"/>
              </a:lnSpc>
              <a:spcBef>
                <a:spcPts val="0"/>
              </a:spcBef>
            </a:pPr>
            <a:r>
              <a:rPr lang="en-US" sz="1200" cap="none" dirty="0"/>
              <a:t>Aspect, Alain, J. </a:t>
            </a:r>
            <a:r>
              <a:rPr lang="en-US" sz="1200" cap="none" dirty="0" err="1"/>
              <a:t>Dalibard</a:t>
            </a:r>
            <a:r>
              <a:rPr lang="en-US" sz="1200" cap="none" dirty="0"/>
              <a:t>, G. Roger, “Experimental Test of Bell’s Inequalities Using Time-varying Analyzers”, Physical Review Letters 49 1804 (1982).</a:t>
            </a:r>
          </a:p>
          <a:p>
            <a:pPr>
              <a:lnSpc>
                <a:spcPct val="100000"/>
              </a:lnSpc>
              <a:spcBef>
                <a:spcPts val="0"/>
              </a:spcBef>
            </a:pPr>
            <a:r>
              <a:rPr lang="en-US" sz="1200" cap="none" dirty="0"/>
              <a:t>Zukowski, M., A. Zeilinger, M. A. Horne, H. Weinfurter, “Independent Photons and Entanglement.  A Short Overview” ,Int. J. of Theoretical Physics, Vol. 38, No. 1, 1999.</a:t>
            </a:r>
          </a:p>
          <a:p>
            <a:pPr>
              <a:lnSpc>
                <a:spcPct val="100000"/>
              </a:lnSpc>
              <a:spcBef>
                <a:spcPts val="0"/>
              </a:spcBef>
            </a:pPr>
            <a:r>
              <a:rPr lang="en-US" sz="1200" cap="none" dirty="0"/>
              <a:t>McCall, S., “QM and STR.  The combining of quantum mechanics and relativity theory”, Unpublished, McGill University, 1998?</a:t>
            </a:r>
          </a:p>
          <a:p>
            <a:pPr>
              <a:lnSpc>
                <a:spcPct val="100000"/>
              </a:lnSpc>
              <a:spcBef>
                <a:spcPts val="0"/>
              </a:spcBef>
            </a:pPr>
            <a:r>
              <a:rPr lang="en-US" sz="1200" cap="none" dirty="0"/>
              <a:t>Pan, J., D. Bouwmeester, J. Weinfurter, A. Zeilinger, “Experimental Entanglement Swapping:  Entangling Photons that Never Interacted”, Phys Rev, Vol. 80, No. 18, pgs. 3891-3894, 1998.</a:t>
            </a:r>
          </a:p>
          <a:p>
            <a:pPr>
              <a:lnSpc>
                <a:spcPct val="100000"/>
              </a:lnSpc>
              <a:spcBef>
                <a:spcPts val="0"/>
              </a:spcBef>
            </a:pPr>
            <a:r>
              <a:rPr lang="en-US" sz="1200" cap="none" dirty="0"/>
              <a:t>Clauser, J. F., R. A. Holt, A. </a:t>
            </a:r>
            <a:r>
              <a:rPr lang="en-US" sz="1200" cap="none" dirty="0" err="1"/>
              <a:t>Shimony</a:t>
            </a:r>
            <a:r>
              <a:rPr lang="en-US" sz="1200" cap="none" dirty="0"/>
              <a:t>, and M. A. Horne.  “Proposed Experiment to Test Local Hidden-Variable Theories”, Physics Review Letters, 23, 880-884 (1969).</a:t>
            </a:r>
          </a:p>
          <a:p>
            <a:pPr>
              <a:lnSpc>
                <a:spcPct val="100000"/>
              </a:lnSpc>
              <a:spcBef>
                <a:spcPts val="0"/>
              </a:spcBef>
            </a:pPr>
            <a:r>
              <a:rPr lang="en-US" sz="1200" cap="none" dirty="0"/>
              <a:t>Walborn, Stephen, Marcelo Cunha, Sebastiao Padua, Carlos Monken, “Quantum Erasure”, American Scientist, 91, No. 4, pp. 336, 2003.</a:t>
            </a:r>
          </a:p>
          <a:p>
            <a:pPr>
              <a:lnSpc>
                <a:spcPct val="100000"/>
              </a:lnSpc>
              <a:spcBef>
                <a:spcPts val="0"/>
              </a:spcBef>
            </a:pPr>
            <a:r>
              <a:rPr lang="en-US" sz="1200" cap="none" dirty="0"/>
              <a:t>Gisin, Nicolas, G. Ribordy, W. Tittel, H. Zbinden, “Quantum Cryptography”, Rev. of Modern Phys., 74, 2002.</a:t>
            </a:r>
          </a:p>
          <a:p>
            <a:pPr>
              <a:lnSpc>
                <a:spcPct val="100000"/>
              </a:lnSpc>
              <a:spcBef>
                <a:spcPts val="0"/>
              </a:spcBef>
            </a:pPr>
            <a:r>
              <a:rPr lang="en-US" sz="1200" cap="none" dirty="0"/>
              <a:t>Bennett, C., G. Brassard, C. Crepeau, R. Jozsa, A. Peres, W. </a:t>
            </a:r>
            <a:r>
              <a:rPr lang="en-US" sz="1200" cap="none" dirty="0" err="1"/>
              <a:t>Wootters</a:t>
            </a:r>
            <a:r>
              <a:rPr lang="en-US" sz="1200" cap="none" dirty="0"/>
              <a:t>, “Teleporting an Unknown Quantum State via Dual  Classical and EPR Channels”, Phys. Rev. </a:t>
            </a:r>
            <a:r>
              <a:rPr lang="en-US" sz="1200" cap="none" dirty="0" err="1"/>
              <a:t>Ltrs</a:t>
            </a:r>
            <a:r>
              <a:rPr lang="en-US" sz="1200" cap="none" dirty="0"/>
              <a:t>., 70, No. 13, 1993.</a:t>
            </a:r>
          </a:p>
          <a:p>
            <a:pPr>
              <a:lnSpc>
                <a:spcPct val="100000"/>
              </a:lnSpc>
              <a:spcBef>
                <a:spcPts val="0"/>
              </a:spcBef>
            </a:pPr>
            <a:r>
              <a:rPr lang="en-US" sz="1200" cap="none" dirty="0"/>
              <a:t>A. Stefanov, A. Suarez, H. Zbinden, N. Gisin, Physical Review Letters (2002) 88, 120404.</a:t>
            </a:r>
          </a:p>
          <a:p>
            <a:pPr>
              <a:lnSpc>
                <a:spcPct val="100000"/>
              </a:lnSpc>
              <a:spcBef>
                <a:spcPts val="0"/>
              </a:spcBef>
            </a:pPr>
            <a:r>
              <a:rPr lang="en-US" sz="1200" cap="none" dirty="0"/>
              <a:t>Eberhard, Phillippe, Ronald Ross, “Quantum Field Theory Cannot Provide Faster-Than-Light Communication”, Found. of Physics </a:t>
            </a:r>
            <a:r>
              <a:rPr lang="en-US" sz="1200" cap="none" dirty="0" err="1"/>
              <a:t>Ltrs</a:t>
            </a:r>
            <a:r>
              <a:rPr lang="en-US" sz="1200" cap="none" dirty="0"/>
              <a:t>, 2, No. 2, 1989.</a:t>
            </a:r>
          </a:p>
          <a:p>
            <a:pPr>
              <a:lnSpc>
                <a:spcPct val="100000"/>
              </a:lnSpc>
              <a:spcBef>
                <a:spcPts val="0"/>
              </a:spcBef>
            </a:pPr>
            <a:endParaRPr lang="en-US" sz="1200" cap="none" dirty="0"/>
          </a:p>
          <a:p>
            <a:pPr>
              <a:lnSpc>
                <a:spcPct val="100000"/>
              </a:lnSpc>
              <a:spcBef>
                <a:spcPts val="0"/>
              </a:spcBef>
            </a:pPr>
            <a:endParaRPr lang="en-US" sz="1200" cap="none" dirty="0"/>
          </a:p>
        </p:txBody>
      </p:sp>
      <p:sp>
        <p:nvSpPr>
          <p:cNvPr id="9" name="TextBox 8">
            <a:extLst>
              <a:ext uri="{FF2B5EF4-FFF2-40B4-BE49-F238E27FC236}">
                <a16:creationId xmlns:a16="http://schemas.microsoft.com/office/drawing/2014/main" id="{67FC136E-1B5C-2302-A07F-CAD8B88F3DA7}"/>
              </a:ext>
            </a:extLst>
          </p:cNvPr>
          <p:cNvSpPr txBox="1"/>
          <p:nvPr/>
        </p:nvSpPr>
        <p:spPr>
          <a:xfrm>
            <a:off x="685330" y="6400800"/>
            <a:ext cx="2743670" cy="307777"/>
          </a:xfrm>
          <a:prstGeom prst="rect">
            <a:avLst/>
          </a:prstGeom>
          <a:noFill/>
        </p:spPr>
        <p:txBody>
          <a:bodyPr wrap="square" rtlCol="0">
            <a:spAutoFit/>
          </a:bodyPr>
          <a:lstStyle/>
          <a:p>
            <a:r>
              <a:rPr lang="en-US" sz="1400" dirty="0">
                <a:hlinkClick r:id="rId3" action="ppaction://hlinksldjump">
                  <a:extLst>
                    <a:ext uri="{A12FA001-AC4F-418D-AE19-62706E023703}">
                      <ahyp:hlinkClr xmlns:ahyp="http://schemas.microsoft.com/office/drawing/2018/hyperlinkcolor" val="tx"/>
                    </a:ext>
                  </a:extLst>
                </a:hlinkClick>
              </a:rPr>
              <a:t>Dashboard</a:t>
            </a:r>
            <a:endParaRPr lang="en-US" sz="1400" dirty="0"/>
          </a:p>
        </p:txBody>
      </p:sp>
    </p:spTree>
    <p:extLst>
      <p:ext uri="{BB962C8B-B14F-4D97-AF65-F5344CB8AC3E}">
        <p14:creationId xmlns:p14="http://schemas.microsoft.com/office/powerpoint/2010/main" val="355024742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AE0F17-3883-6A92-3CB5-7055A7A789F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6EFAEFF-FBA1-C5DA-B43D-F50C7F44B67E}"/>
              </a:ext>
            </a:extLst>
          </p:cNvPr>
          <p:cNvSpPr>
            <a:spLocks noGrp="1"/>
          </p:cNvSpPr>
          <p:nvPr>
            <p:ph type="title"/>
          </p:nvPr>
        </p:nvSpPr>
        <p:spPr>
          <a:xfrm>
            <a:off x="685332" y="457200"/>
            <a:ext cx="7773338" cy="600681"/>
          </a:xfrm>
          <a:gradFill flip="none" rotWithShape="1">
            <a:gsLst>
              <a:gs pos="0">
                <a:schemeClr val="bg1">
                  <a:lumMod val="75000"/>
                </a:schemeClr>
              </a:gs>
              <a:gs pos="45000">
                <a:schemeClr val="bg1">
                  <a:lumMod val="75000"/>
                </a:schemeClr>
              </a:gs>
              <a:gs pos="100000">
                <a:schemeClr val="tx1"/>
              </a:gs>
            </a:gsLst>
            <a:path path="circle">
              <a:fillToRect l="50000" t="130000" r="50000" b="-30000"/>
            </a:path>
            <a:tileRect/>
          </a:gradFill>
        </p:spPr>
        <p:txBody>
          <a:bodyPr>
            <a:normAutofit/>
          </a:bodyPr>
          <a:lstStyle/>
          <a:p>
            <a:r>
              <a:rPr lang="en-US" cap="none" dirty="0"/>
              <a:t>References</a:t>
            </a:r>
          </a:p>
        </p:txBody>
      </p:sp>
      <p:sp>
        <p:nvSpPr>
          <p:cNvPr id="4" name="Slide Number Placeholder 3">
            <a:extLst>
              <a:ext uri="{FF2B5EF4-FFF2-40B4-BE49-F238E27FC236}">
                <a16:creationId xmlns:a16="http://schemas.microsoft.com/office/drawing/2014/main" id="{B79B97CE-65C3-7BB2-064D-5E367AA3F318}"/>
              </a:ext>
            </a:extLst>
          </p:cNvPr>
          <p:cNvSpPr>
            <a:spLocks noGrp="1"/>
          </p:cNvSpPr>
          <p:nvPr>
            <p:ph type="sldNum" sz="quarter" idx="12"/>
          </p:nvPr>
        </p:nvSpPr>
        <p:spPr>
          <a:xfrm>
            <a:off x="7885509" y="6400800"/>
            <a:ext cx="573161" cy="365125"/>
          </a:xfrm>
        </p:spPr>
        <p:txBody>
          <a:bodyPr/>
          <a:lstStyle/>
          <a:p>
            <a:fld id="{23A7953B-B4AA-634C-AC3B-B52C39691C1C}" type="slidenum">
              <a:rPr lang="en-US" smtClean="0"/>
              <a:pPr/>
              <a:t>32</a:t>
            </a:fld>
            <a:endParaRPr lang="en-US"/>
          </a:p>
        </p:txBody>
      </p:sp>
      <p:sp>
        <p:nvSpPr>
          <p:cNvPr id="7" name="Content Placeholder 2">
            <a:extLst>
              <a:ext uri="{FF2B5EF4-FFF2-40B4-BE49-F238E27FC236}">
                <a16:creationId xmlns:a16="http://schemas.microsoft.com/office/drawing/2014/main" id="{33DA4FFD-AFDC-2C92-AA3E-386FD5C6C38C}"/>
              </a:ext>
            </a:extLst>
          </p:cNvPr>
          <p:cNvSpPr txBox="1">
            <a:spLocks/>
          </p:cNvSpPr>
          <p:nvPr/>
        </p:nvSpPr>
        <p:spPr>
          <a:xfrm>
            <a:off x="548639" y="1188719"/>
            <a:ext cx="8046720" cy="5212080"/>
          </a:xfrm>
          <a:prstGeom prst="rect">
            <a:avLst/>
          </a:prstGeom>
          <a:noFill/>
        </p:spPr>
        <p:txBody>
          <a:bodyPr>
            <a:normAutofit/>
          </a:bodyPr>
          <a:lst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a:lstStyle>
          <a:p>
            <a:pPr>
              <a:lnSpc>
                <a:spcPct val="100000"/>
              </a:lnSpc>
              <a:spcBef>
                <a:spcPts val="0"/>
              </a:spcBef>
            </a:pPr>
            <a:r>
              <a:rPr lang="en-US" sz="1200" cap="none" dirty="0"/>
              <a:t>Goff, A., D. Lehmann, J. Siegel, “Quantum Tic-Tac-Toe, Spooky-Coins &amp; Magic-Envelopes, as Metaphors for Relativistic Quantum Physics”, AIAA Paper 2002-3763, 38th Joint Propulsion Conference, Indianapolis, IN, July 7-10, 2002.</a:t>
            </a:r>
          </a:p>
          <a:p>
            <a:pPr>
              <a:lnSpc>
                <a:spcPct val="100000"/>
              </a:lnSpc>
              <a:spcBef>
                <a:spcPts val="0"/>
              </a:spcBef>
            </a:pPr>
            <a:r>
              <a:rPr lang="en-US" sz="1200" cap="none" dirty="0"/>
              <a:t>Goff, Allan, “The Fast Hierarchy”, CMC3 6th Annual Recreational Mathematics Conference, Stateline, NV, 2002.</a:t>
            </a:r>
          </a:p>
          <a:p>
            <a:pPr>
              <a:lnSpc>
                <a:spcPct val="100000"/>
              </a:lnSpc>
              <a:spcBef>
                <a:spcPts val="0"/>
              </a:spcBef>
            </a:pPr>
            <a:r>
              <a:rPr lang="en-US" sz="1200" cap="none" dirty="0"/>
              <a:t>A. Goff, J. Levine, “Quantum Tic-Tac-Toe, a Refereed Game Board”, http://</a:t>
            </a:r>
            <a:r>
              <a:rPr lang="en-US" sz="1200" cap="none" dirty="0" err="1"/>
              <a:t>www.paradigmpuzzles.com</a:t>
            </a:r>
            <a:r>
              <a:rPr lang="en-US" sz="1200" cap="none" dirty="0"/>
              <a:t>/, </a:t>
            </a:r>
            <a:r>
              <a:rPr lang="en-US" sz="1200" cap="none" dirty="0" err="1"/>
              <a:t>Novatia</a:t>
            </a:r>
            <a:r>
              <a:rPr lang="en-US" sz="1200" cap="none" dirty="0"/>
              <a:t> Labs, 2002.</a:t>
            </a:r>
          </a:p>
          <a:p>
            <a:pPr>
              <a:lnSpc>
                <a:spcPct val="100000"/>
              </a:lnSpc>
              <a:spcBef>
                <a:spcPts val="0"/>
              </a:spcBef>
            </a:pPr>
            <a:r>
              <a:rPr lang="en-US" sz="1200" cap="none" dirty="0"/>
              <a:t>Goff, A., “Temporal Paradox”, AIAA Popular Talk, 39th Joint Propulsion Conference, Huntsville AL July 20-23 2003.</a:t>
            </a:r>
          </a:p>
          <a:p>
            <a:pPr>
              <a:lnSpc>
                <a:spcPct val="100000"/>
              </a:lnSpc>
              <a:spcBef>
                <a:spcPts val="0"/>
              </a:spcBef>
            </a:pPr>
            <a:r>
              <a:rPr lang="en-US" sz="1200" cap="none" dirty="0"/>
              <a:t>Goff, A., D. Lehmann, J. Siegel, “Quantum Tic-Tac-Toe as Metaphor for Quantum Physics”, Space Technology &amp; Applications International Forum (STAIF 2004), edited by M. El-Genk, AIP Conference Proceedings, F08-199, Melville, NY, Feb 8-11, 2004.</a:t>
            </a:r>
          </a:p>
          <a:p>
            <a:pPr>
              <a:lnSpc>
                <a:spcPct val="100000"/>
              </a:lnSpc>
              <a:spcBef>
                <a:spcPts val="0"/>
              </a:spcBef>
            </a:pPr>
            <a:r>
              <a:rPr lang="en-US" sz="1200" cap="none" dirty="0"/>
              <a:t>Goff, A., D. Lehmann, J. Siegel, “Can Conventional Warp Drive Avoid Temporal Paradox”, AIAA Paper 2004-3699 40th Joint Propulsion Conference, Fort Lauderdale FL July 11-14 2004.</a:t>
            </a:r>
          </a:p>
          <a:p>
            <a:pPr>
              <a:lnSpc>
                <a:spcPct val="100000"/>
              </a:lnSpc>
              <a:spcBef>
                <a:spcPts val="0"/>
              </a:spcBef>
            </a:pPr>
            <a:r>
              <a:rPr lang="en-US" sz="1200" cap="none" dirty="0"/>
              <a:t>Goff, Allan, “Practical Time Travel – Entangling the Near Future with the Recent Past”, AIAA Paper 2005-3820, 41st Joint Propulsion Conference, Tucson, AZ, July 10-13, 2005.</a:t>
            </a:r>
          </a:p>
          <a:p>
            <a:pPr>
              <a:lnSpc>
                <a:spcPct val="100000"/>
              </a:lnSpc>
              <a:spcBef>
                <a:spcPts val="0"/>
              </a:spcBef>
            </a:pPr>
            <a:r>
              <a:rPr lang="en-US" sz="1200" cap="none" dirty="0"/>
              <a:t>Goff, Allan, “Quantum Entanglement – Can Reality Really be this Weird?”, AIAA Paper 2006-4609, 42nd Joint Propulsion Conference, Sacramento, CA, July 9-12, 2006.</a:t>
            </a:r>
          </a:p>
          <a:p>
            <a:pPr>
              <a:lnSpc>
                <a:spcPct val="100000"/>
              </a:lnSpc>
              <a:spcBef>
                <a:spcPts val="0"/>
              </a:spcBef>
            </a:pPr>
            <a:r>
              <a:rPr lang="en-US" sz="1200" cap="none" dirty="0"/>
              <a:t>Goff, Allan, “Nonlinear Logic (NLL) – Making Sense out of Logical Self-Reference”, AIAA Paper 2006-4726, 42nd Joint Propulsion Conference, Sacramento, CA, July 9-12, 2006.</a:t>
            </a:r>
          </a:p>
          <a:p>
            <a:pPr>
              <a:lnSpc>
                <a:spcPct val="100000"/>
              </a:lnSpc>
              <a:spcBef>
                <a:spcPts val="0"/>
              </a:spcBef>
            </a:pPr>
            <a:r>
              <a:rPr lang="en-US" sz="1200" cap="none" dirty="0"/>
              <a:t>Goff, A., D. Lehmann, J. Siegel, “Relativistically Consistent Collapse of the Wave Function Along Symmetric Spacetime Intervals”, AIAA Paper 2006-4727, 42nd Joint Propulsion Conference, Sacramento, CA, July 9-12, 2006.</a:t>
            </a:r>
          </a:p>
          <a:p>
            <a:pPr>
              <a:lnSpc>
                <a:spcPct val="100000"/>
              </a:lnSpc>
              <a:spcBef>
                <a:spcPts val="0"/>
              </a:spcBef>
            </a:pPr>
            <a:r>
              <a:rPr lang="en-US" sz="1200" cap="none" dirty="0"/>
              <a:t>Goff, A., D. Lehmann, J. Siegel, “Derivation of the Symmetric Spacetime Interval – A formulation for Relativistically Consistent Wave Function Collapse”, AIAA Paper 2006-4728, 42nd Joint Propulsion Conference, Sacramento, CA, July 9-12, 2006.</a:t>
            </a:r>
          </a:p>
          <a:p>
            <a:pPr>
              <a:lnSpc>
                <a:spcPct val="100000"/>
              </a:lnSpc>
              <a:spcBef>
                <a:spcPts val="0"/>
              </a:spcBef>
            </a:pPr>
            <a:r>
              <a:rPr lang="en-US" sz="1200" cap="none" dirty="0"/>
              <a:t>Goff, A., D. Lehmann, J. Siegel, “Implications of Relativistically Consistent Wave Function Collapse – Expanding the Definition of Causality”, AIAA Paper 2006-4729, 42nd Joint Propulsion Conference, Sacramento, CA, July 9-12, 2006.</a:t>
            </a:r>
          </a:p>
          <a:p>
            <a:pPr>
              <a:lnSpc>
                <a:spcPct val="100000"/>
              </a:lnSpc>
              <a:spcBef>
                <a:spcPts val="0"/>
              </a:spcBef>
            </a:pPr>
            <a:r>
              <a:rPr lang="en-US" sz="1200" cap="none" dirty="0"/>
              <a:t>Goff, Allan, “Cyclic Entanglements for Complex Superpositions”, AIAA Paper 2006-4732, 42nd Joint Propulsion Conference, Sacramento, CA, July 9-12, 2006.</a:t>
            </a:r>
          </a:p>
          <a:p>
            <a:pPr>
              <a:lnSpc>
                <a:spcPct val="100000"/>
              </a:lnSpc>
              <a:spcBef>
                <a:spcPts val="0"/>
              </a:spcBef>
            </a:pPr>
            <a:r>
              <a:rPr lang="en-US" sz="1200" cap="none" dirty="0"/>
              <a:t>Goff, Allan, “A Potential Self-Collapse Experiment Using Quantum Dots”, AIAA Paper 2006-4733, 42nd Joint Propulsion Conference, Sacramento, CA, July 9-12, 2006.</a:t>
            </a:r>
          </a:p>
          <a:p>
            <a:pPr>
              <a:lnSpc>
                <a:spcPct val="100000"/>
              </a:lnSpc>
              <a:spcBef>
                <a:spcPts val="0"/>
              </a:spcBef>
            </a:pPr>
            <a:r>
              <a:rPr lang="en-US" sz="1200" cap="none" dirty="0"/>
              <a:t>Goff, A., D. Lehmann, J. Siegel, “Abstract Quantum Systems and the Possibility for Paradox-Free Backwards-in-Time Causality”, AIAA Paper 2006-4730, 42nd Joint Propulsion Conference, Sacramento, CA, July 9-12, 2006.</a:t>
            </a:r>
          </a:p>
          <a:p>
            <a:pPr>
              <a:lnSpc>
                <a:spcPct val="100000"/>
              </a:lnSpc>
              <a:spcBef>
                <a:spcPts val="0"/>
              </a:spcBef>
            </a:pPr>
            <a:endParaRPr lang="en-US" sz="1200" cap="none" dirty="0"/>
          </a:p>
        </p:txBody>
      </p:sp>
      <p:sp>
        <p:nvSpPr>
          <p:cNvPr id="9" name="TextBox 8">
            <a:extLst>
              <a:ext uri="{FF2B5EF4-FFF2-40B4-BE49-F238E27FC236}">
                <a16:creationId xmlns:a16="http://schemas.microsoft.com/office/drawing/2014/main" id="{2AC536B7-18C7-DB6A-FDA7-9E230EF8BF7B}"/>
              </a:ext>
            </a:extLst>
          </p:cNvPr>
          <p:cNvSpPr txBox="1"/>
          <p:nvPr/>
        </p:nvSpPr>
        <p:spPr>
          <a:xfrm>
            <a:off x="685330" y="6400800"/>
            <a:ext cx="2743670" cy="307777"/>
          </a:xfrm>
          <a:prstGeom prst="rect">
            <a:avLst/>
          </a:prstGeom>
          <a:noFill/>
        </p:spPr>
        <p:txBody>
          <a:bodyPr wrap="square" rtlCol="0">
            <a:spAutoFit/>
          </a:bodyPr>
          <a:lstStyle/>
          <a:p>
            <a:r>
              <a:rPr lang="en-US" sz="1400" dirty="0">
                <a:hlinkClick r:id="rId3" action="ppaction://hlinksldjump">
                  <a:extLst>
                    <a:ext uri="{A12FA001-AC4F-418D-AE19-62706E023703}">
                      <ahyp:hlinkClr xmlns:ahyp="http://schemas.microsoft.com/office/drawing/2018/hyperlinkcolor" val="tx"/>
                    </a:ext>
                  </a:extLst>
                </a:hlinkClick>
              </a:rPr>
              <a:t>Dashboard</a:t>
            </a:r>
            <a:endParaRPr lang="en-US" sz="1400" dirty="0"/>
          </a:p>
        </p:txBody>
      </p:sp>
    </p:spTree>
    <p:extLst>
      <p:ext uri="{BB962C8B-B14F-4D97-AF65-F5344CB8AC3E}">
        <p14:creationId xmlns:p14="http://schemas.microsoft.com/office/powerpoint/2010/main" val="405137792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58449E-B02E-B870-9C99-F49BD8813A5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EE8350A-1112-44CC-E04D-3D93696491B0}"/>
              </a:ext>
            </a:extLst>
          </p:cNvPr>
          <p:cNvSpPr>
            <a:spLocks noGrp="1"/>
          </p:cNvSpPr>
          <p:nvPr>
            <p:ph type="title"/>
          </p:nvPr>
        </p:nvSpPr>
        <p:spPr>
          <a:xfrm>
            <a:off x="685332" y="457200"/>
            <a:ext cx="7773338" cy="600682"/>
          </a:xfrm>
        </p:spPr>
        <p:txBody>
          <a:bodyPr>
            <a:normAutofit/>
          </a:bodyPr>
          <a:lstStyle/>
          <a:p>
            <a:r>
              <a:rPr lang="en-US" cap="none" dirty="0"/>
              <a:t>Bio – Allan Goff</a:t>
            </a:r>
          </a:p>
        </p:txBody>
      </p:sp>
      <p:sp>
        <p:nvSpPr>
          <p:cNvPr id="3" name="Content Placeholder 2">
            <a:extLst>
              <a:ext uri="{FF2B5EF4-FFF2-40B4-BE49-F238E27FC236}">
                <a16:creationId xmlns:a16="http://schemas.microsoft.com/office/drawing/2014/main" id="{CB7B01E6-516E-E898-5019-BC44FBF0AA3A}"/>
              </a:ext>
            </a:extLst>
          </p:cNvPr>
          <p:cNvSpPr>
            <a:spLocks noGrp="1"/>
          </p:cNvSpPr>
          <p:nvPr>
            <p:ph sz="quarter" idx="13"/>
          </p:nvPr>
        </p:nvSpPr>
        <p:spPr>
          <a:xfrm>
            <a:off x="685330" y="1188719"/>
            <a:ext cx="7772870" cy="5120640"/>
          </a:xfrm>
        </p:spPr>
        <p:txBody>
          <a:bodyPr>
            <a:normAutofit/>
          </a:bodyPr>
          <a:lstStyle/>
          <a:p>
            <a:pPr>
              <a:lnSpc>
                <a:spcPct val="100000"/>
              </a:lnSpc>
              <a:spcBef>
                <a:spcPts val="400"/>
              </a:spcBef>
            </a:pPr>
            <a:r>
              <a:rPr lang="en-US" cap="none" dirty="0"/>
              <a:t>Allan Goff served as a nuclear officer in the US Air Force. He has taught 50 university classes, presented 18 papers at international propulsion conferences, is the author of </a:t>
            </a:r>
            <a:r>
              <a:rPr lang="en-US" i="1" cap="none" dirty="0"/>
              <a:t>Quantum Tic-Tac-Toe</a:t>
            </a:r>
            <a:r>
              <a:rPr lang="en-US" cap="none" dirty="0"/>
              <a:t> and </a:t>
            </a:r>
            <a:r>
              <a:rPr lang="en-US" i="1" cap="none" dirty="0"/>
              <a:t>Discovering the Rules to 3D Chess: an Unexpected Excursion into the Quantum Realm</a:t>
            </a:r>
            <a:r>
              <a:rPr lang="en-US" cap="none" dirty="0"/>
              <a:t>. As an entrepreneur, he ran a placement agency for software engineers and won a two-year contract with the state of California removing 11 megawatts of demand off the electric grid. His day jobs have included software engineering and project management gigs in government, business, and academia. He is married with two children, </a:t>
            </a:r>
            <a:r>
              <a:rPr lang="en-US" cap="none"/>
              <a:t>two grandchildren…and </a:t>
            </a:r>
            <a:r>
              <a:rPr lang="en-US" cap="none" dirty="0"/>
              <a:t>counting.</a:t>
            </a:r>
          </a:p>
        </p:txBody>
      </p:sp>
      <p:sp>
        <p:nvSpPr>
          <p:cNvPr id="5" name="Slide Number Placeholder 4">
            <a:extLst>
              <a:ext uri="{FF2B5EF4-FFF2-40B4-BE49-F238E27FC236}">
                <a16:creationId xmlns:a16="http://schemas.microsoft.com/office/drawing/2014/main" id="{D539553D-6771-81A6-A789-D3D042AAAC68}"/>
              </a:ext>
            </a:extLst>
          </p:cNvPr>
          <p:cNvSpPr>
            <a:spLocks noGrp="1"/>
          </p:cNvSpPr>
          <p:nvPr>
            <p:ph type="sldNum" sz="quarter" idx="12"/>
          </p:nvPr>
        </p:nvSpPr>
        <p:spPr>
          <a:xfrm>
            <a:off x="7885509" y="6400800"/>
            <a:ext cx="573161" cy="365125"/>
          </a:xfrm>
        </p:spPr>
        <p:txBody>
          <a:bodyPr/>
          <a:lstStyle/>
          <a:p>
            <a:fld id="{23A7953B-B4AA-634C-AC3B-B52C39691C1C}" type="slidenum">
              <a:rPr lang="en-US" smtClean="0"/>
              <a:pPr/>
              <a:t>33</a:t>
            </a:fld>
            <a:endParaRPr lang="en-US" dirty="0"/>
          </a:p>
        </p:txBody>
      </p:sp>
    </p:spTree>
    <p:extLst>
      <p:ext uri="{BB962C8B-B14F-4D97-AF65-F5344CB8AC3E}">
        <p14:creationId xmlns:p14="http://schemas.microsoft.com/office/powerpoint/2010/main" val="80234946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03AEA2-DBAD-7D91-CDBE-D445DBE966A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506B8AB-DE09-A63D-4775-BE747CBF8D91}"/>
              </a:ext>
            </a:extLst>
          </p:cNvPr>
          <p:cNvSpPr>
            <a:spLocks noGrp="1"/>
          </p:cNvSpPr>
          <p:nvPr>
            <p:ph type="title"/>
          </p:nvPr>
        </p:nvSpPr>
        <p:spPr>
          <a:xfrm>
            <a:off x="685332" y="457200"/>
            <a:ext cx="7773338" cy="600681"/>
          </a:xfrm>
          <a:gradFill flip="none" rotWithShape="1">
            <a:gsLst>
              <a:gs pos="0">
                <a:schemeClr val="bg1">
                  <a:lumMod val="75000"/>
                </a:schemeClr>
              </a:gs>
              <a:gs pos="45000">
                <a:schemeClr val="bg1">
                  <a:lumMod val="75000"/>
                </a:schemeClr>
              </a:gs>
              <a:gs pos="100000">
                <a:schemeClr val="tx1"/>
              </a:gs>
            </a:gsLst>
            <a:path path="circle">
              <a:fillToRect l="50000" t="130000" r="50000" b="-30000"/>
            </a:path>
            <a:tileRect/>
          </a:gradFill>
        </p:spPr>
        <p:txBody>
          <a:bodyPr>
            <a:normAutofit/>
          </a:bodyPr>
          <a:lstStyle/>
          <a:p>
            <a:r>
              <a:rPr lang="en-US" cap="none" dirty="0"/>
              <a:t>Backup Slides</a:t>
            </a:r>
          </a:p>
        </p:txBody>
      </p:sp>
      <p:sp>
        <p:nvSpPr>
          <p:cNvPr id="4" name="Slide Number Placeholder 3">
            <a:extLst>
              <a:ext uri="{FF2B5EF4-FFF2-40B4-BE49-F238E27FC236}">
                <a16:creationId xmlns:a16="http://schemas.microsoft.com/office/drawing/2014/main" id="{69CEF627-C654-D12B-8B9B-AEC0DF0C1F78}"/>
              </a:ext>
            </a:extLst>
          </p:cNvPr>
          <p:cNvSpPr>
            <a:spLocks noGrp="1"/>
          </p:cNvSpPr>
          <p:nvPr>
            <p:ph type="sldNum" sz="quarter" idx="12"/>
          </p:nvPr>
        </p:nvSpPr>
        <p:spPr>
          <a:xfrm>
            <a:off x="7885509" y="6400800"/>
            <a:ext cx="573161" cy="365125"/>
          </a:xfrm>
        </p:spPr>
        <p:txBody>
          <a:bodyPr/>
          <a:lstStyle/>
          <a:p>
            <a:fld id="{23A7953B-B4AA-634C-AC3B-B52C39691C1C}" type="slidenum">
              <a:rPr lang="en-US" smtClean="0"/>
              <a:pPr/>
              <a:t>34</a:t>
            </a:fld>
            <a:endParaRPr lang="en-US"/>
          </a:p>
        </p:txBody>
      </p:sp>
      <p:sp>
        <p:nvSpPr>
          <p:cNvPr id="7" name="Content Placeholder 2">
            <a:extLst>
              <a:ext uri="{FF2B5EF4-FFF2-40B4-BE49-F238E27FC236}">
                <a16:creationId xmlns:a16="http://schemas.microsoft.com/office/drawing/2014/main" id="{6AC3DB69-CCA3-58B0-80BF-C454CC821818}"/>
              </a:ext>
            </a:extLst>
          </p:cNvPr>
          <p:cNvSpPr txBox="1">
            <a:spLocks/>
          </p:cNvSpPr>
          <p:nvPr/>
        </p:nvSpPr>
        <p:spPr>
          <a:xfrm>
            <a:off x="548639" y="1188719"/>
            <a:ext cx="8046720" cy="5212080"/>
          </a:xfrm>
          <a:prstGeom prst="rect">
            <a:avLst/>
          </a:prstGeom>
          <a:noFill/>
        </p:spPr>
        <p:txBody>
          <a:bodyPr>
            <a:normAutofit/>
          </a:bodyPr>
          <a:lst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a:lstStyle>
          <a:p>
            <a:pPr>
              <a:lnSpc>
                <a:spcPct val="100000"/>
              </a:lnSpc>
              <a:spcBef>
                <a:spcPts val="0"/>
              </a:spcBef>
            </a:pPr>
            <a:r>
              <a:rPr lang="en-US" sz="1200" cap="none" dirty="0" err="1"/>
              <a:t>tbd</a:t>
            </a:r>
            <a:endParaRPr lang="en-US" sz="1200" cap="none" dirty="0"/>
          </a:p>
          <a:p>
            <a:pPr>
              <a:lnSpc>
                <a:spcPct val="100000"/>
              </a:lnSpc>
              <a:spcBef>
                <a:spcPts val="0"/>
              </a:spcBef>
            </a:pPr>
            <a:endParaRPr lang="en-US" sz="1200" cap="none" dirty="0"/>
          </a:p>
        </p:txBody>
      </p:sp>
      <p:sp>
        <p:nvSpPr>
          <p:cNvPr id="9" name="TextBox 8">
            <a:extLst>
              <a:ext uri="{FF2B5EF4-FFF2-40B4-BE49-F238E27FC236}">
                <a16:creationId xmlns:a16="http://schemas.microsoft.com/office/drawing/2014/main" id="{E5DF681E-082E-0D02-1914-9C0184097E1F}"/>
              </a:ext>
            </a:extLst>
          </p:cNvPr>
          <p:cNvSpPr txBox="1"/>
          <p:nvPr/>
        </p:nvSpPr>
        <p:spPr>
          <a:xfrm>
            <a:off x="685330" y="6400800"/>
            <a:ext cx="2743670" cy="307777"/>
          </a:xfrm>
          <a:prstGeom prst="rect">
            <a:avLst/>
          </a:prstGeom>
          <a:noFill/>
        </p:spPr>
        <p:txBody>
          <a:bodyPr wrap="square" rtlCol="0">
            <a:spAutoFit/>
          </a:bodyPr>
          <a:lstStyle/>
          <a:p>
            <a:r>
              <a:rPr lang="en-US" sz="1400" dirty="0">
                <a:hlinkClick r:id="rId3" action="ppaction://hlinksldjump">
                  <a:extLst>
                    <a:ext uri="{A12FA001-AC4F-418D-AE19-62706E023703}">
                      <ahyp:hlinkClr xmlns:ahyp="http://schemas.microsoft.com/office/drawing/2018/hyperlinkcolor" val="tx"/>
                    </a:ext>
                  </a:extLst>
                </a:hlinkClick>
              </a:rPr>
              <a:t>Dashboard</a:t>
            </a:r>
            <a:endParaRPr lang="en-US" sz="1400" dirty="0"/>
          </a:p>
        </p:txBody>
      </p:sp>
    </p:spTree>
    <p:extLst>
      <p:ext uri="{BB962C8B-B14F-4D97-AF65-F5344CB8AC3E}">
        <p14:creationId xmlns:p14="http://schemas.microsoft.com/office/powerpoint/2010/main" val="282907233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562C1C-8EF2-2954-33F5-8620B36C6CA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A6CF1DD-55DF-AFCF-0D2A-E11C2018D232}"/>
              </a:ext>
            </a:extLst>
          </p:cNvPr>
          <p:cNvSpPr>
            <a:spLocks noGrp="1"/>
          </p:cNvSpPr>
          <p:nvPr>
            <p:ph type="title"/>
          </p:nvPr>
        </p:nvSpPr>
        <p:spPr>
          <a:xfrm>
            <a:off x="685332" y="457200"/>
            <a:ext cx="7773338" cy="600681"/>
          </a:xfrm>
          <a:gradFill flip="none" rotWithShape="1">
            <a:gsLst>
              <a:gs pos="0">
                <a:schemeClr val="accent1">
                  <a:lumMod val="40000"/>
                  <a:lumOff val="60000"/>
                </a:schemeClr>
              </a:gs>
              <a:gs pos="46000">
                <a:schemeClr val="accent1">
                  <a:lumMod val="95000"/>
                  <a:lumOff val="5000"/>
                </a:schemeClr>
              </a:gs>
              <a:gs pos="100000">
                <a:schemeClr val="accent1">
                  <a:lumMod val="50000"/>
                </a:schemeClr>
              </a:gs>
            </a:gsLst>
            <a:path path="circle">
              <a:fillToRect l="50000" t="130000" r="50000" b="-30000"/>
            </a:path>
            <a:tileRect/>
          </a:gradFill>
        </p:spPr>
        <p:txBody>
          <a:bodyPr/>
          <a:lstStyle/>
          <a:p>
            <a:r>
              <a:rPr lang="en-US" cap="none" dirty="0"/>
              <a:t>Another Invariant</a:t>
            </a:r>
          </a:p>
        </p:txBody>
      </p:sp>
      <p:sp>
        <p:nvSpPr>
          <p:cNvPr id="4" name="Slide Number Placeholder 3">
            <a:extLst>
              <a:ext uri="{FF2B5EF4-FFF2-40B4-BE49-F238E27FC236}">
                <a16:creationId xmlns:a16="http://schemas.microsoft.com/office/drawing/2014/main" id="{29565409-4C4E-F0CE-26AC-9C3C0DE36002}"/>
              </a:ext>
            </a:extLst>
          </p:cNvPr>
          <p:cNvSpPr>
            <a:spLocks noGrp="1"/>
          </p:cNvSpPr>
          <p:nvPr>
            <p:ph type="sldNum" sz="quarter" idx="12"/>
          </p:nvPr>
        </p:nvSpPr>
        <p:spPr>
          <a:xfrm>
            <a:off x="7885509" y="6400800"/>
            <a:ext cx="573161" cy="365125"/>
          </a:xfrm>
        </p:spPr>
        <p:txBody>
          <a:bodyPr/>
          <a:lstStyle/>
          <a:p>
            <a:fld id="{23A7953B-B4AA-634C-AC3B-B52C39691C1C}" type="slidenum">
              <a:rPr lang="en-US" smtClean="0"/>
              <a:pPr/>
              <a:t>35</a:t>
            </a:fld>
            <a:endParaRPr lang="en-US"/>
          </a:p>
        </p:txBody>
      </p:sp>
      <p:sp>
        <p:nvSpPr>
          <p:cNvPr id="9" name="TextBox 8">
            <a:extLst>
              <a:ext uri="{FF2B5EF4-FFF2-40B4-BE49-F238E27FC236}">
                <a16:creationId xmlns:a16="http://schemas.microsoft.com/office/drawing/2014/main" id="{51FBC5A8-4012-91F7-CF1E-2D1CB4C9E086}"/>
              </a:ext>
            </a:extLst>
          </p:cNvPr>
          <p:cNvSpPr txBox="1"/>
          <p:nvPr/>
        </p:nvSpPr>
        <p:spPr>
          <a:xfrm>
            <a:off x="685330" y="6400800"/>
            <a:ext cx="2743670" cy="307777"/>
          </a:xfrm>
          <a:prstGeom prst="rect">
            <a:avLst/>
          </a:prstGeom>
          <a:noFill/>
        </p:spPr>
        <p:txBody>
          <a:bodyPr wrap="square" rtlCol="0">
            <a:spAutoFit/>
          </a:bodyPr>
          <a:lstStyle/>
          <a:p>
            <a:r>
              <a:rPr lang="en-US" sz="1400" dirty="0">
                <a:solidFill>
                  <a:srgbClr val="0070C0"/>
                </a:solidFill>
                <a:hlinkClick r:id="rId3" action="ppaction://hlinksldjump">
                  <a:extLst>
                    <a:ext uri="{A12FA001-AC4F-418D-AE19-62706E023703}">
                      <ahyp:hlinkClr xmlns:ahyp="http://schemas.microsoft.com/office/drawing/2018/hyperlinkcolor" val="tx"/>
                    </a:ext>
                  </a:extLst>
                </a:hlinkClick>
              </a:rPr>
              <a:t>Dashboard</a:t>
            </a:r>
            <a:endParaRPr lang="en-US" sz="1400" dirty="0">
              <a:solidFill>
                <a:srgbClr val="0070C0"/>
              </a:solidFill>
            </a:endParaRPr>
          </a:p>
        </p:txBody>
      </p:sp>
      <p:grpSp>
        <p:nvGrpSpPr>
          <p:cNvPr id="58" name="Group 57">
            <a:extLst>
              <a:ext uri="{FF2B5EF4-FFF2-40B4-BE49-F238E27FC236}">
                <a16:creationId xmlns:a16="http://schemas.microsoft.com/office/drawing/2014/main" id="{D4BCDA1F-4F90-ACD2-01FE-6CB00E73ADDA}"/>
              </a:ext>
            </a:extLst>
          </p:cNvPr>
          <p:cNvGrpSpPr/>
          <p:nvPr/>
        </p:nvGrpSpPr>
        <p:grpSpPr>
          <a:xfrm>
            <a:off x="914400" y="1645920"/>
            <a:ext cx="7315200" cy="4176713"/>
            <a:chOff x="1295400" y="2133600"/>
            <a:chExt cx="7315200" cy="4176713"/>
          </a:xfrm>
        </p:grpSpPr>
        <p:sp>
          <p:nvSpPr>
            <p:cNvPr id="5" name="Line 5">
              <a:extLst>
                <a:ext uri="{FF2B5EF4-FFF2-40B4-BE49-F238E27FC236}">
                  <a16:creationId xmlns:a16="http://schemas.microsoft.com/office/drawing/2014/main" id="{BF644512-F665-E0D6-D1F9-5E7CE1473320}"/>
                </a:ext>
              </a:extLst>
            </p:cNvPr>
            <p:cNvSpPr>
              <a:spLocks noChangeShapeType="1"/>
            </p:cNvSpPr>
            <p:nvPr/>
          </p:nvSpPr>
          <p:spPr bwMode="auto">
            <a:xfrm>
              <a:off x="1295400" y="5943600"/>
              <a:ext cx="73152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 name="AutoShape 7">
              <a:extLst>
                <a:ext uri="{FF2B5EF4-FFF2-40B4-BE49-F238E27FC236}">
                  <a16:creationId xmlns:a16="http://schemas.microsoft.com/office/drawing/2014/main" id="{EF514D75-2B70-77EB-DDFC-089BD97EDAD6}"/>
                </a:ext>
              </a:extLst>
            </p:cNvPr>
            <p:cNvSpPr>
              <a:spLocks noChangeArrowheads="1"/>
            </p:cNvSpPr>
            <p:nvPr/>
          </p:nvSpPr>
          <p:spPr bwMode="auto">
            <a:xfrm>
              <a:off x="4800600" y="3505200"/>
              <a:ext cx="304800" cy="304800"/>
            </a:xfrm>
            <a:prstGeom prst="sun">
              <a:avLst>
                <a:gd name="adj" fmla="val 25000"/>
              </a:avLst>
            </a:prstGeom>
            <a:solidFill>
              <a:srgbClr val="00FF00"/>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nvGrpSpPr>
            <p:cNvPr id="8" name="Group 8">
              <a:extLst>
                <a:ext uri="{FF2B5EF4-FFF2-40B4-BE49-F238E27FC236}">
                  <a16:creationId xmlns:a16="http://schemas.microsoft.com/office/drawing/2014/main" id="{E495BE80-54D8-925D-ACBB-CC033828E0BD}"/>
                </a:ext>
              </a:extLst>
            </p:cNvPr>
            <p:cNvGrpSpPr>
              <a:grpSpLocks noChangeAspect="1"/>
            </p:cNvGrpSpPr>
            <p:nvPr/>
          </p:nvGrpSpPr>
          <p:grpSpPr bwMode="auto">
            <a:xfrm rot="19740000">
              <a:off x="4419600" y="3352800"/>
              <a:ext cx="1085850" cy="588963"/>
              <a:chOff x="2685" y="1756"/>
              <a:chExt cx="935" cy="507"/>
            </a:xfrm>
          </p:grpSpPr>
          <p:sp>
            <p:nvSpPr>
              <p:cNvPr id="10" name="Text Box 9">
                <a:extLst>
                  <a:ext uri="{FF2B5EF4-FFF2-40B4-BE49-F238E27FC236}">
                    <a16:creationId xmlns:a16="http://schemas.microsoft.com/office/drawing/2014/main" id="{BE5C9194-5A6A-841F-8D81-FD6055025F86}"/>
                  </a:ext>
                </a:extLst>
              </p:cNvPr>
              <p:cNvSpPr txBox="1">
                <a:spLocks noChangeAspect="1" noChangeArrowheads="1"/>
              </p:cNvSpPr>
              <p:nvPr/>
            </p:nvSpPr>
            <p:spPr bwMode="auto">
              <a:xfrm>
                <a:off x="2685" y="1756"/>
                <a:ext cx="193" cy="4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3200">
                    <a:solidFill>
                      <a:srgbClr val="00FF00"/>
                    </a:solidFill>
                  </a:rPr>
                  <a:t>(</a:t>
                </a:r>
              </a:p>
            </p:txBody>
          </p:sp>
          <p:sp>
            <p:nvSpPr>
              <p:cNvPr id="11" name="Text Box 10">
                <a:extLst>
                  <a:ext uri="{FF2B5EF4-FFF2-40B4-BE49-F238E27FC236}">
                    <a16:creationId xmlns:a16="http://schemas.microsoft.com/office/drawing/2014/main" id="{E0FE44FB-DCB8-F311-A668-451A472C0B3E}"/>
                  </a:ext>
                </a:extLst>
              </p:cNvPr>
              <p:cNvSpPr txBox="1">
                <a:spLocks noChangeAspect="1" noChangeArrowheads="1"/>
              </p:cNvSpPr>
              <p:nvPr/>
            </p:nvSpPr>
            <p:spPr bwMode="auto">
              <a:xfrm>
                <a:off x="3429" y="1764"/>
                <a:ext cx="191" cy="4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3200">
                    <a:solidFill>
                      <a:srgbClr val="00FF00"/>
                    </a:solidFill>
                  </a:rPr>
                  <a:t>)</a:t>
                </a:r>
              </a:p>
            </p:txBody>
          </p:sp>
        </p:grpSp>
        <p:grpSp>
          <p:nvGrpSpPr>
            <p:cNvPr id="12" name="Group 11">
              <a:extLst>
                <a:ext uri="{FF2B5EF4-FFF2-40B4-BE49-F238E27FC236}">
                  <a16:creationId xmlns:a16="http://schemas.microsoft.com/office/drawing/2014/main" id="{FF58DB8F-AF0D-2AF8-AE98-A8AE80C22355}"/>
                </a:ext>
              </a:extLst>
            </p:cNvPr>
            <p:cNvGrpSpPr>
              <a:grpSpLocks noChangeAspect="1"/>
            </p:cNvGrpSpPr>
            <p:nvPr/>
          </p:nvGrpSpPr>
          <p:grpSpPr bwMode="auto">
            <a:xfrm rot="19740000">
              <a:off x="4876800" y="3352800"/>
              <a:ext cx="247650" cy="587375"/>
              <a:chOff x="3048" y="1757"/>
              <a:chExt cx="217" cy="514"/>
            </a:xfrm>
          </p:grpSpPr>
          <p:sp>
            <p:nvSpPr>
              <p:cNvPr id="13" name="Text Box 12">
                <a:extLst>
                  <a:ext uri="{FF2B5EF4-FFF2-40B4-BE49-F238E27FC236}">
                    <a16:creationId xmlns:a16="http://schemas.microsoft.com/office/drawing/2014/main" id="{C8BE45AC-FE36-5AB6-8282-8ECE4017A636}"/>
                  </a:ext>
                </a:extLst>
              </p:cNvPr>
              <p:cNvSpPr txBox="1">
                <a:spLocks noChangeAspect="1" noChangeArrowheads="1"/>
              </p:cNvSpPr>
              <p:nvPr/>
            </p:nvSpPr>
            <p:spPr bwMode="auto">
              <a:xfrm>
                <a:off x="3073" y="1757"/>
                <a:ext cx="192" cy="5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3200">
                    <a:solidFill>
                      <a:srgbClr val="00FF00"/>
                    </a:solidFill>
                  </a:rPr>
                  <a:t>)</a:t>
                </a:r>
              </a:p>
            </p:txBody>
          </p:sp>
          <p:sp>
            <p:nvSpPr>
              <p:cNvPr id="14" name="Text Box 13">
                <a:extLst>
                  <a:ext uri="{FF2B5EF4-FFF2-40B4-BE49-F238E27FC236}">
                    <a16:creationId xmlns:a16="http://schemas.microsoft.com/office/drawing/2014/main" id="{61A7485A-17C0-2335-B0C1-D8880ADF2653}"/>
                  </a:ext>
                </a:extLst>
              </p:cNvPr>
              <p:cNvSpPr txBox="1">
                <a:spLocks noChangeAspect="1" noChangeArrowheads="1"/>
              </p:cNvSpPr>
              <p:nvPr/>
            </p:nvSpPr>
            <p:spPr bwMode="auto">
              <a:xfrm>
                <a:off x="3048" y="1764"/>
                <a:ext cx="192" cy="5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3200">
                    <a:solidFill>
                      <a:srgbClr val="00FF00"/>
                    </a:solidFill>
                  </a:rPr>
                  <a:t>(</a:t>
                </a:r>
              </a:p>
            </p:txBody>
          </p:sp>
        </p:grpSp>
        <p:grpSp>
          <p:nvGrpSpPr>
            <p:cNvPr id="15" name="Group 15">
              <a:extLst>
                <a:ext uri="{FF2B5EF4-FFF2-40B4-BE49-F238E27FC236}">
                  <a16:creationId xmlns:a16="http://schemas.microsoft.com/office/drawing/2014/main" id="{16AF4A9F-1392-EE01-1080-DF50364C6389}"/>
                </a:ext>
              </a:extLst>
            </p:cNvPr>
            <p:cNvGrpSpPr>
              <a:grpSpLocks noChangeAspect="1"/>
            </p:cNvGrpSpPr>
            <p:nvPr/>
          </p:nvGrpSpPr>
          <p:grpSpPr bwMode="auto">
            <a:xfrm rot="19740000">
              <a:off x="3962400" y="3352800"/>
              <a:ext cx="2032000" cy="584200"/>
              <a:chOff x="2279" y="1760"/>
              <a:chExt cx="1753" cy="505"/>
            </a:xfrm>
          </p:grpSpPr>
          <p:sp>
            <p:nvSpPr>
              <p:cNvPr id="16" name="Text Box 16">
                <a:extLst>
                  <a:ext uri="{FF2B5EF4-FFF2-40B4-BE49-F238E27FC236}">
                    <a16:creationId xmlns:a16="http://schemas.microsoft.com/office/drawing/2014/main" id="{2ECD30E0-1FA7-05D3-3621-674D2777A0AE}"/>
                  </a:ext>
                </a:extLst>
              </p:cNvPr>
              <p:cNvSpPr txBox="1">
                <a:spLocks noChangeAspect="1" noChangeArrowheads="1"/>
              </p:cNvSpPr>
              <p:nvPr/>
            </p:nvSpPr>
            <p:spPr bwMode="auto">
              <a:xfrm>
                <a:off x="3840" y="1760"/>
                <a:ext cx="192" cy="5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3200">
                    <a:solidFill>
                      <a:srgbClr val="00FF00"/>
                    </a:solidFill>
                  </a:rPr>
                  <a:t>)</a:t>
                </a:r>
              </a:p>
            </p:txBody>
          </p:sp>
          <p:sp>
            <p:nvSpPr>
              <p:cNvPr id="17" name="Text Box 17">
                <a:extLst>
                  <a:ext uri="{FF2B5EF4-FFF2-40B4-BE49-F238E27FC236}">
                    <a16:creationId xmlns:a16="http://schemas.microsoft.com/office/drawing/2014/main" id="{5D5784DC-B126-3D9D-C60B-520D6D7EAF78}"/>
                  </a:ext>
                </a:extLst>
              </p:cNvPr>
              <p:cNvSpPr txBox="1">
                <a:spLocks noChangeAspect="1" noChangeArrowheads="1"/>
              </p:cNvSpPr>
              <p:nvPr/>
            </p:nvSpPr>
            <p:spPr bwMode="auto">
              <a:xfrm>
                <a:off x="2279" y="1764"/>
                <a:ext cx="192" cy="5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3200">
                    <a:solidFill>
                      <a:srgbClr val="00FF00"/>
                    </a:solidFill>
                  </a:rPr>
                  <a:t>(</a:t>
                </a:r>
              </a:p>
            </p:txBody>
          </p:sp>
        </p:grpSp>
        <p:grpSp>
          <p:nvGrpSpPr>
            <p:cNvPr id="18" name="Group 18">
              <a:extLst>
                <a:ext uri="{FF2B5EF4-FFF2-40B4-BE49-F238E27FC236}">
                  <a16:creationId xmlns:a16="http://schemas.microsoft.com/office/drawing/2014/main" id="{4A62ADD5-A722-16F7-DFA6-AD2AD065E5E0}"/>
                </a:ext>
              </a:extLst>
            </p:cNvPr>
            <p:cNvGrpSpPr>
              <a:grpSpLocks noChangeAspect="1"/>
            </p:cNvGrpSpPr>
            <p:nvPr/>
          </p:nvGrpSpPr>
          <p:grpSpPr bwMode="auto">
            <a:xfrm rot="19740000">
              <a:off x="3505200" y="3352800"/>
              <a:ext cx="2919413" cy="581025"/>
              <a:chOff x="1891" y="1760"/>
              <a:chExt cx="2522" cy="502"/>
            </a:xfrm>
          </p:grpSpPr>
          <p:sp>
            <p:nvSpPr>
              <p:cNvPr id="19" name="Text Box 19">
                <a:extLst>
                  <a:ext uri="{FF2B5EF4-FFF2-40B4-BE49-F238E27FC236}">
                    <a16:creationId xmlns:a16="http://schemas.microsoft.com/office/drawing/2014/main" id="{420B6EE9-BC21-9DBC-6AB0-AFE95C9DB9A7}"/>
                  </a:ext>
                </a:extLst>
              </p:cNvPr>
              <p:cNvSpPr txBox="1">
                <a:spLocks noChangeAspect="1" noChangeArrowheads="1"/>
              </p:cNvSpPr>
              <p:nvPr/>
            </p:nvSpPr>
            <p:spPr bwMode="auto">
              <a:xfrm>
                <a:off x="4221" y="1760"/>
                <a:ext cx="192" cy="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3200">
                    <a:solidFill>
                      <a:srgbClr val="00FF00"/>
                    </a:solidFill>
                  </a:rPr>
                  <a:t>)</a:t>
                </a:r>
              </a:p>
            </p:txBody>
          </p:sp>
          <p:sp>
            <p:nvSpPr>
              <p:cNvPr id="20" name="Text Box 20">
                <a:extLst>
                  <a:ext uri="{FF2B5EF4-FFF2-40B4-BE49-F238E27FC236}">
                    <a16:creationId xmlns:a16="http://schemas.microsoft.com/office/drawing/2014/main" id="{DA41079F-C732-3207-D131-15550C5F7435}"/>
                  </a:ext>
                </a:extLst>
              </p:cNvPr>
              <p:cNvSpPr txBox="1">
                <a:spLocks noChangeAspect="1" noChangeArrowheads="1"/>
              </p:cNvSpPr>
              <p:nvPr/>
            </p:nvSpPr>
            <p:spPr bwMode="auto">
              <a:xfrm>
                <a:off x="1891" y="1761"/>
                <a:ext cx="192" cy="5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3200">
                    <a:solidFill>
                      <a:srgbClr val="00FF00"/>
                    </a:solidFill>
                  </a:rPr>
                  <a:t>(</a:t>
                </a:r>
              </a:p>
            </p:txBody>
          </p:sp>
        </p:grpSp>
        <p:grpSp>
          <p:nvGrpSpPr>
            <p:cNvPr id="21" name="Group 21">
              <a:extLst>
                <a:ext uri="{FF2B5EF4-FFF2-40B4-BE49-F238E27FC236}">
                  <a16:creationId xmlns:a16="http://schemas.microsoft.com/office/drawing/2014/main" id="{02151AF5-AB32-499F-8F5D-511E672AB0BD}"/>
                </a:ext>
              </a:extLst>
            </p:cNvPr>
            <p:cNvGrpSpPr>
              <a:grpSpLocks noChangeAspect="1"/>
            </p:cNvGrpSpPr>
            <p:nvPr/>
          </p:nvGrpSpPr>
          <p:grpSpPr bwMode="auto">
            <a:xfrm rot="19740000">
              <a:off x="3048000" y="3352800"/>
              <a:ext cx="3813175" cy="582613"/>
              <a:chOff x="1511" y="1758"/>
              <a:chExt cx="3288" cy="502"/>
            </a:xfrm>
          </p:grpSpPr>
          <p:sp>
            <p:nvSpPr>
              <p:cNvPr id="22" name="Text Box 22">
                <a:extLst>
                  <a:ext uri="{FF2B5EF4-FFF2-40B4-BE49-F238E27FC236}">
                    <a16:creationId xmlns:a16="http://schemas.microsoft.com/office/drawing/2014/main" id="{4277A88F-ED2F-953E-0F72-BFB5075D1DA6}"/>
                  </a:ext>
                </a:extLst>
              </p:cNvPr>
              <p:cNvSpPr txBox="1">
                <a:spLocks noChangeAspect="1" noChangeArrowheads="1"/>
              </p:cNvSpPr>
              <p:nvPr/>
            </p:nvSpPr>
            <p:spPr bwMode="auto">
              <a:xfrm>
                <a:off x="4608" y="1758"/>
                <a:ext cx="191" cy="4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3200">
                    <a:solidFill>
                      <a:srgbClr val="00FF00"/>
                    </a:solidFill>
                  </a:rPr>
                  <a:t>)</a:t>
                </a:r>
              </a:p>
            </p:txBody>
          </p:sp>
          <p:sp>
            <p:nvSpPr>
              <p:cNvPr id="23" name="Text Box 23">
                <a:extLst>
                  <a:ext uri="{FF2B5EF4-FFF2-40B4-BE49-F238E27FC236}">
                    <a16:creationId xmlns:a16="http://schemas.microsoft.com/office/drawing/2014/main" id="{2E1BB67D-75DE-A03E-15D0-311BB2D52FFF}"/>
                  </a:ext>
                </a:extLst>
              </p:cNvPr>
              <p:cNvSpPr txBox="1">
                <a:spLocks noChangeAspect="1" noChangeArrowheads="1"/>
              </p:cNvSpPr>
              <p:nvPr/>
            </p:nvSpPr>
            <p:spPr bwMode="auto">
              <a:xfrm>
                <a:off x="1511" y="1761"/>
                <a:ext cx="192" cy="4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3200">
                    <a:solidFill>
                      <a:srgbClr val="00FF00"/>
                    </a:solidFill>
                  </a:rPr>
                  <a:t>(</a:t>
                </a:r>
              </a:p>
            </p:txBody>
          </p:sp>
        </p:grpSp>
        <p:grpSp>
          <p:nvGrpSpPr>
            <p:cNvPr id="24" name="Group 24">
              <a:extLst>
                <a:ext uri="{FF2B5EF4-FFF2-40B4-BE49-F238E27FC236}">
                  <a16:creationId xmlns:a16="http://schemas.microsoft.com/office/drawing/2014/main" id="{CCE4ADF8-9CD1-5B25-E45F-F8A70D074624}"/>
                </a:ext>
              </a:extLst>
            </p:cNvPr>
            <p:cNvGrpSpPr>
              <a:grpSpLocks noChangeAspect="1"/>
            </p:cNvGrpSpPr>
            <p:nvPr/>
          </p:nvGrpSpPr>
          <p:grpSpPr bwMode="auto">
            <a:xfrm rot="19740000">
              <a:off x="2590800" y="3352800"/>
              <a:ext cx="4700588" cy="585788"/>
              <a:chOff x="1104" y="1771"/>
              <a:chExt cx="4058" cy="506"/>
            </a:xfrm>
          </p:grpSpPr>
          <p:sp>
            <p:nvSpPr>
              <p:cNvPr id="25" name="Text Box 25">
                <a:extLst>
                  <a:ext uri="{FF2B5EF4-FFF2-40B4-BE49-F238E27FC236}">
                    <a16:creationId xmlns:a16="http://schemas.microsoft.com/office/drawing/2014/main" id="{0688097F-BE4E-8A02-483A-A83118EEB408}"/>
                  </a:ext>
                </a:extLst>
              </p:cNvPr>
              <p:cNvSpPr txBox="1">
                <a:spLocks noChangeAspect="1" noChangeArrowheads="1"/>
              </p:cNvSpPr>
              <p:nvPr/>
            </p:nvSpPr>
            <p:spPr bwMode="auto">
              <a:xfrm>
                <a:off x="4970" y="1771"/>
                <a:ext cx="192" cy="5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3200">
                    <a:solidFill>
                      <a:srgbClr val="00FF00"/>
                    </a:solidFill>
                  </a:rPr>
                  <a:t>)</a:t>
                </a:r>
              </a:p>
            </p:txBody>
          </p:sp>
          <p:sp>
            <p:nvSpPr>
              <p:cNvPr id="26" name="Text Box 26">
                <a:extLst>
                  <a:ext uri="{FF2B5EF4-FFF2-40B4-BE49-F238E27FC236}">
                    <a16:creationId xmlns:a16="http://schemas.microsoft.com/office/drawing/2014/main" id="{1576F7C3-7589-3D78-B4C8-F17B10F24005}"/>
                  </a:ext>
                </a:extLst>
              </p:cNvPr>
              <p:cNvSpPr txBox="1">
                <a:spLocks noChangeAspect="1" noChangeArrowheads="1"/>
              </p:cNvSpPr>
              <p:nvPr/>
            </p:nvSpPr>
            <p:spPr bwMode="auto">
              <a:xfrm>
                <a:off x="1104" y="1776"/>
                <a:ext cx="192" cy="5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3200">
                    <a:solidFill>
                      <a:srgbClr val="00FF00"/>
                    </a:solidFill>
                  </a:rPr>
                  <a:t>(</a:t>
                </a:r>
              </a:p>
            </p:txBody>
          </p:sp>
        </p:grpSp>
        <p:grpSp>
          <p:nvGrpSpPr>
            <p:cNvPr id="27" name="Group 27">
              <a:extLst>
                <a:ext uri="{FF2B5EF4-FFF2-40B4-BE49-F238E27FC236}">
                  <a16:creationId xmlns:a16="http://schemas.microsoft.com/office/drawing/2014/main" id="{25343FBE-E76F-C304-0526-DA96E2EEF38E}"/>
                </a:ext>
              </a:extLst>
            </p:cNvPr>
            <p:cNvGrpSpPr>
              <a:grpSpLocks noChangeAspect="1"/>
            </p:cNvGrpSpPr>
            <p:nvPr/>
          </p:nvGrpSpPr>
          <p:grpSpPr bwMode="auto">
            <a:xfrm rot="19740000">
              <a:off x="2203450" y="3332163"/>
              <a:ext cx="5491163" cy="579437"/>
              <a:chOff x="720" y="1776"/>
              <a:chExt cx="4800" cy="499"/>
            </a:xfrm>
          </p:grpSpPr>
          <p:sp>
            <p:nvSpPr>
              <p:cNvPr id="28" name="Text Box 28">
                <a:extLst>
                  <a:ext uri="{FF2B5EF4-FFF2-40B4-BE49-F238E27FC236}">
                    <a16:creationId xmlns:a16="http://schemas.microsoft.com/office/drawing/2014/main" id="{64F98349-68B1-174B-B071-3C6A198798C0}"/>
                  </a:ext>
                </a:extLst>
              </p:cNvPr>
              <p:cNvSpPr txBox="1">
                <a:spLocks noChangeAspect="1" noChangeArrowheads="1"/>
              </p:cNvSpPr>
              <p:nvPr/>
            </p:nvSpPr>
            <p:spPr bwMode="auto">
              <a:xfrm>
                <a:off x="5328" y="1776"/>
                <a:ext cx="192" cy="4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3200">
                    <a:solidFill>
                      <a:srgbClr val="00FF00"/>
                    </a:solidFill>
                  </a:rPr>
                  <a:t>)</a:t>
                </a:r>
              </a:p>
            </p:txBody>
          </p:sp>
          <p:sp>
            <p:nvSpPr>
              <p:cNvPr id="29" name="Text Box 29">
                <a:extLst>
                  <a:ext uri="{FF2B5EF4-FFF2-40B4-BE49-F238E27FC236}">
                    <a16:creationId xmlns:a16="http://schemas.microsoft.com/office/drawing/2014/main" id="{B42E5871-E7B4-ECC6-9CF0-40B6916B6859}"/>
                  </a:ext>
                </a:extLst>
              </p:cNvPr>
              <p:cNvSpPr txBox="1">
                <a:spLocks noChangeAspect="1" noChangeArrowheads="1"/>
              </p:cNvSpPr>
              <p:nvPr/>
            </p:nvSpPr>
            <p:spPr bwMode="auto">
              <a:xfrm>
                <a:off x="720" y="1776"/>
                <a:ext cx="192" cy="4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3200">
                    <a:solidFill>
                      <a:srgbClr val="00FF00"/>
                    </a:solidFill>
                  </a:rPr>
                  <a:t>(</a:t>
                </a:r>
              </a:p>
            </p:txBody>
          </p:sp>
        </p:grpSp>
        <p:sp>
          <p:nvSpPr>
            <p:cNvPr id="30" name="Text Box 30">
              <a:extLst>
                <a:ext uri="{FF2B5EF4-FFF2-40B4-BE49-F238E27FC236}">
                  <a16:creationId xmlns:a16="http://schemas.microsoft.com/office/drawing/2014/main" id="{EBBAEC65-8507-80CC-944D-3BE30904B3D3}"/>
                </a:ext>
              </a:extLst>
            </p:cNvPr>
            <p:cNvSpPr txBox="1">
              <a:spLocks noChangeArrowheads="1"/>
            </p:cNvSpPr>
            <p:nvPr/>
          </p:nvSpPr>
          <p:spPr bwMode="auto">
            <a:xfrm rot="19740000">
              <a:off x="4191000" y="3199091"/>
              <a:ext cx="121920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1800" dirty="0"/>
                <a:t>s = 12 ls</a:t>
              </a:r>
            </a:p>
          </p:txBody>
        </p:sp>
        <p:sp>
          <p:nvSpPr>
            <p:cNvPr id="31" name="Text Box 31">
              <a:extLst>
                <a:ext uri="{FF2B5EF4-FFF2-40B4-BE49-F238E27FC236}">
                  <a16:creationId xmlns:a16="http://schemas.microsoft.com/office/drawing/2014/main" id="{123265F8-C028-DDB5-B2D3-650C90AE2C53}"/>
                </a:ext>
              </a:extLst>
            </p:cNvPr>
            <p:cNvSpPr txBox="1">
              <a:spLocks noChangeArrowheads="1"/>
            </p:cNvSpPr>
            <p:nvPr/>
          </p:nvSpPr>
          <p:spPr bwMode="auto">
            <a:xfrm rot="18060000">
              <a:off x="3542507" y="4617243"/>
              <a:ext cx="12192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1800" dirty="0">
                  <a:latin typeface="Symbol" pitchFamily="2" charset="2"/>
                </a:rPr>
                <a:t>b</a:t>
              </a:r>
              <a:r>
                <a:rPr lang="en-US" altLang="en-US" sz="1800" dirty="0"/>
                <a:t> = 0.6</a:t>
              </a:r>
            </a:p>
          </p:txBody>
        </p:sp>
        <p:sp>
          <p:nvSpPr>
            <p:cNvPr id="32" name="Text Box 33">
              <a:extLst>
                <a:ext uri="{FF2B5EF4-FFF2-40B4-BE49-F238E27FC236}">
                  <a16:creationId xmlns:a16="http://schemas.microsoft.com/office/drawing/2014/main" id="{1B11343B-F728-A578-99C0-9066FA03D97F}"/>
                </a:ext>
              </a:extLst>
            </p:cNvPr>
            <p:cNvSpPr txBox="1">
              <a:spLocks noChangeArrowheads="1"/>
            </p:cNvSpPr>
            <p:nvPr/>
          </p:nvSpPr>
          <p:spPr bwMode="auto">
            <a:xfrm rot="19740000">
              <a:off x="5302515" y="2336995"/>
              <a:ext cx="1874427"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lang="en-US" altLang="en-US" sz="1800" dirty="0"/>
                <a:t>n = n</a:t>
              </a:r>
              <a:r>
                <a:rPr lang="en-US" altLang="en-US" sz="1800" baseline="-25000" dirty="0"/>
                <a:t>r</a:t>
              </a:r>
              <a:r>
                <a:rPr lang="en-US" altLang="en-US" sz="1800" dirty="0"/>
                <a:t> + </a:t>
              </a:r>
              <a:r>
                <a:rPr lang="en-US" altLang="en-US" sz="1800" dirty="0" err="1"/>
                <a:t>n</a:t>
              </a:r>
              <a:r>
                <a:rPr lang="en-US" altLang="en-US" sz="1800" baseline="-25000" dirty="0" err="1"/>
                <a:t>b</a:t>
              </a:r>
              <a:r>
                <a:rPr lang="en-US" altLang="en-US" sz="1800" dirty="0"/>
                <a:t> = 12</a:t>
              </a:r>
            </a:p>
          </p:txBody>
        </p:sp>
        <p:sp>
          <p:nvSpPr>
            <p:cNvPr id="33" name="Text Box 36">
              <a:extLst>
                <a:ext uri="{FF2B5EF4-FFF2-40B4-BE49-F238E27FC236}">
                  <a16:creationId xmlns:a16="http://schemas.microsoft.com/office/drawing/2014/main" id="{3EC8D91E-D905-3E5A-43CE-FBE8AADBC272}"/>
                </a:ext>
              </a:extLst>
            </p:cNvPr>
            <p:cNvSpPr txBox="1">
              <a:spLocks noChangeArrowheads="1"/>
            </p:cNvSpPr>
            <p:nvPr/>
          </p:nvSpPr>
          <p:spPr bwMode="auto">
            <a:xfrm rot="19740000">
              <a:off x="3048000" y="3886200"/>
              <a:ext cx="12192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1800" dirty="0"/>
                <a:t>d = 1 ls</a:t>
              </a:r>
            </a:p>
          </p:txBody>
        </p:sp>
        <p:sp>
          <p:nvSpPr>
            <p:cNvPr id="34" name="Line 40">
              <a:extLst>
                <a:ext uri="{FF2B5EF4-FFF2-40B4-BE49-F238E27FC236}">
                  <a16:creationId xmlns:a16="http://schemas.microsoft.com/office/drawing/2014/main" id="{2EAA2962-070B-082F-5311-CE94EF052D4B}"/>
                </a:ext>
              </a:extLst>
            </p:cNvPr>
            <p:cNvSpPr>
              <a:spLocks noChangeShapeType="1"/>
            </p:cNvSpPr>
            <p:nvPr/>
          </p:nvSpPr>
          <p:spPr bwMode="auto">
            <a:xfrm flipV="1">
              <a:off x="2667000" y="2286000"/>
              <a:ext cx="4572000" cy="2743200"/>
            </a:xfrm>
            <a:prstGeom prst="line">
              <a:avLst/>
            </a:prstGeom>
            <a:noFill/>
            <a:ln w="38100">
              <a:solidFill>
                <a:srgbClr val="66666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5" name="Rectangle 53">
              <a:extLst>
                <a:ext uri="{FF2B5EF4-FFF2-40B4-BE49-F238E27FC236}">
                  <a16:creationId xmlns:a16="http://schemas.microsoft.com/office/drawing/2014/main" id="{752E8098-E712-F7FA-E21F-9F3C9894DE30}"/>
                </a:ext>
              </a:extLst>
            </p:cNvPr>
            <p:cNvSpPr>
              <a:spLocks noChangeArrowheads="1"/>
            </p:cNvSpPr>
            <p:nvPr/>
          </p:nvSpPr>
          <p:spPr bwMode="auto">
            <a:xfrm>
              <a:off x="3581400" y="5638800"/>
              <a:ext cx="304800" cy="3048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6" name="Rectangle 54">
              <a:extLst>
                <a:ext uri="{FF2B5EF4-FFF2-40B4-BE49-F238E27FC236}">
                  <a16:creationId xmlns:a16="http://schemas.microsoft.com/office/drawing/2014/main" id="{7A5724B5-209B-585F-53C0-CC37259EBADA}"/>
                </a:ext>
              </a:extLst>
            </p:cNvPr>
            <p:cNvSpPr>
              <a:spLocks noChangeArrowheads="1"/>
            </p:cNvSpPr>
            <p:nvPr/>
          </p:nvSpPr>
          <p:spPr bwMode="auto">
            <a:xfrm>
              <a:off x="3886200" y="5334000"/>
              <a:ext cx="304800" cy="3048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7" name="Rectangle 55">
              <a:extLst>
                <a:ext uri="{FF2B5EF4-FFF2-40B4-BE49-F238E27FC236}">
                  <a16:creationId xmlns:a16="http://schemas.microsoft.com/office/drawing/2014/main" id="{40FB7683-6F2B-ED24-C8A7-BBEF1CE893DA}"/>
                </a:ext>
              </a:extLst>
            </p:cNvPr>
            <p:cNvSpPr>
              <a:spLocks noChangeArrowheads="1"/>
            </p:cNvSpPr>
            <p:nvPr/>
          </p:nvSpPr>
          <p:spPr bwMode="auto">
            <a:xfrm>
              <a:off x="4191000" y="5029200"/>
              <a:ext cx="304800" cy="3048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8" name="Rectangle 56">
              <a:extLst>
                <a:ext uri="{FF2B5EF4-FFF2-40B4-BE49-F238E27FC236}">
                  <a16:creationId xmlns:a16="http://schemas.microsoft.com/office/drawing/2014/main" id="{0AB4B45E-AC3C-FABC-E81A-0BA895A60A8D}"/>
                </a:ext>
              </a:extLst>
            </p:cNvPr>
            <p:cNvSpPr>
              <a:spLocks noChangeArrowheads="1"/>
            </p:cNvSpPr>
            <p:nvPr/>
          </p:nvSpPr>
          <p:spPr bwMode="auto">
            <a:xfrm>
              <a:off x="4495800" y="4724400"/>
              <a:ext cx="304800" cy="3048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9" name="Rectangle 57">
              <a:extLst>
                <a:ext uri="{FF2B5EF4-FFF2-40B4-BE49-F238E27FC236}">
                  <a16:creationId xmlns:a16="http://schemas.microsoft.com/office/drawing/2014/main" id="{002B0C3D-B88A-33FF-B295-582E50ABC3D0}"/>
                </a:ext>
              </a:extLst>
            </p:cNvPr>
            <p:cNvSpPr>
              <a:spLocks noChangeArrowheads="1"/>
            </p:cNvSpPr>
            <p:nvPr/>
          </p:nvSpPr>
          <p:spPr bwMode="auto">
            <a:xfrm>
              <a:off x="4800600" y="4419600"/>
              <a:ext cx="304800" cy="3048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0" name="Rectangle 58">
              <a:extLst>
                <a:ext uri="{FF2B5EF4-FFF2-40B4-BE49-F238E27FC236}">
                  <a16:creationId xmlns:a16="http://schemas.microsoft.com/office/drawing/2014/main" id="{7AFBADAE-D7B4-198E-49E6-359D6F1EC97F}"/>
                </a:ext>
              </a:extLst>
            </p:cNvPr>
            <p:cNvSpPr>
              <a:spLocks noChangeArrowheads="1"/>
            </p:cNvSpPr>
            <p:nvPr/>
          </p:nvSpPr>
          <p:spPr bwMode="auto">
            <a:xfrm>
              <a:off x="5105400" y="4114800"/>
              <a:ext cx="304800" cy="3048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 name="Rectangle 59">
              <a:extLst>
                <a:ext uri="{FF2B5EF4-FFF2-40B4-BE49-F238E27FC236}">
                  <a16:creationId xmlns:a16="http://schemas.microsoft.com/office/drawing/2014/main" id="{7554F08F-581C-F3F8-FB63-8499A2146446}"/>
                </a:ext>
              </a:extLst>
            </p:cNvPr>
            <p:cNvSpPr>
              <a:spLocks noChangeArrowheads="1"/>
            </p:cNvSpPr>
            <p:nvPr/>
          </p:nvSpPr>
          <p:spPr bwMode="auto">
            <a:xfrm>
              <a:off x="5410200" y="3810000"/>
              <a:ext cx="304800" cy="3048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2" name="Rectangle 60">
              <a:extLst>
                <a:ext uri="{FF2B5EF4-FFF2-40B4-BE49-F238E27FC236}">
                  <a16:creationId xmlns:a16="http://schemas.microsoft.com/office/drawing/2014/main" id="{2477C1D3-FA41-97CC-55EB-DA8CA3BFEB11}"/>
                </a:ext>
              </a:extLst>
            </p:cNvPr>
            <p:cNvSpPr>
              <a:spLocks noChangeArrowheads="1"/>
            </p:cNvSpPr>
            <p:nvPr/>
          </p:nvSpPr>
          <p:spPr bwMode="auto">
            <a:xfrm>
              <a:off x="5715000" y="3505200"/>
              <a:ext cx="304800" cy="3048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3" name="Rectangle 61">
              <a:extLst>
                <a:ext uri="{FF2B5EF4-FFF2-40B4-BE49-F238E27FC236}">
                  <a16:creationId xmlns:a16="http://schemas.microsoft.com/office/drawing/2014/main" id="{2FE3606E-9C2D-3DD1-7B84-2335A01C4725}"/>
                </a:ext>
              </a:extLst>
            </p:cNvPr>
            <p:cNvSpPr>
              <a:spLocks noChangeArrowheads="1"/>
            </p:cNvSpPr>
            <p:nvPr/>
          </p:nvSpPr>
          <p:spPr bwMode="auto">
            <a:xfrm>
              <a:off x="6019800" y="3200400"/>
              <a:ext cx="304800" cy="3048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 name="Rectangle 62">
              <a:extLst>
                <a:ext uri="{FF2B5EF4-FFF2-40B4-BE49-F238E27FC236}">
                  <a16:creationId xmlns:a16="http://schemas.microsoft.com/office/drawing/2014/main" id="{E7C4B441-5958-28DF-3953-7F1EE59B3194}"/>
                </a:ext>
              </a:extLst>
            </p:cNvPr>
            <p:cNvSpPr>
              <a:spLocks noChangeArrowheads="1"/>
            </p:cNvSpPr>
            <p:nvPr/>
          </p:nvSpPr>
          <p:spPr bwMode="auto">
            <a:xfrm>
              <a:off x="6324600" y="2895600"/>
              <a:ext cx="304800" cy="3048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5" name="Rectangle 63">
              <a:extLst>
                <a:ext uri="{FF2B5EF4-FFF2-40B4-BE49-F238E27FC236}">
                  <a16:creationId xmlns:a16="http://schemas.microsoft.com/office/drawing/2014/main" id="{56D5540A-C648-4740-0BF8-E80F3F69E088}"/>
                </a:ext>
              </a:extLst>
            </p:cNvPr>
            <p:cNvSpPr>
              <a:spLocks noChangeArrowheads="1"/>
            </p:cNvSpPr>
            <p:nvPr/>
          </p:nvSpPr>
          <p:spPr bwMode="auto">
            <a:xfrm>
              <a:off x="6629400" y="2590800"/>
              <a:ext cx="304800" cy="3048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6" name="Rectangle 64">
              <a:extLst>
                <a:ext uri="{FF2B5EF4-FFF2-40B4-BE49-F238E27FC236}">
                  <a16:creationId xmlns:a16="http://schemas.microsoft.com/office/drawing/2014/main" id="{8C5A677D-03FD-D429-C9B4-BCF971B5568C}"/>
                </a:ext>
              </a:extLst>
            </p:cNvPr>
            <p:cNvSpPr>
              <a:spLocks noChangeArrowheads="1"/>
            </p:cNvSpPr>
            <p:nvPr/>
          </p:nvSpPr>
          <p:spPr bwMode="auto">
            <a:xfrm>
              <a:off x="6934200" y="2286000"/>
              <a:ext cx="304800" cy="3048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7" name="Rectangle 65">
              <a:extLst>
                <a:ext uri="{FF2B5EF4-FFF2-40B4-BE49-F238E27FC236}">
                  <a16:creationId xmlns:a16="http://schemas.microsoft.com/office/drawing/2014/main" id="{1E5DBF8D-8113-8FEB-6B87-B1692CAFC670}"/>
                </a:ext>
              </a:extLst>
            </p:cNvPr>
            <p:cNvSpPr>
              <a:spLocks noChangeArrowheads="1"/>
            </p:cNvSpPr>
            <p:nvPr/>
          </p:nvSpPr>
          <p:spPr bwMode="auto">
            <a:xfrm>
              <a:off x="3276600" y="5638800"/>
              <a:ext cx="304800" cy="3048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8" name="Rectangle 66">
              <a:extLst>
                <a:ext uri="{FF2B5EF4-FFF2-40B4-BE49-F238E27FC236}">
                  <a16:creationId xmlns:a16="http://schemas.microsoft.com/office/drawing/2014/main" id="{1B0ADC14-8B35-4E75-A64A-EC63A92E4130}"/>
                </a:ext>
              </a:extLst>
            </p:cNvPr>
            <p:cNvSpPr>
              <a:spLocks noChangeArrowheads="1"/>
            </p:cNvSpPr>
            <p:nvPr/>
          </p:nvSpPr>
          <p:spPr bwMode="auto">
            <a:xfrm>
              <a:off x="2971800" y="5334000"/>
              <a:ext cx="304800" cy="3048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9" name="Rectangle 67">
              <a:extLst>
                <a:ext uri="{FF2B5EF4-FFF2-40B4-BE49-F238E27FC236}">
                  <a16:creationId xmlns:a16="http://schemas.microsoft.com/office/drawing/2014/main" id="{6D966CCE-1C9B-FD13-2519-F4070034A73F}"/>
                </a:ext>
              </a:extLst>
            </p:cNvPr>
            <p:cNvSpPr>
              <a:spLocks noChangeArrowheads="1"/>
            </p:cNvSpPr>
            <p:nvPr/>
          </p:nvSpPr>
          <p:spPr bwMode="auto">
            <a:xfrm>
              <a:off x="2667000" y="5029200"/>
              <a:ext cx="304800" cy="3048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0" name="Line 68">
              <a:extLst>
                <a:ext uri="{FF2B5EF4-FFF2-40B4-BE49-F238E27FC236}">
                  <a16:creationId xmlns:a16="http://schemas.microsoft.com/office/drawing/2014/main" id="{52552E64-786C-4362-D84F-CCBC8A848B70}"/>
                </a:ext>
              </a:extLst>
            </p:cNvPr>
            <p:cNvSpPr>
              <a:spLocks noChangeShapeType="1"/>
            </p:cNvSpPr>
            <p:nvPr/>
          </p:nvSpPr>
          <p:spPr bwMode="auto">
            <a:xfrm flipV="1">
              <a:off x="3581400" y="2286000"/>
              <a:ext cx="3657600" cy="3657600"/>
            </a:xfrm>
            <a:prstGeom prst="line">
              <a:avLst/>
            </a:prstGeom>
            <a:noFill/>
            <a:ln w="19050">
              <a:solidFill>
                <a:srgbClr val="000000"/>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1" name="Line 69">
              <a:extLst>
                <a:ext uri="{FF2B5EF4-FFF2-40B4-BE49-F238E27FC236}">
                  <a16:creationId xmlns:a16="http://schemas.microsoft.com/office/drawing/2014/main" id="{0F8124DA-6F15-8854-75BF-5E598A6A4083}"/>
                </a:ext>
              </a:extLst>
            </p:cNvPr>
            <p:cNvSpPr>
              <a:spLocks noChangeShapeType="1"/>
            </p:cNvSpPr>
            <p:nvPr/>
          </p:nvSpPr>
          <p:spPr bwMode="auto">
            <a:xfrm>
              <a:off x="2667000" y="5029200"/>
              <a:ext cx="914400" cy="914400"/>
            </a:xfrm>
            <a:prstGeom prst="line">
              <a:avLst/>
            </a:prstGeom>
            <a:noFill/>
            <a:ln w="19050">
              <a:solidFill>
                <a:srgbClr val="000000"/>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2" name="Line 70">
              <a:extLst>
                <a:ext uri="{FF2B5EF4-FFF2-40B4-BE49-F238E27FC236}">
                  <a16:creationId xmlns:a16="http://schemas.microsoft.com/office/drawing/2014/main" id="{6D1A9C0D-3C6B-56A2-B231-6FC99E37F33C}"/>
                </a:ext>
              </a:extLst>
            </p:cNvPr>
            <p:cNvSpPr>
              <a:spLocks noChangeShapeType="1"/>
            </p:cNvSpPr>
            <p:nvPr/>
          </p:nvSpPr>
          <p:spPr bwMode="auto">
            <a:xfrm flipV="1">
              <a:off x="3581400" y="3657600"/>
              <a:ext cx="1371600" cy="2286000"/>
            </a:xfrm>
            <a:prstGeom prst="line">
              <a:avLst/>
            </a:prstGeom>
            <a:noFill/>
            <a:ln w="19050" cmpd="sng">
              <a:solidFill>
                <a:schemeClr val="accent1">
                  <a:lumMod val="75000"/>
                </a:schemeClr>
              </a:solidFill>
              <a:prstDash val="solid"/>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3" name="Line 75">
              <a:extLst>
                <a:ext uri="{FF2B5EF4-FFF2-40B4-BE49-F238E27FC236}">
                  <a16:creationId xmlns:a16="http://schemas.microsoft.com/office/drawing/2014/main" id="{131D0AC1-EE25-98E5-E629-C0F6D7830E66}"/>
                </a:ext>
              </a:extLst>
            </p:cNvPr>
            <p:cNvSpPr>
              <a:spLocks noChangeShapeType="1"/>
            </p:cNvSpPr>
            <p:nvPr/>
          </p:nvSpPr>
          <p:spPr bwMode="auto">
            <a:xfrm flipV="1">
              <a:off x="5029200" y="2133600"/>
              <a:ext cx="2286000" cy="3810000"/>
            </a:xfrm>
            <a:prstGeom prst="line">
              <a:avLst/>
            </a:prstGeom>
            <a:noFill/>
            <a:ln w="254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4" name="Text Box 80">
              <a:extLst>
                <a:ext uri="{FF2B5EF4-FFF2-40B4-BE49-F238E27FC236}">
                  <a16:creationId xmlns:a16="http://schemas.microsoft.com/office/drawing/2014/main" id="{AF217FD6-BDC5-28A9-E3DA-67109EAA847A}"/>
                </a:ext>
              </a:extLst>
            </p:cNvPr>
            <p:cNvSpPr txBox="1">
              <a:spLocks noChangeArrowheads="1"/>
            </p:cNvSpPr>
            <p:nvPr/>
          </p:nvSpPr>
          <p:spPr bwMode="auto">
            <a:xfrm>
              <a:off x="2895600" y="5943600"/>
              <a:ext cx="13716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1800" dirty="0"/>
                <a:t>L = 9.6 ls</a:t>
              </a:r>
            </a:p>
          </p:txBody>
        </p:sp>
        <p:sp>
          <p:nvSpPr>
            <p:cNvPr id="55" name="Text Box 81">
              <a:extLst>
                <a:ext uri="{FF2B5EF4-FFF2-40B4-BE49-F238E27FC236}">
                  <a16:creationId xmlns:a16="http://schemas.microsoft.com/office/drawing/2014/main" id="{FB7352A8-0653-926F-439F-EE80AA20C8FB}"/>
                </a:ext>
              </a:extLst>
            </p:cNvPr>
            <p:cNvSpPr txBox="1">
              <a:spLocks noChangeArrowheads="1"/>
            </p:cNvSpPr>
            <p:nvPr/>
          </p:nvSpPr>
          <p:spPr bwMode="auto">
            <a:xfrm>
              <a:off x="1676400" y="4876800"/>
              <a:ext cx="9144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1800" dirty="0"/>
                <a:t>(-3, 3)</a:t>
              </a:r>
            </a:p>
          </p:txBody>
        </p:sp>
        <p:sp>
          <p:nvSpPr>
            <p:cNvPr id="56" name="Text Box 82">
              <a:extLst>
                <a:ext uri="{FF2B5EF4-FFF2-40B4-BE49-F238E27FC236}">
                  <a16:creationId xmlns:a16="http://schemas.microsoft.com/office/drawing/2014/main" id="{3EF73A73-A368-361F-DA38-1A741CCAC487}"/>
                </a:ext>
              </a:extLst>
            </p:cNvPr>
            <p:cNvSpPr txBox="1">
              <a:spLocks noChangeArrowheads="1"/>
            </p:cNvSpPr>
            <p:nvPr/>
          </p:nvSpPr>
          <p:spPr bwMode="auto">
            <a:xfrm>
              <a:off x="7315200" y="2133600"/>
              <a:ext cx="1026314"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lang="en-US" altLang="en-US" sz="1800" dirty="0"/>
                <a:t>(12, 12)</a:t>
              </a:r>
            </a:p>
          </p:txBody>
        </p:sp>
        <p:sp>
          <p:nvSpPr>
            <p:cNvPr id="57" name="Line 83">
              <a:extLst>
                <a:ext uri="{FF2B5EF4-FFF2-40B4-BE49-F238E27FC236}">
                  <a16:creationId xmlns:a16="http://schemas.microsoft.com/office/drawing/2014/main" id="{964D562E-618A-43E3-B858-8E774A323E82}"/>
                </a:ext>
              </a:extLst>
            </p:cNvPr>
            <p:cNvSpPr>
              <a:spLocks noChangeShapeType="1"/>
            </p:cNvSpPr>
            <p:nvPr/>
          </p:nvSpPr>
          <p:spPr bwMode="auto">
            <a:xfrm flipV="1">
              <a:off x="2133600" y="2133600"/>
              <a:ext cx="2286000" cy="3810000"/>
            </a:xfrm>
            <a:prstGeom prst="line">
              <a:avLst/>
            </a:prstGeom>
            <a:noFill/>
            <a:ln w="254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3" name="Content Placeholder 2">
            <a:extLst>
              <a:ext uri="{FF2B5EF4-FFF2-40B4-BE49-F238E27FC236}">
                <a16:creationId xmlns:a16="http://schemas.microsoft.com/office/drawing/2014/main" id="{C3AB169D-32CD-3FEE-20E9-6CB83BCA56D0}"/>
              </a:ext>
            </a:extLst>
          </p:cNvPr>
          <p:cNvSpPr txBox="1">
            <a:spLocks/>
          </p:cNvSpPr>
          <p:nvPr/>
        </p:nvSpPr>
        <p:spPr>
          <a:xfrm>
            <a:off x="731520" y="1188719"/>
            <a:ext cx="2194560" cy="3291840"/>
          </a:xfrm>
          <a:prstGeom prst="rect">
            <a:avLst/>
          </a:prstGeom>
        </p:spPr>
        <p:txBody>
          <a:bodyPr>
            <a:normAutofit/>
          </a:bodyPr>
          <a:lst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a:lstStyle>
          <a:p>
            <a:pPr marL="0" indent="0">
              <a:lnSpc>
                <a:spcPct val="100000"/>
              </a:lnSpc>
              <a:spcBef>
                <a:spcPts val="400"/>
              </a:spcBef>
              <a:buNone/>
            </a:pPr>
            <a:r>
              <a:rPr lang="en-US" sz="1800" b="1" cap="none" dirty="0"/>
              <a:t>Symmetric Intervals</a:t>
            </a:r>
          </a:p>
          <a:p>
            <a:pPr marL="0" indent="0">
              <a:lnSpc>
                <a:spcPct val="100000"/>
              </a:lnSpc>
              <a:spcBef>
                <a:spcPts val="400"/>
              </a:spcBef>
              <a:buNone/>
            </a:pPr>
            <a:r>
              <a:rPr lang="en-US" sz="1800" cap="none" dirty="0"/>
              <a:t>Source to detector:</a:t>
            </a:r>
          </a:p>
          <a:p>
            <a:pPr>
              <a:lnSpc>
                <a:spcPct val="100000"/>
              </a:lnSpc>
              <a:spcBef>
                <a:spcPts val="400"/>
              </a:spcBef>
            </a:pPr>
            <a:r>
              <a:rPr lang="en-US" sz="1800" cap="none" dirty="0"/>
              <a:t>Color different</a:t>
            </a:r>
          </a:p>
          <a:p>
            <a:pPr>
              <a:lnSpc>
                <a:spcPct val="100000"/>
              </a:lnSpc>
              <a:spcBef>
                <a:spcPts val="400"/>
              </a:spcBef>
            </a:pPr>
            <a:r>
              <a:rPr lang="en-US" sz="1800" cap="none" dirty="0"/>
              <a:t>Spacing different</a:t>
            </a:r>
          </a:p>
          <a:p>
            <a:pPr>
              <a:lnSpc>
                <a:spcPct val="100000"/>
              </a:lnSpc>
              <a:spcBef>
                <a:spcPts val="400"/>
              </a:spcBef>
            </a:pPr>
            <a:r>
              <a:rPr lang="en-US" sz="1800" cap="none" dirty="0"/>
              <a:t>Count different</a:t>
            </a:r>
          </a:p>
          <a:p>
            <a:pPr marL="0" indent="0">
              <a:lnSpc>
                <a:spcPct val="100000"/>
              </a:lnSpc>
              <a:spcBef>
                <a:spcPts val="400"/>
              </a:spcBef>
              <a:buNone/>
            </a:pPr>
            <a:r>
              <a:rPr lang="en-US" sz="1800" cap="none" dirty="0"/>
              <a:t>Detector to detector:</a:t>
            </a:r>
          </a:p>
          <a:p>
            <a:pPr>
              <a:lnSpc>
                <a:spcPct val="100000"/>
              </a:lnSpc>
              <a:spcBef>
                <a:spcPts val="400"/>
              </a:spcBef>
            </a:pPr>
            <a:r>
              <a:rPr lang="en-US" sz="1800" cap="none" dirty="0"/>
              <a:t>Count invariant</a:t>
            </a:r>
          </a:p>
          <a:p>
            <a:pPr marL="0" indent="0">
              <a:lnSpc>
                <a:spcPct val="100000"/>
              </a:lnSpc>
              <a:spcBef>
                <a:spcPts val="400"/>
              </a:spcBef>
              <a:buNone/>
            </a:pPr>
            <a:r>
              <a:rPr lang="en-US" sz="1800" cap="none" dirty="0"/>
              <a:t>Assume SSI is the top</a:t>
            </a:r>
          </a:p>
          <a:p>
            <a:pPr marL="0" indent="0">
              <a:lnSpc>
                <a:spcPct val="100000"/>
              </a:lnSpc>
              <a:spcBef>
                <a:spcPts val="400"/>
              </a:spcBef>
              <a:buNone/>
            </a:pPr>
            <a:r>
              <a:rPr lang="en-US" sz="1800" cap="none" dirty="0"/>
              <a:t>edge of a world ribbon.</a:t>
            </a:r>
          </a:p>
        </p:txBody>
      </p:sp>
    </p:spTree>
    <p:extLst>
      <p:ext uri="{BB962C8B-B14F-4D97-AF65-F5344CB8AC3E}">
        <p14:creationId xmlns:p14="http://schemas.microsoft.com/office/powerpoint/2010/main" val="157967762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C1DE6D-0AB6-6651-1679-9F7BE36AD3D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BDB5137-8A06-CF5C-26EA-41159B4677BE}"/>
              </a:ext>
            </a:extLst>
          </p:cNvPr>
          <p:cNvSpPr>
            <a:spLocks noGrp="1"/>
          </p:cNvSpPr>
          <p:nvPr>
            <p:ph type="title"/>
          </p:nvPr>
        </p:nvSpPr>
        <p:spPr>
          <a:xfrm>
            <a:off x="685332" y="457200"/>
            <a:ext cx="7773338" cy="600681"/>
          </a:xfrm>
          <a:gradFill flip="none" rotWithShape="1">
            <a:gsLst>
              <a:gs pos="0">
                <a:schemeClr val="accent1">
                  <a:lumMod val="40000"/>
                  <a:lumOff val="60000"/>
                </a:schemeClr>
              </a:gs>
              <a:gs pos="46000">
                <a:schemeClr val="accent1">
                  <a:lumMod val="95000"/>
                  <a:lumOff val="5000"/>
                </a:schemeClr>
              </a:gs>
              <a:gs pos="100000">
                <a:schemeClr val="accent1">
                  <a:lumMod val="50000"/>
                </a:schemeClr>
              </a:gs>
            </a:gsLst>
            <a:path path="circle">
              <a:fillToRect l="50000" t="130000" r="50000" b="-30000"/>
            </a:path>
            <a:tileRect/>
          </a:gradFill>
        </p:spPr>
        <p:txBody>
          <a:bodyPr/>
          <a:lstStyle/>
          <a:p>
            <a:r>
              <a:rPr lang="en-US" cap="none" dirty="0"/>
              <a:t>Global Self-Consistency - TCL</a:t>
            </a:r>
          </a:p>
        </p:txBody>
      </p:sp>
      <p:sp>
        <p:nvSpPr>
          <p:cNvPr id="4" name="Slide Number Placeholder 3">
            <a:extLst>
              <a:ext uri="{FF2B5EF4-FFF2-40B4-BE49-F238E27FC236}">
                <a16:creationId xmlns:a16="http://schemas.microsoft.com/office/drawing/2014/main" id="{F6F0E178-0618-5654-0B2D-AEBD682A7DC7}"/>
              </a:ext>
            </a:extLst>
          </p:cNvPr>
          <p:cNvSpPr>
            <a:spLocks noGrp="1"/>
          </p:cNvSpPr>
          <p:nvPr>
            <p:ph type="sldNum" sz="quarter" idx="12"/>
          </p:nvPr>
        </p:nvSpPr>
        <p:spPr>
          <a:xfrm>
            <a:off x="7885509" y="6400800"/>
            <a:ext cx="573161" cy="365125"/>
          </a:xfrm>
        </p:spPr>
        <p:txBody>
          <a:bodyPr/>
          <a:lstStyle/>
          <a:p>
            <a:fld id="{23A7953B-B4AA-634C-AC3B-B52C39691C1C}" type="slidenum">
              <a:rPr lang="en-US" smtClean="0"/>
              <a:pPr/>
              <a:t>36</a:t>
            </a:fld>
            <a:endParaRPr lang="en-US"/>
          </a:p>
        </p:txBody>
      </p:sp>
      <p:sp>
        <p:nvSpPr>
          <p:cNvPr id="9" name="TextBox 8">
            <a:extLst>
              <a:ext uri="{FF2B5EF4-FFF2-40B4-BE49-F238E27FC236}">
                <a16:creationId xmlns:a16="http://schemas.microsoft.com/office/drawing/2014/main" id="{02CA9018-0F68-C0A8-FD48-0FC23BF96F33}"/>
              </a:ext>
            </a:extLst>
          </p:cNvPr>
          <p:cNvSpPr txBox="1"/>
          <p:nvPr/>
        </p:nvSpPr>
        <p:spPr>
          <a:xfrm>
            <a:off x="685330" y="6400800"/>
            <a:ext cx="2743670" cy="307777"/>
          </a:xfrm>
          <a:prstGeom prst="rect">
            <a:avLst/>
          </a:prstGeom>
          <a:noFill/>
        </p:spPr>
        <p:txBody>
          <a:bodyPr wrap="square" rtlCol="0">
            <a:spAutoFit/>
          </a:bodyPr>
          <a:lstStyle/>
          <a:p>
            <a:r>
              <a:rPr lang="en-US" sz="1400" dirty="0">
                <a:solidFill>
                  <a:srgbClr val="0070C0"/>
                </a:solidFill>
                <a:hlinkClick r:id="rId3" action="ppaction://hlinksldjump">
                  <a:extLst>
                    <a:ext uri="{A12FA001-AC4F-418D-AE19-62706E023703}">
                      <ahyp:hlinkClr xmlns:ahyp="http://schemas.microsoft.com/office/drawing/2018/hyperlinkcolor" val="tx"/>
                    </a:ext>
                  </a:extLst>
                </a:hlinkClick>
              </a:rPr>
              <a:t>Dashboard</a:t>
            </a:r>
            <a:endParaRPr lang="en-US" sz="1400" dirty="0">
              <a:solidFill>
                <a:srgbClr val="0070C0"/>
              </a:solidFill>
            </a:endParaRPr>
          </a:p>
        </p:txBody>
      </p:sp>
      <p:sp>
        <p:nvSpPr>
          <p:cNvPr id="3" name="Content Placeholder 2">
            <a:extLst>
              <a:ext uri="{FF2B5EF4-FFF2-40B4-BE49-F238E27FC236}">
                <a16:creationId xmlns:a16="http://schemas.microsoft.com/office/drawing/2014/main" id="{8351A69A-4CC8-FA9D-35AE-49188BAC8527}"/>
              </a:ext>
            </a:extLst>
          </p:cNvPr>
          <p:cNvSpPr txBox="1">
            <a:spLocks/>
          </p:cNvSpPr>
          <p:nvPr/>
        </p:nvSpPr>
        <p:spPr>
          <a:xfrm>
            <a:off x="685330" y="1188719"/>
            <a:ext cx="7863840" cy="5303520"/>
          </a:xfrm>
          <a:prstGeom prst="rect">
            <a:avLst/>
          </a:prstGeom>
        </p:spPr>
        <p:txBody>
          <a:bodyPr>
            <a:normAutofit/>
          </a:bodyPr>
          <a:lst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a:lstStyle>
          <a:p>
            <a:pPr>
              <a:lnSpc>
                <a:spcPct val="100000"/>
              </a:lnSpc>
              <a:spcBef>
                <a:spcPts val="400"/>
              </a:spcBef>
            </a:pPr>
            <a:r>
              <a:rPr lang="en-US" cap="none" dirty="0"/>
              <a:t>Consider circuit #6: </a:t>
            </a:r>
            <a:r>
              <a:rPr lang="en-US" cap="none" dirty="0" err="1"/>
              <a:t>pNOT</a:t>
            </a:r>
            <a:r>
              <a:rPr lang="en-US" cap="none" dirty="0"/>
              <a:t>-</a:t>
            </a:r>
            <a:r>
              <a:rPr lang="en-US" cap="none" dirty="0" err="1"/>
              <a:t>pNOT</a:t>
            </a:r>
            <a:r>
              <a:rPr lang="en-US" cap="none" dirty="0"/>
              <a:t>-NOT-BUF-…</a:t>
            </a:r>
          </a:p>
          <a:p>
            <a:pPr>
              <a:lnSpc>
                <a:spcPct val="100000"/>
              </a:lnSpc>
              <a:spcBef>
                <a:spcPts val="400"/>
              </a:spcBef>
            </a:pPr>
            <a:r>
              <a:rPr lang="en-US" cap="none" dirty="0"/>
              <a:t>The truth tables in the Boolean basis:</a:t>
            </a:r>
          </a:p>
          <a:p>
            <a:pPr>
              <a:lnSpc>
                <a:spcPct val="100000"/>
              </a:lnSpc>
              <a:spcBef>
                <a:spcPts val="400"/>
              </a:spcBef>
            </a:pPr>
            <a:endParaRPr lang="en-US" cap="none" dirty="0"/>
          </a:p>
          <a:p>
            <a:pPr>
              <a:lnSpc>
                <a:spcPct val="100000"/>
              </a:lnSpc>
              <a:spcBef>
                <a:spcPts val="400"/>
              </a:spcBef>
            </a:pPr>
            <a:endParaRPr lang="en-US" cap="none" dirty="0"/>
          </a:p>
          <a:p>
            <a:pPr>
              <a:lnSpc>
                <a:spcPct val="100000"/>
              </a:lnSpc>
              <a:spcBef>
                <a:spcPts val="400"/>
              </a:spcBef>
            </a:pPr>
            <a:endParaRPr lang="en-US" cap="none" dirty="0"/>
          </a:p>
          <a:p>
            <a:pPr>
              <a:lnSpc>
                <a:spcPct val="100000"/>
              </a:lnSpc>
              <a:spcBef>
                <a:spcPts val="400"/>
              </a:spcBef>
            </a:pPr>
            <a:endParaRPr lang="en-US" cap="none" dirty="0"/>
          </a:p>
          <a:p>
            <a:pPr>
              <a:lnSpc>
                <a:spcPct val="100000"/>
              </a:lnSpc>
              <a:spcBef>
                <a:spcPts val="400"/>
              </a:spcBef>
            </a:pPr>
            <a:r>
              <a:rPr lang="en-US" cap="none" dirty="0"/>
              <a:t>The logical expression is (A:≀B),(B:≀C),(C:~D),(D:≈A)…</a:t>
            </a:r>
          </a:p>
          <a:p>
            <a:pPr>
              <a:lnSpc>
                <a:spcPct val="100000"/>
              </a:lnSpc>
              <a:spcBef>
                <a:spcPts val="400"/>
              </a:spcBef>
            </a:pPr>
            <a:r>
              <a:rPr lang="en-US" cap="none" dirty="0"/>
              <a:t>Assume </a:t>
            </a:r>
            <a:r>
              <a:rPr lang="en-US" u="sng" cap="none" dirty="0"/>
              <a:t>D is T</a:t>
            </a:r>
            <a:r>
              <a:rPr lang="en-US" cap="none" dirty="0"/>
              <a:t>, then </a:t>
            </a:r>
            <a:r>
              <a:rPr lang="en-US" u="sng" cap="none" dirty="0"/>
              <a:t>C is F</a:t>
            </a:r>
            <a:r>
              <a:rPr lang="en-US" cap="none" dirty="0"/>
              <a:t>, </a:t>
            </a:r>
            <a:r>
              <a:rPr lang="en-US" u="sng" cap="none" dirty="0"/>
              <a:t>B is T</a:t>
            </a:r>
            <a:r>
              <a:rPr lang="en-US" cap="none" dirty="0"/>
              <a:t>, </a:t>
            </a:r>
            <a:r>
              <a:rPr lang="en-US" u="sng" cap="none" dirty="0"/>
              <a:t>A is F</a:t>
            </a:r>
            <a:r>
              <a:rPr lang="en-US" cap="none" dirty="0"/>
              <a:t> which implies </a:t>
            </a:r>
            <a:r>
              <a:rPr lang="en-US" u="sng" cap="none" dirty="0"/>
              <a:t>D is F</a:t>
            </a:r>
            <a:r>
              <a:rPr lang="en-US" cap="none" dirty="0"/>
              <a:t> – </a:t>
            </a:r>
            <a:r>
              <a:rPr lang="en-US" b="1" cap="none" dirty="0"/>
              <a:t>contradiction</a:t>
            </a:r>
            <a:r>
              <a:rPr lang="en-US" cap="none" dirty="0"/>
              <a:t>.</a:t>
            </a:r>
          </a:p>
          <a:p>
            <a:pPr>
              <a:lnSpc>
                <a:spcPct val="100000"/>
              </a:lnSpc>
              <a:spcBef>
                <a:spcPts val="400"/>
              </a:spcBef>
            </a:pPr>
            <a:r>
              <a:rPr lang="en-US" cap="none" dirty="0"/>
              <a:t>Similar results in the Imaginary basis.</a:t>
            </a:r>
          </a:p>
          <a:p>
            <a:pPr>
              <a:lnSpc>
                <a:spcPct val="100000"/>
              </a:lnSpc>
              <a:spcBef>
                <a:spcPts val="400"/>
              </a:spcBef>
            </a:pPr>
            <a:r>
              <a:rPr lang="en-US" cap="none" dirty="0"/>
              <a:t>Only in the </a:t>
            </a:r>
            <a:r>
              <a:rPr lang="en-US" cap="none" dirty="0" err="1"/>
              <a:t>Thirdinary</a:t>
            </a:r>
            <a:r>
              <a:rPr lang="en-US" cap="none" dirty="0"/>
              <a:t> basis are the logical values consistent.</a:t>
            </a:r>
          </a:p>
          <a:p>
            <a:pPr marL="0" indent="0">
              <a:lnSpc>
                <a:spcPct val="100000"/>
              </a:lnSpc>
              <a:spcBef>
                <a:spcPts val="400"/>
              </a:spcBef>
              <a:buNone/>
            </a:pPr>
            <a:endParaRPr lang="en-US" cap="none" dirty="0"/>
          </a:p>
        </p:txBody>
      </p:sp>
      <p:graphicFrame>
        <p:nvGraphicFramePr>
          <p:cNvPr id="5" name="Table 4">
            <a:extLst>
              <a:ext uri="{FF2B5EF4-FFF2-40B4-BE49-F238E27FC236}">
                <a16:creationId xmlns:a16="http://schemas.microsoft.com/office/drawing/2014/main" id="{69CA8815-1C72-10C0-CCC1-95FD519E2E9D}"/>
              </a:ext>
            </a:extLst>
          </p:cNvPr>
          <p:cNvGraphicFramePr>
            <a:graphicFrameLocks noGrp="1"/>
          </p:cNvGraphicFramePr>
          <p:nvPr/>
        </p:nvGraphicFramePr>
        <p:xfrm>
          <a:off x="1188720" y="2011680"/>
          <a:ext cx="1463040" cy="1097280"/>
        </p:xfrm>
        <a:graphic>
          <a:graphicData uri="http://schemas.openxmlformats.org/drawingml/2006/table">
            <a:tbl>
              <a:tblPr firstRow="1" bandRow="1">
                <a:tableStyleId>{5C22544A-7EE6-4342-B048-85BDC9FD1C3A}</a:tableStyleId>
              </a:tblPr>
              <a:tblGrid>
                <a:gridCol w="731520">
                  <a:extLst>
                    <a:ext uri="{9D8B030D-6E8A-4147-A177-3AD203B41FA5}">
                      <a16:colId xmlns:a16="http://schemas.microsoft.com/office/drawing/2014/main" val="1456794763"/>
                    </a:ext>
                  </a:extLst>
                </a:gridCol>
                <a:gridCol w="731520">
                  <a:extLst>
                    <a:ext uri="{9D8B030D-6E8A-4147-A177-3AD203B41FA5}">
                      <a16:colId xmlns:a16="http://schemas.microsoft.com/office/drawing/2014/main" val="1229387347"/>
                    </a:ext>
                  </a:extLst>
                </a:gridCol>
              </a:tblGrid>
              <a:tr h="274320">
                <a:tc>
                  <a:txBody>
                    <a:bodyPr/>
                    <a:lstStyle/>
                    <a:p>
                      <a:pPr algn="ctr"/>
                      <a:r>
                        <a:rPr lang="en-US" dirty="0"/>
                        <a:t>B</a:t>
                      </a:r>
                    </a:p>
                  </a:txBody>
                  <a:tcPr/>
                </a:tc>
                <a:tc>
                  <a:txBody>
                    <a:bodyPr/>
                    <a:lstStyle/>
                    <a:p>
                      <a:pPr algn="ctr"/>
                      <a:r>
                        <a:rPr lang="en-US" dirty="0"/>
                        <a:t>A:</a:t>
                      </a:r>
                      <a:r>
                        <a:rPr lang="en-US" cap="none" dirty="0"/>
                        <a:t>≀</a:t>
                      </a:r>
                      <a:r>
                        <a:rPr lang="en-US" dirty="0"/>
                        <a:t>B</a:t>
                      </a:r>
                    </a:p>
                  </a:txBody>
                  <a:tcPr/>
                </a:tc>
                <a:extLst>
                  <a:ext uri="{0D108BD9-81ED-4DB2-BD59-A6C34878D82A}">
                    <a16:rowId xmlns:a16="http://schemas.microsoft.com/office/drawing/2014/main" val="1173384882"/>
                  </a:ext>
                </a:extLst>
              </a:tr>
              <a:tr h="274320">
                <a:tc>
                  <a:txBody>
                    <a:bodyPr/>
                    <a:lstStyle/>
                    <a:p>
                      <a:pPr algn="ctr"/>
                      <a:r>
                        <a:rPr lang="en-US" dirty="0"/>
                        <a:t>F</a:t>
                      </a:r>
                    </a:p>
                  </a:txBody>
                  <a:tcPr/>
                </a:tc>
                <a:tc>
                  <a:txBody>
                    <a:bodyPr/>
                    <a:lstStyle/>
                    <a:p>
                      <a:pPr algn="ctr"/>
                      <a:r>
                        <a:rPr lang="en-US" dirty="0"/>
                        <a:t>T</a:t>
                      </a:r>
                    </a:p>
                  </a:txBody>
                  <a:tcPr/>
                </a:tc>
                <a:extLst>
                  <a:ext uri="{0D108BD9-81ED-4DB2-BD59-A6C34878D82A}">
                    <a16:rowId xmlns:a16="http://schemas.microsoft.com/office/drawing/2014/main" val="3454575403"/>
                  </a:ext>
                </a:extLst>
              </a:tr>
              <a:tr h="274320">
                <a:tc>
                  <a:txBody>
                    <a:bodyPr/>
                    <a:lstStyle/>
                    <a:p>
                      <a:pPr algn="ctr"/>
                      <a:r>
                        <a:rPr lang="en-US" dirty="0"/>
                        <a:t>T</a:t>
                      </a:r>
                    </a:p>
                  </a:txBody>
                  <a:tcPr/>
                </a:tc>
                <a:tc>
                  <a:txBody>
                    <a:bodyPr/>
                    <a:lstStyle/>
                    <a:p>
                      <a:pPr algn="ctr"/>
                      <a:r>
                        <a:rPr lang="en-US" dirty="0"/>
                        <a:t>F</a:t>
                      </a:r>
                    </a:p>
                  </a:txBody>
                  <a:tcPr/>
                </a:tc>
                <a:extLst>
                  <a:ext uri="{0D108BD9-81ED-4DB2-BD59-A6C34878D82A}">
                    <a16:rowId xmlns:a16="http://schemas.microsoft.com/office/drawing/2014/main" val="1381031430"/>
                  </a:ext>
                </a:extLst>
              </a:tr>
            </a:tbl>
          </a:graphicData>
        </a:graphic>
      </p:graphicFrame>
      <p:graphicFrame>
        <p:nvGraphicFramePr>
          <p:cNvPr id="6" name="Table 5">
            <a:extLst>
              <a:ext uri="{FF2B5EF4-FFF2-40B4-BE49-F238E27FC236}">
                <a16:creationId xmlns:a16="http://schemas.microsoft.com/office/drawing/2014/main" id="{2B0F8AF9-66CB-24ED-BB0F-A2CCBF9F8E66}"/>
              </a:ext>
            </a:extLst>
          </p:cNvPr>
          <p:cNvGraphicFramePr>
            <a:graphicFrameLocks noGrp="1"/>
          </p:cNvGraphicFramePr>
          <p:nvPr/>
        </p:nvGraphicFramePr>
        <p:xfrm>
          <a:off x="2834640" y="2011680"/>
          <a:ext cx="1463040" cy="1097280"/>
        </p:xfrm>
        <a:graphic>
          <a:graphicData uri="http://schemas.openxmlformats.org/drawingml/2006/table">
            <a:tbl>
              <a:tblPr firstRow="1" bandRow="1">
                <a:tableStyleId>{5C22544A-7EE6-4342-B048-85BDC9FD1C3A}</a:tableStyleId>
              </a:tblPr>
              <a:tblGrid>
                <a:gridCol w="731520">
                  <a:extLst>
                    <a:ext uri="{9D8B030D-6E8A-4147-A177-3AD203B41FA5}">
                      <a16:colId xmlns:a16="http://schemas.microsoft.com/office/drawing/2014/main" val="1456794763"/>
                    </a:ext>
                  </a:extLst>
                </a:gridCol>
                <a:gridCol w="731520">
                  <a:extLst>
                    <a:ext uri="{9D8B030D-6E8A-4147-A177-3AD203B41FA5}">
                      <a16:colId xmlns:a16="http://schemas.microsoft.com/office/drawing/2014/main" val="1229387347"/>
                    </a:ext>
                  </a:extLst>
                </a:gridCol>
              </a:tblGrid>
              <a:tr h="274320">
                <a:tc>
                  <a:txBody>
                    <a:bodyPr/>
                    <a:lstStyle/>
                    <a:p>
                      <a:pPr algn="ctr"/>
                      <a:r>
                        <a:rPr lang="en-US" dirty="0"/>
                        <a:t>C</a:t>
                      </a:r>
                    </a:p>
                  </a:txBody>
                  <a:tcPr/>
                </a:tc>
                <a:tc>
                  <a:txBody>
                    <a:bodyPr/>
                    <a:lstStyle/>
                    <a:p>
                      <a:pPr algn="ctr"/>
                      <a:r>
                        <a:rPr lang="en-US" dirty="0"/>
                        <a:t>B:</a:t>
                      </a:r>
                      <a:r>
                        <a:rPr lang="en-US" cap="none" dirty="0"/>
                        <a:t>≀</a:t>
                      </a:r>
                      <a:r>
                        <a:rPr lang="en-US" dirty="0"/>
                        <a:t>C</a:t>
                      </a:r>
                    </a:p>
                  </a:txBody>
                  <a:tcPr/>
                </a:tc>
                <a:extLst>
                  <a:ext uri="{0D108BD9-81ED-4DB2-BD59-A6C34878D82A}">
                    <a16:rowId xmlns:a16="http://schemas.microsoft.com/office/drawing/2014/main" val="1173384882"/>
                  </a:ext>
                </a:extLst>
              </a:tr>
              <a:tr h="274320">
                <a:tc>
                  <a:txBody>
                    <a:bodyPr/>
                    <a:lstStyle/>
                    <a:p>
                      <a:pPr algn="ctr"/>
                      <a:r>
                        <a:rPr lang="en-US" dirty="0"/>
                        <a:t>F</a:t>
                      </a:r>
                    </a:p>
                  </a:txBody>
                  <a:tcPr/>
                </a:tc>
                <a:tc>
                  <a:txBody>
                    <a:bodyPr/>
                    <a:lstStyle/>
                    <a:p>
                      <a:pPr algn="ctr"/>
                      <a:r>
                        <a:rPr lang="en-US" dirty="0"/>
                        <a:t>T</a:t>
                      </a:r>
                    </a:p>
                  </a:txBody>
                  <a:tcPr/>
                </a:tc>
                <a:extLst>
                  <a:ext uri="{0D108BD9-81ED-4DB2-BD59-A6C34878D82A}">
                    <a16:rowId xmlns:a16="http://schemas.microsoft.com/office/drawing/2014/main" val="3454575403"/>
                  </a:ext>
                </a:extLst>
              </a:tr>
              <a:tr h="274320">
                <a:tc>
                  <a:txBody>
                    <a:bodyPr/>
                    <a:lstStyle/>
                    <a:p>
                      <a:pPr algn="ctr"/>
                      <a:r>
                        <a:rPr lang="en-US" dirty="0"/>
                        <a:t>T</a:t>
                      </a:r>
                    </a:p>
                  </a:txBody>
                  <a:tcPr/>
                </a:tc>
                <a:tc>
                  <a:txBody>
                    <a:bodyPr/>
                    <a:lstStyle/>
                    <a:p>
                      <a:pPr algn="ctr"/>
                      <a:r>
                        <a:rPr lang="en-US" dirty="0"/>
                        <a:t>F</a:t>
                      </a:r>
                    </a:p>
                  </a:txBody>
                  <a:tcPr/>
                </a:tc>
                <a:extLst>
                  <a:ext uri="{0D108BD9-81ED-4DB2-BD59-A6C34878D82A}">
                    <a16:rowId xmlns:a16="http://schemas.microsoft.com/office/drawing/2014/main" val="1381031430"/>
                  </a:ext>
                </a:extLst>
              </a:tr>
            </a:tbl>
          </a:graphicData>
        </a:graphic>
      </p:graphicFrame>
      <p:graphicFrame>
        <p:nvGraphicFramePr>
          <p:cNvPr id="7" name="Table 6">
            <a:extLst>
              <a:ext uri="{FF2B5EF4-FFF2-40B4-BE49-F238E27FC236}">
                <a16:creationId xmlns:a16="http://schemas.microsoft.com/office/drawing/2014/main" id="{F96E2923-69C6-74D9-29F2-93F2CA4DD9C2}"/>
              </a:ext>
            </a:extLst>
          </p:cNvPr>
          <p:cNvGraphicFramePr>
            <a:graphicFrameLocks noGrp="1"/>
          </p:cNvGraphicFramePr>
          <p:nvPr/>
        </p:nvGraphicFramePr>
        <p:xfrm>
          <a:off x="4480560" y="2011680"/>
          <a:ext cx="1463040" cy="1097280"/>
        </p:xfrm>
        <a:graphic>
          <a:graphicData uri="http://schemas.openxmlformats.org/drawingml/2006/table">
            <a:tbl>
              <a:tblPr firstRow="1" bandRow="1">
                <a:tableStyleId>{5C22544A-7EE6-4342-B048-85BDC9FD1C3A}</a:tableStyleId>
              </a:tblPr>
              <a:tblGrid>
                <a:gridCol w="731520">
                  <a:extLst>
                    <a:ext uri="{9D8B030D-6E8A-4147-A177-3AD203B41FA5}">
                      <a16:colId xmlns:a16="http://schemas.microsoft.com/office/drawing/2014/main" val="1456794763"/>
                    </a:ext>
                  </a:extLst>
                </a:gridCol>
                <a:gridCol w="731520">
                  <a:extLst>
                    <a:ext uri="{9D8B030D-6E8A-4147-A177-3AD203B41FA5}">
                      <a16:colId xmlns:a16="http://schemas.microsoft.com/office/drawing/2014/main" val="1229387347"/>
                    </a:ext>
                  </a:extLst>
                </a:gridCol>
              </a:tblGrid>
              <a:tr h="274320">
                <a:tc>
                  <a:txBody>
                    <a:bodyPr/>
                    <a:lstStyle/>
                    <a:p>
                      <a:pPr algn="ctr"/>
                      <a:r>
                        <a:rPr lang="en-US" dirty="0"/>
                        <a:t>D</a:t>
                      </a:r>
                    </a:p>
                  </a:txBody>
                  <a:tcPr/>
                </a:tc>
                <a:tc>
                  <a:txBody>
                    <a:bodyPr/>
                    <a:lstStyle/>
                    <a:p>
                      <a:pPr algn="ctr"/>
                      <a:r>
                        <a:rPr lang="en-US" dirty="0"/>
                        <a:t>C:</a:t>
                      </a:r>
                      <a:r>
                        <a:rPr lang="en-US" cap="none" dirty="0"/>
                        <a:t>~</a:t>
                      </a:r>
                      <a:r>
                        <a:rPr lang="en-US" dirty="0"/>
                        <a:t>D</a:t>
                      </a:r>
                    </a:p>
                  </a:txBody>
                  <a:tcPr/>
                </a:tc>
                <a:extLst>
                  <a:ext uri="{0D108BD9-81ED-4DB2-BD59-A6C34878D82A}">
                    <a16:rowId xmlns:a16="http://schemas.microsoft.com/office/drawing/2014/main" val="1173384882"/>
                  </a:ext>
                </a:extLst>
              </a:tr>
              <a:tr h="274320">
                <a:tc>
                  <a:txBody>
                    <a:bodyPr/>
                    <a:lstStyle/>
                    <a:p>
                      <a:pPr algn="ctr"/>
                      <a:r>
                        <a:rPr lang="en-US" dirty="0"/>
                        <a:t>F</a:t>
                      </a:r>
                    </a:p>
                  </a:txBody>
                  <a:tcPr/>
                </a:tc>
                <a:tc>
                  <a:txBody>
                    <a:bodyPr/>
                    <a:lstStyle/>
                    <a:p>
                      <a:pPr algn="ctr"/>
                      <a:r>
                        <a:rPr lang="en-US" dirty="0"/>
                        <a:t>T</a:t>
                      </a:r>
                    </a:p>
                  </a:txBody>
                  <a:tcPr/>
                </a:tc>
                <a:extLst>
                  <a:ext uri="{0D108BD9-81ED-4DB2-BD59-A6C34878D82A}">
                    <a16:rowId xmlns:a16="http://schemas.microsoft.com/office/drawing/2014/main" val="3454575403"/>
                  </a:ext>
                </a:extLst>
              </a:tr>
              <a:tr h="274320">
                <a:tc>
                  <a:txBody>
                    <a:bodyPr/>
                    <a:lstStyle/>
                    <a:p>
                      <a:pPr algn="ctr"/>
                      <a:r>
                        <a:rPr lang="en-US" dirty="0"/>
                        <a:t>T</a:t>
                      </a:r>
                    </a:p>
                  </a:txBody>
                  <a:tcPr/>
                </a:tc>
                <a:tc>
                  <a:txBody>
                    <a:bodyPr/>
                    <a:lstStyle/>
                    <a:p>
                      <a:pPr algn="ctr"/>
                      <a:r>
                        <a:rPr lang="en-US" dirty="0"/>
                        <a:t>F</a:t>
                      </a:r>
                    </a:p>
                  </a:txBody>
                  <a:tcPr/>
                </a:tc>
                <a:extLst>
                  <a:ext uri="{0D108BD9-81ED-4DB2-BD59-A6C34878D82A}">
                    <a16:rowId xmlns:a16="http://schemas.microsoft.com/office/drawing/2014/main" val="1381031430"/>
                  </a:ext>
                </a:extLst>
              </a:tr>
            </a:tbl>
          </a:graphicData>
        </a:graphic>
      </p:graphicFrame>
      <p:graphicFrame>
        <p:nvGraphicFramePr>
          <p:cNvPr id="8" name="Table 7">
            <a:extLst>
              <a:ext uri="{FF2B5EF4-FFF2-40B4-BE49-F238E27FC236}">
                <a16:creationId xmlns:a16="http://schemas.microsoft.com/office/drawing/2014/main" id="{C3CFC925-0B53-E919-ACBA-1567AAEE83E4}"/>
              </a:ext>
            </a:extLst>
          </p:cNvPr>
          <p:cNvGraphicFramePr>
            <a:graphicFrameLocks noGrp="1"/>
          </p:cNvGraphicFramePr>
          <p:nvPr/>
        </p:nvGraphicFramePr>
        <p:xfrm>
          <a:off x="6126480" y="2011680"/>
          <a:ext cx="1463040" cy="1097280"/>
        </p:xfrm>
        <a:graphic>
          <a:graphicData uri="http://schemas.openxmlformats.org/drawingml/2006/table">
            <a:tbl>
              <a:tblPr firstRow="1" bandRow="1">
                <a:tableStyleId>{5C22544A-7EE6-4342-B048-85BDC9FD1C3A}</a:tableStyleId>
              </a:tblPr>
              <a:tblGrid>
                <a:gridCol w="731520">
                  <a:extLst>
                    <a:ext uri="{9D8B030D-6E8A-4147-A177-3AD203B41FA5}">
                      <a16:colId xmlns:a16="http://schemas.microsoft.com/office/drawing/2014/main" val="1456794763"/>
                    </a:ext>
                  </a:extLst>
                </a:gridCol>
                <a:gridCol w="731520">
                  <a:extLst>
                    <a:ext uri="{9D8B030D-6E8A-4147-A177-3AD203B41FA5}">
                      <a16:colId xmlns:a16="http://schemas.microsoft.com/office/drawing/2014/main" val="1229387347"/>
                    </a:ext>
                  </a:extLst>
                </a:gridCol>
              </a:tblGrid>
              <a:tr h="274320">
                <a:tc>
                  <a:txBody>
                    <a:bodyPr/>
                    <a:lstStyle/>
                    <a:p>
                      <a:pPr algn="ctr"/>
                      <a:r>
                        <a:rPr lang="en-US" dirty="0"/>
                        <a:t>A</a:t>
                      </a:r>
                    </a:p>
                  </a:txBody>
                  <a:tcPr/>
                </a:tc>
                <a:tc>
                  <a:txBody>
                    <a:bodyPr/>
                    <a:lstStyle/>
                    <a:p>
                      <a:pPr algn="ctr"/>
                      <a:r>
                        <a:rPr lang="en-US" dirty="0"/>
                        <a:t>D:</a:t>
                      </a:r>
                      <a:r>
                        <a:rPr lang="en-US" cap="none" dirty="0"/>
                        <a:t>≈</a:t>
                      </a:r>
                      <a:r>
                        <a:rPr lang="en-US" dirty="0"/>
                        <a:t>A</a:t>
                      </a:r>
                    </a:p>
                  </a:txBody>
                  <a:tcPr/>
                </a:tc>
                <a:extLst>
                  <a:ext uri="{0D108BD9-81ED-4DB2-BD59-A6C34878D82A}">
                    <a16:rowId xmlns:a16="http://schemas.microsoft.com/office/drawing/2014/main" val="1173384882"/>
                  </a:ext>
                </a:extLst>
              </a:tr>
              <a:tr h="274320">
                <a:tc>
                  <a:txBody>
                    <a:bodyPr/>
                    <a:lstStyle/>
                    <a:p>
                      <a:pPr algn="ctr"/>
                      <a:r>
                        <a:rPr lang="en-US" dirty="0"/>
                        <a:t>F</a:t>
                      </a:r>
                    </a:p>
                  </a:txBody>
                  <a:tcPr/>
                </a:tc>
                <a:tc>
                  <a:txBody>
                    <a:bodyPr/>
                    <a:lstStyle/>
                    <a:p>
                      <a:pPr algn="ctr"/>
                      <a:r>
                        <a:rPr lang="en-US" dirty="0"/>
                        <a:t>F</a:t>
                      </a:r>
                    </a:p>
                  </a:txBody>
                  <a:tcPr/>
                </a:tc>
                <a:extLst>
                  <a:ext uri="{0D108BD9-81ED-4DB2-BD59-A6C34878D82A}">
                    <a16:rowId xmlns:a16="http://schemas.microsoft.com/office/drawing/2014/main" val="3454575403"/>
                  </a:ext>
                </a:extLst>
              </a:tr>
              <a:tr h="274320">
                <a:tc>
                  <a:txBody>
                    <a:bodyPr/>
                    <a:lstStyle/>
                    <a:p>
                      <a:pPr algn="ctr"/>
                      <a:r>
                        <a:rPr lang="en-US" dirty="0"/>
                        <a:t>T</a:t>
                      </a:r>
                    </a:p>
                  </a:txBody>
                  <a:tcPr/>
                </a:tc>
                <a:tc>
                  <a:txBody>
                    <a:bodyPr/>
                    <a:lstStyle/>
                    <a:p>
                      <a:pPr algn="ctr"/>
                      <a:r>
                        <a:rPr lang="en-US" dirty="0"/>
                        <a:t>T</a:t>
                      </a:r>
                    </a:p>
                  </a:txBody>
                  <a:tcPr/>
                </a:tc>
                <a:extLst>
                  <a:ext uri="{0D108BD9-81ED-4DB2-BD59-A6C34878D82A}">
                    <a16:rowId xmlns:a16="http://schemas.microsoft.com/office/drawing/2014/main" val="1381031430"/>
                  </a:ext>
                </a:extLst>
              </a:tr>
            </a:tbl>
          </a:graphicData>
        </a:graphic>
      </p:graphicFrame>
      <mc:AlternateContent xmlns:mc="http://schemas.openxmlformats.org/markup-compatibility/2006" xmlns:p14="http://schemas.microsoft.com/office/powerpoint/2010/main">
        <mc:Choice Requires="p14">
          <p:contentPart p14:bwMode="auto" r:id="rId4">
            <p14:nvContentPartPr>
              <p14:cNvPr id="10" name="Ink 9">
                <a:extLst>
                  <a:ext uri="{FF2B5EF4-FFF2-40B4-BE49-F238E27FC236}">
                    <a16:creationId xmlns:a16="http://schemas.microsoft.com/office/drawing/2014/main" id="{AC3A8CF4-5C52-BF09-49D1-B31905DF277F}"/>
                  </a:ext>
                </a:extLst>
              </p14:cNvPr>
              <p14:cNvContentPartPr/>
              <p14:nvPr/>
            </p14:nvContentPartPr>
            <p14:xfrm>
              <a:off x="1828800" y="3931920"/>
              <a:ext cx="548640" cy="91440"/>
            </p14:xfrm>
          </p:contentPart>
        </mc:Choice>
        <mc:Fallback xmlns="">
          <p:pic>
            <p:nvPicPr>
              <p:cNvPr id="10" name="Ink 9">
                <a:extLst>
                  <a:ext uri="{FF2B5EF4-FFF2-40B4-BE49-F238E27FC236}">
                    <a16:creationId xmlns:a16="http://schemas.microsoft.com/office/drawing/2014/main" id="{AC3A8CF4-5C52-BF09-49D1-B31905DF277F}"/>
                  </a:ext>
                </a:extLst>
              </p:cNvPr>
              <p:cNvPicPr/>
              <p:nvPr/>
            </p:nvPicPr>
            <p:blipFill>
              <a:blip r:embed="rId5"/>
              <a:stretch>
                <a:fillRect/>
              </a:stretch>
            </p:blipFill>
            <p:spPr>
              <a:xfrm>
                <a:off x="1774835" y="3636952"/>
                <a:ext cx="656209" cy="680392"/>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11" name="Ink 10">
                <a:extLst>
                  <a:ext uri="{FF2B5EF4-FFF2-40B4-BE49-F238E27FC236}">
                    <a16:creationId xmlns:a16="http://schemas.microsoft.com/office/drawing/2014/main" id="{01289B83-7734-C232-F11F-6A65354144A7}"/>
                  </a:ext>
                </a:extLst>
              </p14:cNvPr>
              <p14:cNvContentPartPr/>
              <p14:nvPr/>
            </p14:nvContentPartPr>
            <p14:xfrm>
              <a:off x="2926080" y="3931920"/>
              <a:ext cx="548640" cy="91440"/>
            </p14:xfrm>
          </p:contentPart>
        </mc:Choice>
        <mc:Fallback xmlns="">
          <p:pic>
            <p:nvPicPr>
              <p:cNvPr id="11" name="Ink 10">
                <a:extLst>
                  <a:ext uri="{FF2B5EF4-FFF2-40B4-BE49-F238E27FC236}">
                    <a16:creationId xmlns:a16="http://schemas.microsoft.com/office/drawing/2014/main" id="{01289B83-7734-C232-F11F-6A65354144A7}"/>
                  </a:ext>
                </a:extLst>
              </p:cNvPr>
              <p:cNvPicPr/>
              <p:nvPr/>
            </p:nvPicPr>
            <p:blipFill>
              <a:blip r:embed="rId5"/>
              <a:stretch>
                <a:fillRect/>
              </a:stretch>
            </p:blipFill>
            <p:spPr>
              <a:xfrm>
                <a:off x="2872115" y="3636952"/>
                <a:ext cx="656209" cy="680392"/>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12" name="Ink 11">
                <a:extLst>
                  <a:ext uri="{FF2B5EF4-FFF2-40B4-BE49-F238E27FC236}">
                    <a16:creationId xmlns:a16="http://schemas.microsoft.com/office/drawing/2014/main" id="{012E953E-B97B-BBC4-CE37-293BD376CF7E}"/>
                  </a:ext>
                </a:extLst>
              </p14:cNvPr>
              <p14:cNvContentPartPr/>
              <p14:nvPr/>
            </p14:nvContentPartPr>
            <p14:xfrm>
              <a:off x="3657600" y="3931920"/>
              <a:ext cx="457200" cy="91440"/>
            </p14:xfrm>
          </p:contentPart>
        </mc:Choice>
        <mc:Fallback xmlns="">
          <p:pic>
            <p:nvPicPr>
              <p:cNvPr id="12" name="Ink 11">
                <a:extLst>
                  <a:ext uri="{FF2B5EF4-FFF2-40B4-BE49-F238E27FC236}">
                    <a16:creationId xmlns:a16="http://schemas.microsoft.com/office/drawing/2014/main" id="{012E953E-B97B-BBC4-CE37-293BD376CF7E}"/>
                  </a:ext>
                </a:extLst>
              </p:cNvPr>
              <p:cNvPicPr/>
              <p:nvPr/>
            </p:nvPicPr>
            <p:blipFill>
              <a:blip r:embed="rId8"/>
              <a:stretch>
                <a:fillRect/>
              </a:stretch>
            </p:blipFill>
            <p:spPr>
              <a:xfrm>
                <a:off x="3603642" y="3636952"/>
                <a:ext cx="564755" cy="680392"/>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13" name="Ink 12">
                <a:extLst>
                  <a:ext uri="{FF2B5EF4-FFF2-40B4-BE49-F238E27FC236}">
                    <a16:creationId xmlns:a16="http://schemas.microsoft.com/office/drawing/2014/main" id="{ACFE103F-55EF-589E-0A66-1378EC702C2D}"/>
                  </a:ext>
                </a:extLst>
              </p14:cNvPr>
              <p14:cNvContentPartPr/>
              <p14:nvPr/>
            </p14:nvContentPartPr>
            <p14:xfrm>
              <a:off x="4297680" y="3931920"/>
              <a:ext cx="457200" cy="91440"/>
            </p14:xfrm>
          </p:contentPart>
        </mc:Choice>
        <mc:Fallback xmlns="">
          <p:pic>
            <p:nvPicPr>
              <p:cNvPr id="13" name="Ink 12">
                <a:extLst>
                  <a:ext uri="{FF2B5EF4-FFF2-40B4-BE49-F238E27FC236}">
                    <a16:creationId xmlns:a16="http://schemas.microsoft.com/office/drawing/2014/main" id="{ACFE103F-55EF-589E-0A66-1378EC702C2D}"/>
                  </a:ext>
                </a:extLst>
              </p:cNvPr>
              <p:cNvPicPr/>
              <p:nvPr/>
            </p:nvPicPr>
            <p:blipFill>
              <a:blip r:embed="rId8"/>
              <a:stretch>
                <a:fillRect/>
              </a:stretch>
            </p:blipFill>
            <p:spPr>
              <a:xfrm>
                <a:off x="4243722" y="3636952"/>
                <a:ext cx="564755" cy="680392"/>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14" name="Ink 13">
                <a:extLst>
                  <a:ext uri="{FF2B5EF4-FFF2-40B4-BE49-F238E27FC236}">
                    <a16:creationId xmlns:a16="http://schemas.microsoft.com/office/drawing/2014/main" id="{68487F02-4E95-AFAB-96C4-153801A20D28}"/>
                  </a:ext>
                </a:extLst>
              </p14:cNvPr>
              <p14:cNvContentPartPr/>
              <p14:nvPr/>
            </p14:nvContentPartPr>
            <p14:xfrm>
              <a:off x="6217920" y="3931920"/>
              <a:ext cx="548640" cy="91440"/>
            </p14:xfrm>
          </p:contentPart>
        </mc:Choice>
        <mc:Fallback xmlns="">
          <p:pic>
            <p:nvPicPr>
              <p:cNvPr id="14" name="Ink 13">
                <a:extLst>
                  <a:ext uri="{FF2B5EF4-FFF2-40B4-BE49-F238E27FC236}">
                    <a16:creationId xmlns:a16="http://schemas.microsoft.com/office/drawing/2014/main" id="{68487F02-4E95-AFAB-96C4-153801A20D28}"/>
                  </a:ext>
                </a:extLst>
              </p:cNvPr>
              <p:cNvPicPr/>
              <p:nvPr/>
            </p:nvPicPr>
            <p:blipFill>
              <a:blip r:embed="rId11"/>
              <a:stretch>
                <a:fillRect/>
              </a:stretch>
            </p:blipFill>
            <p:spPr>
              <a:xfrm>
                <a:off x="6163955" y="3636952"/>
                <a:ext cx="656209" cy="680392"/>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15" name="Ink 14">
                <a:extLst>
                  <a:ext uri="{FF2B5EF4-FFF2-40B4-BE49-F238E27FC236}">
                    <a16:creationId xmlns:a16="http://schemas.microsoft.com/office/drawing/2014/main" id="{C8D0DACA-379D-71BA-FA7F-C1F5F6307837}"/>
                  </a:ext>
                </a:extLst>
              </p14:cNvPr>
              <p14:cNvContentPartPr/>
              <p14:nvPr/>
            </p14:nvContentPartPr>
            <p14:xfrm>
              <a:off x="1371600" y="2926080"/>
              <a:ext cx="1097280" cy="91440"/>
            </p14:xfrm>
          </p:contentPart>
        </mc:Choice>
        <mc:Fallback xmlns="">
          <p:pic>
            <p:nvPicPr>
              <p:cNvPr id="15" name="Ink 14">
                <a:extLst>
                  <a:ext uri="{FF2B5EF4-FFF2-40B4-BE49-F238E27FC236}">
                    <a16:creationId xmlns:a16="http://schemas.microsoft.com/office/drawing/2014/main" id="{C8D0DACA-379D-71BA-FA7F-C1F5F6307837}"/>
                  </a:ext>
                </a:extLst>
              </p:cNvPr>
              <p:cNvPicPr/>
              <p:nvPr/>
            </p:nvPicPr>
            <p:blipFill>
              <a:blip r:embed="rId13"/>
              <a:stretch>
                <a:fillRect/>
              </a:stretch>
            </p:blipFill>
            <p:spPr>
              <a:xfrm>
                <a:off x="1317618" y="2631112"/>
                <a:ext cx="1204885" cy="680392"/>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16" name="Ink 15">
                <a:extLst>
                  <a:ext uri="{FF2B5EF4-FFF2-40B4-BE49-F238E27FC236}">
                    <a16:creationId xmlns:a16="http://schemas.microsoft.com/office/drawing/2014/main" id="{A231EA07-DE92-0DCB-56EE-EA995022C149}"/>
                  </a:ext>
                </a:extLst>
              </p14:cNvPr>
              <p14:cNvContentPartPr/>
              <p14:nvPr/>
            </p14:nvContentPartPr>
            <p14:xfrm>
              <a:off x="3017520" y="2560320"/>
              <a:ext cx="1097280" cy="91440"/>
            </p14:xfrm>
          </p:contentPart>
        </mc:Choice>
        <mc:Fallback xmlns="">
          <p:pic>
            <p:nvPicPr>
              <p:cNvPr id="16" name="Ink 15">
                <a:extLst>
                  <a:ext uri="{FF2B5EF4-FFF2-40B4-BE49-F238E27FC236}">
                    <a16:creationId xmlns:a16="http://schemas.microsoft.com/office/drawing/2014/main" id="{A231EA07-DE92-0DCB-56EE-EA995022C149}"/>
                  </a:ext>
                </a:extLst>
              </p:cNvPr>
              <p:cNvPicPr/>
              <p:nvPr/>
            </p:nvPicPr>
            <p:blipFill>
              <a:blip r:embed="rId13"/>
              <a:stretch>
                <a:fillRect/>
              </a:stretch>
            </p:blipFill>
            <p:spPr>
              <a:xfrm>
                <a:off x="2963538" y="2265352"/>
                <a:ext cx="1204885" cy="680392"/>
              </a:xfrm>
              <a:prstGeom prst="rect">
                <a:avLst/>
              </a:prstGeom>
            </p:spPr>
          </p:pic>
        </mc:Fallback>
      </mc:AlternateContent>
      <mc:AlternateContent xmlns:mc="http://schemas.openxmlformats.org/markup-compatibility/2006" xmlns:p14="http://schemas.microsoft.com/office/powerpoint/2010/main">
        <mc:Choice Requires="p14">
          <p:contentPart p14:bwMode="auto" r:id="rId15">
            <p14:nvContentPartPr>
              <p14:cNvPr id="17" name="Ink 16">
                <a:extLst>
                  <a:ext uri="{FF2B5EF4-FFF2-40B4-BE49-F238E27FC236}">
                    <a16:creationId xmlns:a16="http://schemas.microsoft.com/office/drawing/2014/main" id="{22A57427-5365-7214-9787-754083831D8F}"/>
                  </a:ext>
                </a:extLst>
              </p14:cNvPr>
              <p14:cNvContentPartPr/>
              <p14:nvPr/>
            </p14:nvContentPartPr>
            <p14:xfrm>
              <a:off x="4663440" y="2926080"/>
              <a:ext cx="1097280" cy="91440"/>
            </p14:xfrm>
          </p:contentPart>
        </mc:Choice>
        <mc:Fallback xmlns="">
          <p:pic>
            <p:nvPicPr>
              <p:cNvPr id="17" name="Ink 16">
                <a:extLst>
                  <a:ext uri="{FF2B5EF4-FFF2-40B4-BE49-F238E27FC236}">
                    <a16:creationId xmlns:a16="http://schemas.microsoft.com/office/drawing/2014/main" id="{22A57427-5365-7214-9787-754083831D8F}"/>
                  </a:ext>
                </a:extLst>
              </p:cNvPr>
              <p:cNvPicPr/>
              <p:nvPr/>
            </p:nvPicPr>
            <p:blipFill>
              <a:blip r:embed="rId13"/>
              <a:stretch>
                <a:fillRect/>
              </a:stretch>
            </p:blipFill>
            <p:spPr>
              <a:xfrm>
                <a:off x="4609458" y="2631112"/>
                <a:ext cx="1204885" cy="680392"/>
              </a:xfrm>
              <a:prstGeom prst="rect">
                <a:avLst/>
              </a:prstGeom>
            </p:spPr>
          </p:pic>
        </mc:Fallback>
      </mc:AlternateContent>
      <mc:AlternateContent xmlns:mc="http://schemas.openxmlformats.org/markup-compatibility/2006" xmlns:p14="http://schemas.microsoft.com/office/powerpoint/2010/main">
        <mc:Choice Requires="p14">
          <p:contentPart p14:bwMode="auto" r:id="rId16">
            <p14:nvContentPartPr>
              <p14:cNvPr id="18" name="Ink 17">
                <a:extLst>
                  <a:ext uri="{FF2B5EF4-FFF2-40B4-BE49-F238E27FC236}">
                    <a16:creationId xmlns:a16="http://schemas.microsoft.com/office/drawing/2014/main" id="{F1172A15-7845-114E-B5AB-4E3079162D36}"/>
                  </a:ext>
                </a:extLst>
              </p14:cNvPr>
              <p14:cNvContentPartPr/>
              <p14:nvPr/>
            </p14:nvContentPartPr>
            <p14:xfrm>
              <a:off x="6309360" y="2560320"/>
              <a:ext cx="1097280" cy="91440"/>
            </p14:xfrm>
          </p:contentPart>
        </mc:Choice>
        <mc:Fallback xmlns="">
          <p:pic>
            <p:nvPicPr>
              <p:cNvPr id="18" name="Ink 17">
                <a:extLst>
                  <a:ext uri="{FF2B5EF4-FFF2-40B4-BE49-F238E27FC236}">
                    <a16:creationId xmlns:a16="http://schemas.microsoft.com/office/drawing/2014/main" id="{F1172A15-7845-114E-B5AB-4E3079162D36}"/>
                  </a:ext>
                </a:extLst>
              </p:cNvPr>
              <p:cNvPicPr/>
              <p:nvPr/>
            </p:nvPicPr>
            <p:blipFill>
              <a:blip r:embed="rId17"/>
              <a:stretch>
                <a:fillRect/>
              </a:stretch>
            </p:blipFill>
            <p:spPr>
              <a:xfrm>
                <a:off x="6255378" y="2265352"/>
                <a:ext cx="1204885" cy="680392"/>
              </a:xfrm>
              <a:prstGeom prst="rect">
                <a:avLst/>
              </a:prstGeom>
            </p:spPr>
          </p:pic>
        </mc:Fallback>
      </mc:AlternateContent>
    </p:spTree>
    <p:extLst>
      <p:ext uri="{BB962C8B-B14F-4D97-AF65-F5344CB8AC3E}">
        <p14:creationId xmlns:p14="http://schemas.microsoft.com/office/powerpoint/2010/main" val="7050482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left)">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22" presetClass="entr" presetSubtype="8" fill="hold" nodeType="withEffect">
                                  <p:stCondLst>
                                    <p:cond delay="0"/>
                                  </p:stCondLst>
                                  <p:childTnLst>
                                    <p:set>
                                      <p:cBhvr>
                                        <p:cTn id="14" dur="1" fill="hold">
                                          <p:stCondLst>
                                            <p:cond delay="0"/>
                                          </p:stCondLst>
                                        </p:cTn>
                                        <p:tgtEl>
                                          <p:spTgt spid="17"/>
                                        </p:tgtEl>
                                        <p:attrNameLst>
                                          <p:attrName>style.visibility</p:attrName>
                                        </p:attrNameLst>
                                      </p:cBhvr>
                                      <p:to>
                                        <p:strVal val="visible"/>
                                      </p:to>
                                    </p:set>
                                    <p:animEffect transition="in" filter="wipe(left)">
                                      <p:cBhvr>
                                        <p:cTn id="15" dur="500"/>
                                        <p:tgtEl>
                                          <p:spTgt spid="17"/>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nodeType="clickEffect">
                                  <p:stCondLst>
                                    <p:cond delay="0"/>
                                  </p:stCondLst>
                                  <p:childTnLst>
                                    <p:set>
                                      <p:cBhvr>
                                        <p:cTn id="19" dur="1" fill="hold">
                                          <p:stCondLst>
                                            <p:cond delay="0"/>
                                          </p:stCondLst>
                                        </p:cTn>
                                        <p:tgtEl>
                                          <p:spTgt spid="12"/>
                                        </p:tgtEl>
                                        <p:attrNameLst>
                                          <p:attrName>style.visibility</p:attrName>
                                        </p:attrNameLst>
                                      </p:cBhvr>
                                      <p:to>
                                        <p:strVal val="visible"/>
                                      </p:to>
                                    </p:set>
                                    <p:animEffect transition="in" filter="wipe(left)">
                                      <p:cBhvr>
                                        <p:cTn id="20" dur="500"/>
                                        <p:tgtEl>
                                          <p:spTgt spid="12"/>
                                        </p:tgtEl>
                                      </p:cBhvr>
                                    </p:animEffect>
                                  </p:childTnLst>
                                </p:cTn>
                              </p:par>
                              <p:par>
                                <p:cTn id="21" presetID="22" presetClass="entr" presetSubtype="8" fill="hold" nodeType="withEffect">
                                  <p:stCondLst>
                                    <p:cond delay="0"/>
                                  </p:stCondLst>
                                  <p:childTnLst>
                                    <p:set>
                                      <p:cBhvr>
                                        <p:cTn id="22" dur="1" fill="hold">
                                          <p:stCondLst>
                                            <p:cond delay="0"/>
                                          </p:stCondLst>
                                        </p:cTn>
                                        <p:tgtEl>
                                          <p:spTgt spid="16"/>
                                        </p:tgtEl>
                                        <p:attrNameLst>
                                          <p:attrName>style.visibility</p:attrName>
                                        </p:attrNameLst>
                                      </p:cBhvr>
                                      <p:to>
                                        <p:strVal val="visible"/>
                                      </p:to>
                                    </p:set>
                                    <p:animEffect transition="in" filter="wipe(left)">
                                      <p:cBhvr>
                                        <p:cTn id="23" dur="500"/>
                                        <p:tgtEl>
                                          <p:spTgt spid="16"/>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nodeType="clickEffect">
                                  <p:stCondLst>
                                    <p:cond delay="0"/>
                                  </p:stCondLst>
                                  <p:childTnLst>
                                    <p:set>
                                      <p:cBhvr>
                                        <p:cTn id="27" dur="1" fill="hold">
                                          <p:stCondLst>
                                            <p:cond delay="0"/>
                                          </p:stCondLst>
                                        </p:cTn>
                                        <p:tgtEl>
                                          <p:spTgt spid="13"/>
                                        </p:tgtEl>
                                        <p:attrNameLst>
                                          <p:attrName>style.visibility</p:attrName>
                                        </p:attrNameLst>
                                      </p:cBhvr>
                                      <p:to>
                                        <p:strVal val="visible"/>
                                      </p:to>
                                    </p:set>
                                    <p:animEffect transition="in" filter="wipe(left)">
                                      <p:cBhvr>
                                        <p:cTn id="28" dur="500"/>
                                        <p:tgtEl>
                                          <p:spTgt spid="13"/>
                                        </p:tgtEl>
                                      </p:cBhvr>
                                    </p:animEffect>
                                  </p:childTnLst>
                                </p:cTn>
                              </p:par>
                              <p:par>
                                <p:cTn id="29" presetID="22" presetClass="entr" presetSubtype="8" fill="hold" nodeType="withEffect">
                                  <p:stCondLst>
                                    <p:cond delay="0"/>
                                  </p:stCondLst>
                                  <p:childTnLst>
                                    <p:set>
                                      <p:cBhvr>
                                        <p:cTn id="30" dur="1" fill="hold">
                                          <p:stCondLst>
                                            <p:cond delay="0"/>
                                          </p:stCondLst>
                                        </p:cTn>
                                        <p:tgtEl>
                                          <p:spTgt spid="15"/>
                                        </p:tgtEl>
                                        <p:attrNameLst>
                                          <p:attrName>style.visibility</p:attrName>
                                        </p:attrNameLst>
                                      </p:cBhvr>
                                      <p:to>
                                        <p:strVal val="visible"/>
                                      </p:to>
                                    </p:set>
                                    <p:animEffect transition="in" filter="wipe(left)">
                                      <p:cBhvr>
                                        <p:cTn id="31" dur="500"/>
                                        <p:tgtEl>
                                          <p:spTgt spid="15"/>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8" fill="hold" nodeType="clickEffect">
                                  <p:stCondLst>
                                    <p:cond delay="0"/>
                                  </p:stCondLst>
                                  <p:childTnLst>
                                    <p:set>
                                      <p:cBhvr>
                                        <p:cTn id="35" dur="1" fill="hold">
                                          <p:stCondLst>
                                            <p:cond delay="0"/>
                                          </p:stCondLst>
                                        </p:cTn>
                                        <p:tgtEl>
                                          <p:spTgt spid="14"/>
                                        </p:tgtEl>
                                        <p:attrNameLst>
                                          <p:attrName>style.visibility</p:attrName>
                                        </p:attrNameLst>
                                      </p:cBhvr>
                                      <p:to>
                                        <p:strVal val="visible"/>
                                      </p:to>
                                    </p:set>
                                    <p:animEffect transition="in" filter="wipe(left)">
                                      <p:cBhvr>
                                        <p:cTn id="36" dur="500"/>
                                        <p:tgtEl>
                                          <p:spTgt spid="14"/>
                                        </p:tgtEl>
                                      </p:cBhvr>
                                    </p:animEffect>
                                  </p:childTnLst>
                                </p:cTn>
                              </p:par>
                              <p:par>
                                <p:cTn id="37" presetID="22" presetClass="entr" presetSubtype="8" fill="hold" nodeType="withEffect">
                                  <p:stCondLst>
                                    <p:cond delay="0"/>
                                  </p:stCondLst>
                                  <p:childTnLst>
                                    <p:set>
                                      <p:cBhvr>
                                        <p:cTn id="38" dur="1" fill="hold">
                                          <p:stCondLst>
                                            <p:cond delay="0"/>
                                          </p:stCondLst>
                                        </p:cTn>
                                        <p:tgtEl>
                                          <p:spTgt spid="18"/>
                                        </p:tgtEl>
                                        <p:attrNameLst>
                                          <p:attrName>style.visibility</p:attrName>
                                        </p:attrNameLst>
                                      </p:cBhvr>
                                      <p:to>
                                        <p:strVal val="visible"/>
                                      </p:to>
                                    </p:set>
                                    <p:animEffect transition="in" filter="wipe(left)">
                                      <p:cBhvr>
                                        <p:cTn id="39"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0A4F7D-E2B3-D40A-4C5E-5A7AFBDF9EB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C52C01B-4D43-1667-15D4-9DF0C66ADE70}"/>
              </a:ext>
            </a:extLst>
          </p:cNvPr>
          <p:cNvSpPr>
            <a:spLocks noGrp="1"/>
          </p:cNvSpPr>
          <p:nvPr>
            <p:ph type="title"/>
          </p:nvPr>
        </p:nvSpPr>
        <p:spPr>
          <a:xfrm>
            <a:off x="685332" y="457200"/>
            <a:ext cx="7773338" cy="600681"/>
          </a:xfrm>
          <a:gradFill flip="none" rotWithShape="1">
            <a:gsLst>
              <a:gs pos="0">
                <a:schemeClr val="accent1">
                  <a:lumMod val="40000"/>
                  <a:lumOff val="60000"/>
                </a:schemeClr>
              </a:gs>
              <a:gs pos="46000">
                <a:schemeClr val="accent1">
                  <a:lumMod val="95000"/>
                  <a:lumOff val="5000"/>
                </a:schemeClr>
              </a:gs>
              <a:gs pos="100000">
                <a:schemeClr val="accent1">
                  <a:lumMod val="50000"/>
                </a:schemeClr>
              </a:gs>
            </a:gsLst>
            <a:path path="circle">
              <a:fillToRect l="50000" t="130000" r="50000" b="-30000"/>
            </a:path>
            <a:tileRect/>
          </a:gradFill>
        </p:spPr>
        <p:txBody>
          <a:bodyPr/>
          <a:lstStyle/>
          <a:p>
            <a:r>
              <a:rPr lang="en-US" cap="none" dirty="0"/>
              <a:t>Global Self-Consistency – Bell</a:t>
            </a:r>
          </a:p>
        </p:txBody>
      </p:sp>
      <p:sp>
        <p:nvSpPr>
          <p:cNvPr id="4" name="Slide Number Placeholder 3">
            <a:extLst>
              <a:ext uri="{FF2B5EF4-FFF2-40B4-BE49-F238E27FC236}">
                <a16:creationId xmlns:a16="http://schemas.microsoft.com/office/drawing/2014/main" id="{6F8A4464-5254-1486-07FD-D57B3CE4D5F9}"/>
              </a:ext>
            </a:extLst>
          </p:cNvPr>
          <p:cNvSpPr>
            <a:spLocks noGrp="1"/>
          </p:cNvSpPr>
          <p:nvPr>
            <p:ph type="sldNum" sz="quarter" idx="12"/>
          </p:nvPr>
        </p:nvSpPr>
        <p:spPr>
          <a:xfrm>
            <a:off x="7885509" y="6400800"/>
            <a:ext cx="573161" cy="365125"/>
          </a:xfrm>
        </p:spPr>
        <p:txBody>
          <a:bodyPr/>
          <a:lstStyle/>
          <a:p>
            <a:fld id="{23A7953B-B4AA-634C-AC3B-B52C39691C1C}" type="slidenum">
              <a:rPr lang="en-US" smtClean="0"/>
              <a:pPr/>
              <a:t>37</a:t>
            </a:fld>
            <a:endParaRPr lang="en-US"/>
          </a:p>
        </p:txBody>
      </p:sp>
      <p:sp>
        <p:nvSpPr>
          <p:cNvPr id="9" name="TextBox 8">
            <a:extLst>
              <a:ext uri="{FF2B5EF4-FFF2-40B4-BE49-F238E27FC236}">
                <a16:creationId xmlns:a16="http://schemas.microsoft.com/office/drawing/2014/main" id="{3CB0C9EF-675C-D9AA-4B26-E1253AC95967}"/>
              </a:ext>
            </a:extLst>
          </p:cNvPr>
          <p:cNvSpPr txBox="1"/>
          <p:nvPr/>
        </p:nvSpPr>
        <p:spPr>
          <a:xfrm>
            <a:off x="685330" y="6400800"/>
            <a:ext cx="2743670" cy="307777"/>
          </a:xfrm>
          <a:prstGeom prst="rect">
            <a:avLst/>
          </a:prstGeom>
          <a:noFill/>
        </p:spPr>
        <p:txBody>
          <a:bodyPr wrap="square" rtlCol="0">
            <a:spAutoFit/>
          </a:bodyPr>
          <a:lstStyle/>
          <a:p>
            <a:r>
              <a:rPr lang="en-US" sz="1400" dirty="0">
                <a:solidFill>
                  <a:srgbClr val="0070C0"/>
                </a:solidFill>
                <a:hlinkClick r:id="rId3" action="ppaction://hlinksldjump">
                  <a:extLst>
                    <a:ext uri="{A12FA001-AC4F-418D-AE19-62706E023703}">
                      <ahyp:hlinkClr xmlns:ahyp="http://schemas.microsoft.com/office/drawing/2018/hyperlinkcolor" val="tx"/>
                    </a:ext>
                  </a:extLst>
                </a:hlinkClick>
              </a:rPr>
              <a:t>Dashboard</a:t>
            </a:r>
            <a:endParaRPr lang="en-US" sz="1400" dirty="0">
              <a:solidFill>
                <a:srgbClr val="0070C0"/>
              </a:solidFill>
            </a:endParaRP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D6925B46-33E9-7614-252F-96C3E8F304BC}"/>
                  </a:ext>
                </a:extLst>
              </p:cNvPr>
              <p:cNvSpPr txBox="1">
                <a:spLocks/>
              </p:cNvSpPr>
              <p:nvPr/>
            </p:nvSpPr>
            <p:spPr>
              <a:xfrm>
                <a:off x="685330" y="1188719"/>
                <a:ext cx="7772870" cy="5303520"/>
              </a:xfrm>
              <a:prstGeom prst="rect">
                <a:avLst/>
              </a:prstGeom>
            </p:spPr>
            <p:txBody>
              <a:bodyPr>
                <a:normAutofit/>
              </a:bodyPr>
              <a:lst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a:lstStyle>
              <a:p>
                <a:pPr>
                  <a:lnSpc>
                    <a:spcPct val="100000"/>
                  </a:lnSpc>
                  <a:spcBef>
                    <a:spcPts val="400"/>
                  </a:spcBef>
                </a:pPr>
                <a:r>
                  <a:rPr lang="en-US" cap="none" dirty="0"/>
                  <a:t>Consider loop #6: </a:t>
                </a:r>
              </a:p>
              <a:p>
                <a:pPr>
                  <a:lnSpc>
                    <a:spcPct val="100000"/>
                  </a:lnSpc>
                  <a:spcBef>
                    <a:spcPts val="400"/>
                  </a:spcBef>
                </a:pPr>
                <a:r>
                  <a:rPr lang="en-US" cap="none" dirty="0"/>
                  <a:t>The Bell states in the Lab basis:</a:t>
                </a:r>
              </a:p>
              <a:p>
                <a:pPr>
                  <a:lnSpc>
                    <a:spcPct val="100000"/>
                  </a:lnSpc>
                  <a:spcBef>
                    <a:spcPts val="400"/>
                  </a:spcBef>
                </a:pP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𝜓</m:t>
                        </m:r>
                      </m:e>
                      <m:sub>
                        <m:r>
                          <a:rPr lang="en-US" i="1">
                            <a:latin typeface="Cambria Math" panose="02040503050406030204" pitchFamily="18" charset="0"/>
                          </a:rPr>
                          <m:t>−</m:t>
                        </m:r>
                        <m:r>
                          <a:rPr lang="en-US" b="0" i="1" smtClean="0">
                            <a:latin typeface="Cambria Math" panose="02040503050406030204" pitchFamily="18" charset="0"/>
                          </a:rPr>
                          <m:t>12</m:t>
                        </m:r>
                      </m:sub>
                    </m:sSub>
                    <m:r>
                      <a:rPr lang="en-US" i="1">
                        <a:latin typeface="Cambria Math" panose="02040503050406030204" pitchFamily="18" charset="0"/>
                      </a:rPr>
                      <m:t>=</m:t>
                    </m:r>
                    <m:f>
                      <m:fPr>
                        <m:ctrlPr>
                          <a:rPr lang="en-US" i="1">
                            <a:latin typeface="Cambria Math" panose="02040503050406030204" pitchFamily="18" charset="0"/>
                          </a:rPr>
                        </m:ctrlPr>
                      </m:fPr>
                      <m:num>
                        <m:r>
                          <a:rPr lang="en-US" i="1">
                            <a:latin typeface="Cambria Math" panose="02040503050406030204" pitchFamily="18" charset="0"/>
                          </a:rPr>
                          <m:t>1</m:t>
                        </m:r>
                      </m:num>
                      <m:den>
                        <m:rad>
                          <m:radPr>
                            <m:degHide m:val="on"/>
                            <m:ctrlPr>
                              <a:rPr lang="en-US" i="1">
                                <a:latin typeface="Cambria Math" panose="02040503050406030204" pitchFamily="18" charset="0"/>
                              </a:rPr>
                            </m:ctrlPr>
                          </m:radPr>
                          <m:deg/>
                          <m:e>
                            <m:r>
                              <a:rPr lang="en-US" i="1">
                                <a:latin typeface="Cambria Math" panose="02040503050406030204" pitchFamily="18" charset="0"/>
                              </a:rPr>
                              <m:t>2</m:t>
                            </m:r>
                          </m:e>
                        </m:rad>
                      </m:den>
                    </m:f>
                    <m:d>
                      <m:dPr>
                        <m:begChr m:val="{"/>
                        <m:endChr m:val="}"/>
                        <m:ctrlPr>
                          <a:rPr lang="en-US" i="1">
                            <a:latin typeface="Cambria Math" panose="02040503050406030204" pitchFamily="18" charset="0"/>
                          </a:rPr>
                        </m:ctrlPr>
                      </m:dPr>
                      <m:e>
                        <m:d>
                          <m:dPr>
                            <m:begChr m:val="|"/>
                            <m:endChr m:val="|"/>
                            <m:ctrlPr>
                              <a:rPr lang="en-US" i="1">
                                <a:latin typeface="Cambria Math" panose="02040503050406030204" pitchFamily="18" charset="0"/>
                              </a:rPr>
                            </m:ctrlPr>
                          </m:dPr>
                          <m:e>
                            <m:d>
                              <m:dPr>
                                <m:begChr m:val=""/>
                                <m:endChr m:val="⟩"/>
                                <m:ctrlPr>
                                  <a:rPr lang="en-US" i="1">
                                    <a:latin typeface="Cambria Math" panose="02040503050406030204" pitchFamily="18" charset="0"/>
                                  </a:rPr>
                                </m:ctrlPr>
                              </m:dPr>
                              <m:e>
                                <m:r>
                                  <a:rPr lang="en-US" i="1">
                                    <a:latin typeface="Cambria Math" panose="02040503050406030204" pitchFamily="18" charset="0"/>
                                  </a:rPr>
                                  <m:t>𝐻</m:t>
                                </m:r>
                              </m:e>
                            </m:d>
                          </m:e>
                        </m:d>
                        <m:d>
                          <m:dPr>
                            <m:begChr m:val=""/>
                            <m:endChr m:val="⟩"/>
                            <m:ctrlPr>
                              <a:rPr lang="en-US" i="1">
                                <a:latin typeface="Cambria Math" panose="02040503050406030204" pitchFamily="18" charset="0"/>
                              </a:rPr>
                            </m:ctrlPr>
                          </m:dPr>
                          <m:e>
                            <m:r>
                              <a:rPr lang="en-US" i="1">
                                <a:latin typeface="Cambria Math" panose="02040503050406030204" pitchFamily="18" charset="0"/>
                              </a:rPr>
                              <m:t>𝑉</m:t>
                            </m:r>
                          </m:e>
                        </m:d>
                        <m:r>
                          <a:rPr lang="en-US" i="1">
                            <a:latin typeface="Cambria Math" panose="02040503050406030204" pitchFamily="18" charset="0"/>
                          </a:rPr>
                          <m:t>−|</m:t>
                        </m:r>
                        <m:d>
                          <m:dPr>
                            <m:begChr m:val=""/>
                            <m:endChr m:val="⟩"/>
                            <m:ctrlPr>
                              <a:rPr lang="en-US" i="1">
                                <a:latin typeface="Cambria Math" panose="02040503050406030204" pitchFamily="18" charset="0"/>
                              </a:rPr>
                            </m:ctrlPr>
                          </m:dPr>
                          <m:e>
                            <m:r>
                              <a:rPr lang="en-US" i="1">
                                <a:latin typeface="Cambria Math" panose="02040503050406030204" pitchFamily="18" charset="0"/>
                              </a:rPr>
                              <m:t>𝑉</m:t>
                            </m:r>
                          </m:e>
                        </m:d>
                        <m:r>
                          <a:rPr lang="en-US" i="1">
                            <a:latin typeface="Cambria Math" panose="02040503050406030204" pitchFamily="18" charset="0"/>
                          </a:rPr>
                          <m:t>|</m:t>
                        </m:r>
                        <m:d>
                          <m:dPr>
                            <m:begChr m:val=""/>
                            <m:endChr m:val="⟩"/>
                            <m:ctrlPr>
                              <a:rPr lang="en-US" i="1">
                                <a:latin typeface="Cambria Math" panose="02040503050406030204" pitchFamily="18" charset="0"/>
                              </a:rPr>
                            </m:ctrlPr>
                          </m:dPr>
                          <m:e>
                            <m:r>
                              <a:rPr lang="en-US" i="1">
                                <a:latin typeface="Cambria Math" panose="02040503050406030204" pitchFamily="18" charset="0"/>
                              </a:rPr>
                              <m:t>𝐻</m:t>
                            </m:r>
                          </m:e>
                        </m:d>
                      </m:e>
                    </m:d>
                  </m:oMath>
                </a14:m>
                <a:endParaRPr lang="en-US" cap="none" dirty="0">
                  <a:effectLst/>
                </a:endParaRPr>
              </a:p>
              <a:p>
                <a:pPr>
                  <a:lnSpc>
                    <a:spcPct val="100000"/>
                  </a:lnSpc>
                  <a:spcBef>
                    <a:spcPts val="400"/>
                  </a:spcBef>
                </a:pP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𝜓</m:t>
                        </m:r>
                      </m:e>
                      <m:sub>
                        <m:r>
                          <a:rPr lang="en-US" i="1" smtClean="0">
                            <a:latin typeface="Cambria Math" panose="02040503050406030204" pitchFamily="18" charset="0"/>
                          </a:rPr>
                          <m:t>−</m:t>
                        </m:r>
                        <m:r>
                          <a:rPr lang="en-US" b="0" i="1" smtClean="0">
                            <a:latin typeface="Cambria Math" panose="02040503050406030204" pitchFamily="18" charset="0"/>
                          </a:rPr>
                          <m:t>34</m:t>
                        </m:r>
                      </m:sub>
                    </m:sSub>
                    <m:r>
                      <a:rPr lang="en-US" i="1">
                        <a:latin typeface="Cambria Math" panose="02040503050406030204" pitchFamily="18" charset="0"/>
                      </a:rPr>
                      <m:t>=</m:t>
                    </m:r>
                    <m:f>
                      <m:fPr>
                        <m:ctrlPr>
                          <a:rPr lang="en-US" i="1">
                            <a:latin typeface="Cambria Math" panose="02040503050406030204" pitchFamily="18" charset="0"/>
                          </a:rPr>
                        </m:ctrlPr>
                      </m:fPr>
                      <m:num>
                        <m:r>
                          <a:rPr lang="en-US" i="1">
                            <a:latin typeface="Cambria Math" panose="02040503050406030204" pitchFamily="18" charset="0"/>
                          </a:rPr>
                          <m:t>1</m:t>
                        </m:r>
                      </m:num>
                      <m:den>
                        <m:rad>
                          <m:radPr>
                            <m:degHide m:val="on"/>
                            <m:ctrlPr>
                              <a:rPr lang="en-US" i="1">
                                <a:latin typeface="Cambria Math" panose="02040503050406030204" pitchFamily="18" charset="0"/>
                              </a:rPr>
                            </m:ctrlPr>
                          </m:radPr>
                          <m:deg/>
                          <m:e>
                            <m:r>
                              <a:rPr lang="en-US" i="1">
                                <a:latin typeface="Cambria Math" panose="02040503050406030204" pitchFamily="18" charset="0"/>
                              </a:rPr>
                              <m:t>2</m:t>
                            </m:r>
                          </m:e>
                        </m:rad>
                      </m:den>
                    </m:f>
                    <m:d>
                      <m:dPr>
                        <m:begChr m:val="{"/>
                        <m:endChr m:val="}"/>
                        <m:ctrlPr>
                          <a:rPr lang="en-US" i="1">
                            <a:latin typeface="Cambria Math" panose="02040503050406030204" pitchFamily="18" charset="0"/>
                          </a:rPr>
                        </m:ctrlPr>
                      </m:dPr>
                      <m:e>
                        <m:d>
                          <m:dPr>
                            <m:begChr m:val="|"/>
                            <m:endChr m:val="|"/>
                            <m:ctrlPr>
                              <a:rPr lang="en-US" i="1">
                                <a:latin typeface="Cambria Math" panose="02040503050406030204" pitchFamily="18" charset="0"/>
                              </a:rPr>
                            </m:ctrlPr>
                          </m:dPr>
                          <m:e>
                            <m:d>
                              <m:dPr>
                                <m:begChr m:val=""/>
                                <m:endChr m:val="⟩"/>
                                <m:ctrlPr>
                                  <a:rPr lang="en-US" i="1">
                                    <a:latin typeface="Cambria Math" panose="02040503050406030204" pitchFamily="18" charset="0"/>
                                  </a:rPr>
                                </m:ctrlPr>
                              </m:dPr>
                              <m:e>
                                <m:r>
                                  <a:rPr lang="en-US" i="1">
                                    <a:latin typeface="Cambria Math" panose="02040503050406030204" pitchFamily="18" charset="0"/>
                                  </a:rPr>
                                  <m:t>𝐻</m:t>
                                </m:r>
                              </m:e>
                            </m:d>
                          </m:e>
                        </m:d>
                        <m:d>
                          <m:dPr>
                            <m:begChr m:val=""/>
                            <m:endChr m:val="⟩"/>
                            <m:ctrlPr>
                              <a:rPr lang="en-US" i="1">
                                <a:latin typeface="Cambria Math" panose="02040503050406030204" pitchFamily="18" charset="0"/>
                              </a:rPr>
                            </m:ctrlPr>
                          </m:dPr>
                          <m:e>
                            <m:r>
                              <a:rPr lang="en-US" i="1">
                                <a:latin typeface="Cambria Math" panose="02040503050406030204" pitchFamily="18" charset="0"/>
                              </a:rPr>
                              <m:t>𝑉</m:t>
                            </m:r>
                          </m:e>
                        </m:d>
                        <m:r>
                          <a:rPr lang="en-US" i="1">
                            <a:latin typeface="Cambria Math" panose="02040503050406030204" pitchFamily="18" charset="0"/>
                          </a:rPr>
                          <m:t>−|</m:t>
                        </m:r>
                        <m:d>
                          <m:dPr>
                            <m:begChr m:val=""/>
                            <m:endChr m:val="⟩"/>
                            <m:ctrlPr>
                              <a:rPr lang="en-US" i="1">
                                <a:latin typeface="Cambria Math" panose="02040503050406030204" pitchFamily="18" charset="0"/>
                              </a:rPr>
                            </m:ctrlPr>
                          </m:dPr>
                          <m:e>
                            <m:r>
                              <a:rPr lang="en-US" i="1">
                                <a:latin typeface="Cambria Math" panose="02040503050406030204" pitchFamily="18" charset="0"/>
                              </a:rPr>
                              <m:t>𝑉</m:t>
                            </m:r>
                          </m:e>
                        </m:d>
                        <m:r>
                          <a:rPr lang="en-US" i="1">
                            <a:latin typeface="Cambria Math" panose="02040503050406030204" pitchFamily="18" charset="0"/>
                          </a:rPr>
                          <m:t>|</m:t>
                        </m:r>
                        <m:d>
                          <m:dPr>
                            <m:begChr m:val=""/>
                            <m:endChr m:val="⟩"/>
                            <m:ctrlPr>
                              <a:rPr lang="en-US" i="1">
                                <a:latin typeface="Cambria Math" panose="02040503050406030204" pitchFamily="18" charset="0"/>
                              </a:rPr>
                            </m:ctrlPr>
                          </m:dPr>
                          <m:e>
                            <m:r>
                              <a:rPr lang="en-US" i="1">
                                <a:latin typeface="Cambria Math" panose="02040503050406030204" pitchFamily="18" charset="0"/>
                              </a:rPr>
                              <m:t>𝐻</m:t>
                            </m:r>
                          </m:e>
                        </m:d>
                      </m:e>
                    </m:d>
                  </m:oMath>
                </a14:m>
                <a:endParaRPr lang="en-US" cap="none" dirty="0"/>
              </a:p>
              <a:p>
                <a:pPr>
                  <a:lnSpc>
                    <a:spcPct val="100000"/>
                  </a:lnSpc>
                  <a:spcBef>
                    <a:spcPts val="400"/>
                  </a:spcBef>
                </a:pP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𝜓</m:t>
                        </m:r>
                      </m:e>
                      <m:sub>
                        <m:r>
                          <a:rPr lang="en-US" i="1">
                            <a:latin typeface="Cambria Math" panose="02040503050406030204" pitchFamily="18" charset="0"/>
                          </a:rPr>
                          <m:t>+</m:t>
                        </m:r>
                        <m:r>
                          <a:rPr lang="en-US" b="0" i="1" smtClean="0">
                            <a:latin typeface="Cambria Math" panose="02040503050406030204" pitchFamily="18" charset="0"/>
                          </a:rPr>
                          <m:t>56</m:t>
                        </m:r>
                      </m:sub>
                    </m:sSub>
                    <m:r>
                      <a:rPr lang="en-US" i="1">
                        <a:latin typeface="Cambria Math" panose="02040503050406030204" pitchFamily="18" charset="0"/>
                      </a:rPr>
                      <m:t>=</m:t>
                    </m:r>
                    <m:f>
                      <m:fPr>
                        <m:ctrlPr>
                          <a:rPr lang="en-US" i="1">
                            <a:latin typeface="Cambria Math" panose="02040503050406030204" pitchFamily="18" charset="0"/>
                          </a:rPr>
                        </m:ctrlPr>
                      </m:fPr>
                      <m:num>
                        <m:r>
                          <a:rPr lang="en-US" i="1">
                            <a:latin typeface="Cambria Math" panose="02040503050406030204" pitchFamily="18" charset="0"/>
                          </a:rPr>
                          <m:t>1</m:t>
                        </m:r>
                      </m:num>
                      <m:den>
                        <m:rad>
                          <m:radPr>
                            <m:degHide m:val="on"/>
                            <m:ctrlPr>
                              <a:rPr lang="en-US" i="1">
                                <a:latin typeface="Cambria Math" panose="02040503050406030204" pitchFamily="18" charset="0"/>
                              </a:rPr>
                            </m:ctrlPr>
                          </m:radPr>
                          <m:deg/>
                          <m:e>
                            <m:r>
                              <a:rPr lang="en-US" i="1">
                                <a:latin typeface="Cambria Math" panose="02040503050406030204" pitchFamily="18" charset="0"/>
                              </a:rPr>
                              <m:t>2</m:t>
                            </m:r>
                          </m:e>
                        </m:rad>
                      </m:den>
                    </m:f>
                    <m:d>
                      <m:dPr>
                        <m:begChr m:val="{"/>
                        <m:endChr m:val="}"/>
                        <m:ctrlPr>
                          <a:rPr lang="en-US" i="1">
                            <a:latin typeface="Cambria Math" panose="02040503050406030204" pitchFamily="18" charset="0"/>
                          </a:rPr>
                        </m:ctrlPr>
                      </m:dPr>
                      <m:e>
                        <m:r>
                          <a:rPr lang="en-US" i="1">
                            <a:latin typeface="Cambria Math" panose="02040503050406030204" pitchFamily="18" charset="0"/>
                          </a:rPr>
                          <m:t>|</m:t>
                        </m:r>
                        <m:d>
                          <m:dPr>
                            <m:begChr m:val=""/>
                            <m:endChr m:val="⟩"/>
                            <m:ctrlPr>
                              <a:rPr lang="en-US" i="1">
                                <a:latin typeface="Cambria Math" panose="02040503050406030204" pitchFamily="18" charset="0"/>
                              </a:rPr>
                            </m:ctrlPr>
                          </m:dPr>
                          <m:e>
                            <m:r>
                              <a:rPr lang="en-US" i="1">
                                <a:latin typeface="Cambria Math" panose="02040503050406030204" pitchFamily="18" charset="0"/>
                              </a:rPr>
                              <m:t>𝐻</m:t>
                            </m:r>
                          </m:e>
                        </m:d>
                        <m:r>
                          <a:rPr lang="en-US" i="1">
                            <a:latin typeface="Cambria Math" panose="02040503050406030204" pitchFamily="18" charset="0"/>
                          </a:rPr>
                          <m:t>|</m:t>
                        </m:r>
                        <m:d>
                          <m:dPr>
                            <m:begChr m:val=""/>
                            <m:endChr m:val="⟩"/>
                            <m:ctrlPr>
                              <a:rPr lang="en-US" i="1">
                                <a:latin typeface="Cambria Math" panose="02040503050406030204" pitchFamily="18" charset="0"/>
                              </a:rPr>
                            </m:ctrlPr>
                          </m:dPr>
                          <m:e>
                            <m:r>
                              <a:rPr lang="en-US" i="1">
                                <a:latin typeface="Cambria Math" panose="02040503050406030204" pitchFamily="18" charset="0"/>
                              </a:rPr>
                              <m:t>𝑉</m:t>
                            </m:r>
                          </m:e>
                        </m:d>
                        <m:r>
                          <a:rPr lang="en-US" i="1">
                            <a:latin typeface="Cambria Math" panose="02040503050406030204" pitchFamily="18" charset="0"/>
                          </a:rPr>
                          <m:t>+|</m:t>
                        </m:r>
                        <m:d>
                          <m:dPr>
                            <m:begChr m:val=""/>
                            <m:endChr m:val="⟩"/>
                            <m:ctrlPr>
                              <a:rPr lang="en-US" i="1">
                                <a:latin typeface="Cambria Math" panose="02040503050406030204" pitchFamily="18" charset="0"/>
                              </a:rPr>
                            </m:ctrlPr>
                          </m:dPr>
                          <m:e>
                            <m:r>
                              <a:rPr lang="en-US" i="1">
                                <a:latin typeface="Cambria Math" panose="02040503050406030204" pitchFamily="18" charset="0"/>
                              </a:rPr>
                              <m:t>𝑉</m:t>
                            </m:r>
                          </m:e>
                        </m:d>
                        <m:r>
                          <a:rPr lang="en-US" i="1">
                            <a:latin typeface="Cambria Math" panose="02040503050406030204" pitchFamily="18" charset="0"/>
                          </a:rPr>
                          <m:t>|</m:t>
                        </m:r>
                        <m:d>
                          <m:dPr>
                            <m:begChr m:val=""/>
                            <m:endChr m:val="⟩"/>
                            <m:ctrlPr>
                              <a:rPr lang="en-US" i="1">
                                <a:latin typeface="Cambria Math" panose="02040503050406030204" pitchFamily="18" charset="0"/>
                              </a:rPr>
                            </m:ctrlPr>
                          </m:dPr>
                          <m:e>
                            <m:r>
                              <a:rPr lang="en-US" i="1">
                                <a:latin typeface="Cambria Math" panose="02040503050406030204" pitchFamily="18" charset="0"/>
                              </a:rPr>
                              <m:t>𝐻</m:t>
                            </m:r>
                          </m:e>
                        </m:d>
                      </m:e>
                    </m:d>
                  </m:oMath>
                </a14:m>
                <a:endParaRPr lang="en-US" cap="none" dirty="0">
                  <a:effectLst/>
                </a:endParaRPr>
              </a:p>
              <a:p>
                <a:pPr>
                  <a:lnSpc>
                    <a:spcPct val="100000"/>
                  </a:lnSpc>
                  <a:spcBef>
                    <a:spcPts val="400"/>
                  </a:spcBef>
                </a:pP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𝜙</m:t>
                        </m:r>
                      </m:e>
                      <m:sub>
                        <m:r>
                          <a:rPr lang="en-US" i="1">
                            <a:latin typeface="Cambria Math" panose="02040503050406030204" pitchFamily="18" charset="0"/>
                          </a:rPr>
                          <m:t>−</m:t>
                        </m:r>
                        <m:r>
                          <a:rPr lang="en-US" b="0" i="1" smtClean="0">
                            <a:latin typeface="Cambria Math" panose="02040503050406030204" pitchFamily="18" charset="0"/>
                          </a:rPr>
                          <m:t>78</m:t>
                        </m:r>
                      </m:sub>
                    </m:sSub>
                    <m:r>
                      <a:rPr lang="en-US" i="1">
                        <a:latin typeface="Cambria Math" panose="02040503050406030204" pitchFamily="18" charset="0"/>
                      </a:rPr>
                      <m:t>=</m:t>
                    </m:r>
                    <m:f>
                      <m:fPr>
                        <m:ctrlPr>
                          <a:rPr lang="en-US" i="1">
                            <a:latin typeface="Cambria Math" panose="02040503050406030204" pitchFamily="18" charset="0"/>
                          </a:rPr>
                        </m:ctrlPr>
                      </m:fPr>
                      <m:num>
                        <m:r>
                          <a:rPr lang="en-US" i="1">
                            <a:latin typeface="Cambria Math" panose="02040503050406030204" pitchFamily="18" charset="0"/>
                          </a:rPr>
                          <m:t>1</m:t>
                        </m:r>
                      </m:num>
                      <m:den>
                        <m:rad>
                          <m:radPr>
                            <m:degHide m:val="on"/>
                            <m:ctrlPr>
                              <a:rPr lang="en-US" i="1">
                                <a:latin typeface="Cambria Math" panose="02040503050406030204" pitchFamily="18" charset="0"/>
                              </a:rPr>
                            </m:ctrlPr>
                          </m:radPr>
                          <m:deg/>
                          <m:e>
                            <m:r>
                              <a:rPr lang="en-US" i="1">
                                <a:latin typeface="Cambria Math" panose="02040503050406030204" pitchFamily="18" charset="0"/>
                              </a:rPr>
                              <m:t>2</m:t>
                            </m:r>
                          </m:e>
                        </m:rad>
                      </m:den>
                    </m:f>
                    <m:d>
                      <m:dPr>
                        <m:begChr m:val="{"/>
                        <m:endChr m:val="}"/>
                        <m:ctrlPr>
                          <a:rPr lang="en-US" i="1">
                            <a:latin typeface="Cambria Math" panose="02040503050406030204" pitchFamily="18" charset="0"/>
                          </a:rPr>
                        </m:ctrlPr>
                      </m:dPr>
                      <m:e>
                        <m:d>
                          <m:dPr>
                            <m:begChr m:val="|"/>
                            <m:endChr m:val="|"/>
                            <m:ctrlPr>
                              <a:rPr lang="en-US" i="1">
                                <a:latin typeface="Cambria Math" panose="02040503050406030204" pitchFamily="18" charset="0"/>
                              </a:rPr>
                            </m:ctrlPr>
                          </m:dPr>
                          <m:e>
                            <m:d>
                              <m:dPr>
                                <m:begChr m:val=""/>
                                <m:endChr m:val="⟩"/>
                                <m:ctrlPr>
                                  <a:rPr lang="en-US" i="1">
                                    <a:latin typeface="Cambria Math" panose="02040503050406030204" pitchFamily="18" charset="0"/>
                                  </a:rPr>
                                </m:ctrlPr>
                              </m:dPr>
                              <m:e>
                                <m:r>
                                  <a:rPr lang="en-US" i="1">
                                    <a:latin typeface="Cambria Math" panose="02040503050406030204" pitchFamily="18" charset="0"/>
                                  </a:rPr>
                                  <m:t>𝐻</m:t>
                                </m:r>
                              </m:e>
                            </m:d>
                          </m:e>
                        </m:d>
                        <m:d>
                          <m:dPr>
                            <m:begChr m:val=""/>
                            <m:endChr m:val="⟩"/>
                            <m:ctrlPr>
                              <a:rPr lang="en-US" i="1">
                                <a:latin typeface="Cambria Math" panose="02040503050406030204" pitchFamily="18" charset="0"/>
                              </a:rPr>
                            </m:ctrlPr>
                          </m:dPr>
                          <m:e>
                            <m:r>
                              <a:rPr lang="en-US" i="1">
                                <a:latin typeface="Cambria Math" panose="02040503050406030204" pitchFamily="18" charset="0"/>
                              </a:rPr>
                              <m:t>𝐻</m:t>
                            </m:r>
                          </m:e>
                        </m:d>
                        <m:r>
                          <a:rPr lang="en-US" i="1">
                            <a:latin typeface="Cambria Math" panose="02040503050406030204" pitchFamily="18" charset="0"/>
                          </a:rPr>
                          <m:t>−|</m:t>
                        </m:r>
                        <m:d>
                          <m:dPr>
                            <m:begChr m:val=""/>
                            <m:endChr m:val="⟩"/>
                            <m:ctrlPr>
                              <a:rPr lang="en-US" i="1">
                                <a:latin typeface="Cambria Math" panose="02040503050406030204" pitchFamily="18" charset="0"/>
                              </a:rPr>
                            </m:ctrlPr>
                          </m:dPr>
                          <m:e>
                            <m:r>
                              <a:rPr lang="en-US" i="1">
                                <a:latin typeface="Cambria Math" panose="02040503050406030204" pitchFamily="18" charset="0"/>
                              </a:rPr>
                              <m:t>𝑉</m:t>
                            </m:r>
                          </m:e>
                        </m:d>
                        <m:r>
                          <a:rPr lang="en-US" i="1">
                            <a:latin typeface="Cambria Math" panose="02040503050406030204" pitchFamily="18" charset="0"/>
                          </a:rPr>
                          <m:t>|</m:t>
                        </m:r>
                        <m:d>
                          <m:dPr>
                            <m:begChr m:val=""/>
                            <m:endChr m:val="⟩"/>
                            <m:ctrlPr>
                              <a:rPr lang="en-US" i="1">
                                <a:latin typeface="Cambria Math" panose="02040503050406030204" pitchFamily="18" charset="0"/>
                              </a:rPr>
                            </m:ctrlPr>
                          </m:dPr>
                          <m:e>
                            <m:r>
                              <a:rPr lang="en-US" i="1">
                                <a:latin typeface="Cambria Math" panose="02040503050406030204" pitchFamily="18" charset="0"/>
                              </a:rPr>
                              <m:t>𝑉</m:t>
                            </m:r>
                          </m:e>
                        </m:d>
                      </m:e>
                    </m:d>
                  </m:oMath>
                </a14:m>
                <a:endParaRPr lang="en-US" sz="1800" kern="0" dirty="0">
                  <a:effectLst/>
                  <a:ea typeface="Times New Roman" panose="02020603050405020304" pitchFamily="18" charset="0"/>
                  <a:cs typeface="Times New Roman" panose="02020603050405020304" pitchFamily="18" charset="0"/>
                </a:endParaRPr>
              </a:p>
              <a:p>
                <a:pPr>
                  <a:lnSpc>
                    <a:spcPct val="100000"/>
                  </a:lnSpc>
                  <a:spcBef>
                    <a:spcPts val="400"/>
                  </a:spcBef>
                </a:pPr>
                <a:r>
                  <a:rPr lang="en-US" cap="none" dirty="0"/>
                  <a:t>The cross pairs (diamond vertices) are indistinguishable, must have the same polarization. Thus…</a:t>
                </a:r>
              </a:p>
              <a:p>
                <a:pPr>
                  <a:lnSpc>
                    <a:spcPct val="100000"/>
                  </a:lnSpc>
                  <a:spcBef>
                    <a:spcPts val="400"/>
                  </a:spcBef>
                </a:pPr>
                <a:r>
                  <a:rPr lang="en-US" cap="none" dirty="0"/>
                  <a:t>Assume photons </a:t>
                </a:r>
                <a:r>
                  <a:rPr lang="en-US" u="sng" cap="none" dirty="0"/>
                  <a:t>8&amp;1 are H</a:t>
                </a:r>
                <a:r>
                  <a:rPr lang="en-US" cap="none" dirty="0"/>
                  <a:t>, then </a:t>
                </a:r>
                <a:r>
                  <a:rPr lang="en-US" u="sng" cap="none" dirty="0"/>
                  <a:t>2&amp;3 are V</a:t>
                </a:r>
                <a:r>
                  <a:rPr lang="en-US" cap="none" dirty="0"/>
                  <a:t>, </a:t>
                </a:r>
                <a:r>
                  <a:rPr lang="en-US" u="sng" cap="none" dirty="0"/>
                  <a:t>4&amp;5 are H</a:t>
                </a:r>
                <a:r>
                  <a:rPr lang="en-US" cap="none" dirty="0"/>
                  <a:t>, </a:t>
                </a:r>
                <a:r>
                  <a:rPr lang="en-US" u="sng" cap="none" dirty="0"/>
                  <a:t>6&amp;7 are V</a:t>
                </a:r>
                <a:r>
                  <a:rPr lang="en-US" cap="none" dirty="0"/>
                  <a:t>, which implies </a:t>
                </a:r>
                <a:r>
                  <a:rPr lang="en-US" u="sng" cap="none" dirty="0"/>
                  <a:t>8&amp;1 are V</a:t>
                </a:r>
                <a:r>
                  <a:rPr lang="en-US" cap="none" dirty="0"/>
                  <a:t> – </a:t>
                </a:r>
                <a:r>
                  <a:rPr lang="en-US" b="1" cap="none" dirty="0"/>
                  <a:t>contradiction</a:t>
                </a:r>
                <a:r>
                  <a:rPr lang="en-US" cap="none" dirty="0"/>
                  <a:t>.</a:t>
                </a:r>
              </a:p>
              <a:p>
                <a:pPr>
                  <a:lnSpc>
                    <a:spcPct val="100000"/>
                  </a:lnSpc>
                  <a:spcBef>
                    <a:spcPts val="400"/>
                  </a:spcBef>
                </a:pPr>
                <a:r>
                  <a:rPr lang="en-US" cap="none" dirty="0"/>
                  <a:t>Similar results in the O basis |D&gt;, |S&gt;.</a:t>
                </a:r>
              </a:p>
              <a:p>
                <a:pPr>
                  <a:lnSpc>
                    <a:spcPct val="100000"/>
                  </a:lnSpc>
                  <a:spcBef>
                    <a:spcPts val="400"/>
                  </a:spcBef>
                </a:pPr>
                <a:r>
                  <a:rPr lang="en-US" cap="none" dirty="0"/>
                  <a:t>Only in the R basis are the polarization states </a:t>
                </a:r>
                <a:r>
                  <a:rPr lang="en-US" i="1" cap="none" dirty="0"/>
                  <a:t>consistent</a:t>
                </a:r>
                <a:r>
                  <a:rPr lang="en-US" cap="none" dirty="0"/>
                  <a:t>.</a:t>
                </a:r>
              </a:p>
            </p:txBody>
          </p:sp>
        </mc:Choice>
        <mc:Fallback xmlns="">
          <p:sp>
            <p:nvSpPr>
              <p:cNvPr id="3" name="Content Placeholder 2">
                <a:extLst>
                  <a:ext uri="{FF2B5EF4-FFF2-40B4-BE49-F238E27FC236}">
                    <a16:creationId xmlns:a16="http://schemas.microsoft.com/office/drawing/2014/main" id="{D6925B46-33E9-7614-252F-96C3E8F304BC}"/>
                  </a:ext>
                </a:extLst>
              </p:cNvPr>
              <p:cNvSpPr txBox="1">
                <a:spLocks noRot="1" noChangeAspect="1" noMove="1" noResize="1" noEditPoints="1" noAdjustHandles="1" noChangeArrowheads="1" noChangeShapeType="1" noTextEdit="1"/>
              </p:cNvSpPr>
              <p:nvPr/>
            </p:nvSpPr>
            <p:spPr>
              <a:xfrm>
                <a:off x="685330" y="1188719"/>
                <a:ext cx="7772870" cy="5303520"/>
              </a:xfrm>
              <a:prstGeom prst="rect">
                <a:avLst/>
              </a:prstGeom>
              <a:blipFill>
                <a:blip r:embed="rId4"/>
                <a:stretch>
                  <a:fillRect l="-651" t="-477"/>
                </a:stretch>
              </a:blipFill>
            </p:spPr>
            <p:txBody>
              <a:bodyPr/>
              <a:lstStyle/>
              <a:p>
                <a:r>
                  <a:rPr lang="en-US">
                    <a:noFill/>
                  </a:rPr>
                  <a:t> </a:t>
                </a:r>
              </a:p>
            </p:txBody>
          </p:sp>
        </mc:Fallback>
      </mc:AlternateContent>
      <mc:AlternateContent xmlns:mc="http://schemas.openxmlformats.org/markup-compatibility/2006" xmlns:p14="http://schemas.microsoft.com/office/powerpoint/2010/main">
        <mc:Choice Requires="p14">
          <p:contentPart p14:bwMode="auto" r:id="rId5">
            <p14:nvContentPartPr>
              <p14:cNvPr id="10" name="Ink 9">
                <a:extLst>
                  <a:ext uri="{FF2B5EF4-FFF2-40B4-BE49-F238E27FC236}">
                    <a16:creationId xmlns:a16="http://schemas.microsoft.com/office/drawing/2014/main" id="{498BC35C-6961-9A7D-3070-F3B09ACDDE19}"/>
                  </a:ext>
                </a:extLst>
              </p14:cNvPr>
              <p14:cNvContentPartPr/>
              <p14:nvPr/>
            </p14:nvContentPartPr>
            <p14:xfrm>
              <a:off x="2286000" y="2194560"/>
              <a:ext cx="548640" cy="91440"/>
            </p14:xfrm>
          </p:contentPart>
        </mc:Choice>
        <mc:Fallback xmlns="">
          <p:pic>
            <p:nvPicPr>
              <p:cNvPr id="10" name="Ink 9">
                <a:extLst>
                  <a:ext uri="{FF2B5EF4-FFF2-40B4-BE49-F238E27FC236}">
                    <a16:creationId xmlns:a16="http://schemas.microsoft.com/office/drawing/2014/main" id="{498BC35C-6961-9A7D-3070-F3B09ACDDE19}"/>
                  </a:ext>
                </a:extLst>
              </p:cNvPr>
              <p:cNvPicPr/>
              <p:nvPr/>
            </p:nvPicPr>
            <p:blipFill>
              <a:blip r:embed="rId6"/>
              <a:stretch>
                <a:fillRect/>
              </a:stretch>
            </p:blipFill>
            <p:spPr>
              <a:xfrm>
                <a:off x="2232035" y="1899592"/>
                <a:ext cx="656209" cy="680392"/>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11" name="Ink 10">
                <a:extLst>
                  <a:ext uri="{FF2B5EF4-FFF2-40B4-BE49-F238E27FC236}">
                    <a16:creationId xmlns:a16="http://schemas.microsoft.com/office/drawing/2014/main" id="{57D83F94-1DF8-F837-128D-2D730E039A24}"/>
                  </a:ext>
                </a:extLst>
              </p14:cNvPr>
              <p14:cNvContentPartPr/>
              <p14:nvPr/>
            </p14:nvContentPartPr>
            <p14:xfrm>
              <a:off x="3383280" y="2651760"/>
              <a:ext cx="548640" cy="91440"/>
            </p14:xfrm>
          </p:contentPart>
        </mc:Choice>
        <mc:Fallback xmlns="">
          <p:pic>
            <p:nvPicPr>
              <p:cNvPr id="11" name="Ink 10">
                <a:extLst>
                  <a:ext uri="{FF2B5EF4-FFF2-40B4-BE49-F238E27FC236}">
                    <a16:creationId xmlns:a16="http://schemas.microsoft.com/office/drawing/2014/main" id="{57D83F94-1DF8-F837-128D-2D730E039A24}"/>
                  </a:ext>
                </a:extLst>
              </p:cNvPr>
              <p:cNvPicPr/>
              <p:nvPr/>
            </p:nvPicPr>
            <p:blipFill>
              <a:blip r:embed="rId8"/>
              <a:stretch>
                <a:fillRect/>
              </a:stretch>
            </p:blipFill>
            <p:spPr>
              <a:xfrm>
                <a:off x="3329315" y="2356792"/>
                <a:ext cx="656209" cy="680392"/>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12" name="Ink 11">
                <a:extLst>
                  <a:ext uri="{FF2B5EF4-FFF2-40B4-BE49-F238E27FC236}">
                    <a16:creationId xmlns:a16="http://schemas.microsoft.com/office/drawing/2014/main" id="{DCB0F560-F429-B6D8-71F5-76E26ECAAE5A}"/>
                  </a:ext>
                </a:extLst>
              </p14:cNvPr>
              <p14:cNvContentPartPr/>
              <p14:nvPr/>
            </p14:nvContentPartPr>
            <p14:xfrm>
              <a:off x="2286000" y="3200400"/>
              <a:ext cx="548640" cy="91440"/>
            </p14:xfrm>
          </p:contentPart>
        </mc:Choice>
        <mc:Fallback xmlns="">
          <p:pic>
            <p:nvPicPr>
              <p:cNvPr id="12" name="Ink 11">
                <a:extLst>
                  <a:ext uri="{FF2B5EF4-FFF2-40B4-BE49-F238E27FC236}">
                    <a16:creationId xmlns:a16="http://schemas.microsoft.com/office/drawing/2014/main" id="{DCB0F560-F429-B6D8-71F5-76E26ECAAE5A}"/>
                  </a:ext>
                </a:extLst>
              </p:cNvPr>
              <p:cNvPicPr/>
              <p:nvPr/>
            </p:nvPicPr>
            <p:blipFill>
              <a:blip r:embed="rId10"/>
              <a:stretch>
                <a:fillRect/>
              </a:stretch>
            </p:blipFill>
            <p:spPr>
              <a:xfrm>
                <a:off x="2232035" y="2905432"/>
                <a:ext cx="656209" cy="680392"/>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13" name="Ink 12">
                <a:extLst>
                  <a:ext uri="{FF2B5EF4-FFF2-40B4-BE49-F238E27FC236}">
                    <a16:creationId xmlns:a16="http://schemas.microsoft.com/office/drawing/2014/main" id="{393EC014-0CFE-186E-B241-452B8FC2F818}"/>
                  </a:ext>
                </a:extLst>
              </p14:cNvPr>
              <p14:cNvContentPartPr/>
              <p14:nvPr/>
            </p14:nvContentPartPr>
            <p14:xfrm>
              <a:off x="3383280" y="3657600"/>
              <a:ext cx="548640" cy="91440"/>
            </p14:xfrm>
          </p:contentPart>
        </mc:Choice>
        <mc:Fallback xmlns="">
          <p:pic>
            <p:nvPicPr>
              <p:cNvPr id="13" name="Ink 12">
                <a:extLst>
                  <a:ext uri="{FF2B5EF4-FFF2-40B4-BE49-F238E27FC236}">
                    <a16:creationId xmlns:a16="http://schemas.microsoft.com/office/drawing/2014/main" id="{393EC014-0CFE-186E-B241-452B8FC2F818}"/>
                  </a:ext>
                </a:extLst>
              </p:cNvPr>
              <p:cNvPicPr/>
              <p:nvPr/>
            </p:nvPicPr>
            <p:blipFill>
              <a:blip r:embed="rId12"/>
              <a:stretch>
                <a:fillRect/>
              </a:stretch>
            </p:blipFill>
            <p:spPr>
              <a:xfrm>
                <a:off x="3329315" y="3362632"/>
                <a:ext cx="656209" cy="680392"/>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5" name="Ink 4">
                <a:extLst>
                  <a:ext uri="{FF2B5EF4-FFF2-40B4-BE49-F238E27FC236}">
                    <a16:creationId xmlns:a16="http://schemas.microsoft.com/office/drawing/2014/main" id="{6B4D9F28-3915-EACA-0C35-681BBAEA0EBC}"/>
                  </a:ext>
                </a:extLst>
              </p14:cNvPr>
              <p14:cNvContentPartPr/>
              <p14:nvPr/>
            </p14:nvContentPartPr>
            <p14:xfrm>
              <a:off x="2651760" y="4754880"/>
              <a:ext cx="1005840" cy="91440"/>
            </p14:xfrm>
          </p:contentPart>
        </mc:Choice>
        <mc:Fallback xmlns="">
          <p:pic>
            <p:nvPicPr>
              <p:cNvPr id="5" name="Ink 4">
                <a:extLst>
                  <a:ext uri="{FF2B5EF4-FFF2-40B4-BE49-F238E27FC236}">
                    <a16:creationId xmlns:a16="http://schemas.microsoft.com/office/drawing/2014/main" id="{6B4D9F28-3915-EACA-0C35-681BBAEA0EBC}"/>
                  </a:ext>
                </a:extLst>
              </p:cNvPr>
              <p:cNvPicPr/>
              <p:nvPr/>
            </p:nvPicPr>
            <p:blipFill>
              <a:blip r:embed="rId14"/>
              <a:stretch>
                <a:fillRect/>
              </a:stretch>
            </p:blipFill>
            <p:spPr>
              <a:xfrm>
                <a:off x="2597779" y="4459912"/>
                <a:ext cx="1113441" cy="680392"/>
              </a:xfrm>
              <a:prstGeom prst="rect">
                <a:avLst/>
              </a:prstGeom>
            </p:spPr>
          </p:pic>
        </mc:Fallback>
      </mc:AlternateContent>
      <mc:AlternateContent xmlns:mc="http://schemas.openxmlformats.org/markup-compatibility/2006" xmlns:p14="http://schemas.microsoft.com/office/powerpoint/2010/main">
        <mc:Choice Requires="p14">
          <p:contentPart p14:bwMode="auto" r:id="rId15">
            <p14:nvContentPartPr>
              <p14:cNvPr id="6" name="Ink 5">
                <a:extLst>
                  <a:ext uri="{FF2B5EF4-FFF2-40B4-BE49-F238E27FC236}">
                    <a16:creationId xmlns:a16="http://schemas.microsoft.com/office/drawing/2014/main" id="{9A0B15D2-A646-74A6-D761-F5478224B200}"/>
                  </a:ext>
                </a:extLst>
              </p14:cNvPr>
              <p14:cNvContentPartPr/>
              <p14:nvPr/>
            </p14:nvContentPartPr>
            <p14:xfrm>
              <a:off x="4389120" y="4754880"/>
              <a:ext cx="1005840" cy="91440"/>
            </p14:xfrm>
          </p:contentPart>
        </mc:Choice>
        <mc:Fallback xmlns="">
          <p:pic>
            <p:nvPicPr>
              <p:cNvPr id="6" name="Ink 5">
                <a:extLst>
                  <a:ext uri="{FF2B5EF4-FFF2-40B4-BE49-F238E27FC236}">
                    <a16:creationId xmlns:a16="http://schemas.microsoft.com/office/drawing/2014/main" id="{9A0B15D2-A646-74A6-D761-F5478224B200}"/>
                  </a:ext>
                </a:extLst>
              </p:cNvPr>
              <p:cNvPicPr/>
              <p:nvPr/>
            </p:nvPicPr>
            <p:blipFill>
              <a:blip r:embed="rId14"/>
              <a:stretch>
                <a:fillRect/>
              </a:stretch>
            </p:blipFill>
            <p:spPr>
              <a:xfrm>
                <a:off x="4335139" y="4459912"/>
                <a:ext cx="1113441" cy="680392"/>
              </a:xfrm>
              <a:prstGeom prst="rect">
                <a:avLst/>
              </a:prstGeom>
            </p:spPr>
          </p:pic>
        </mc:Fallback>
      </mc:AlternateContent>
      <mc:AlternateContent xmlns:mc="http://schemas.openxmlformats.org/markup-compatibility/2006" xmlns:p14="http://schemas.microsoft.com/office/powerpoint/2010/main">
        <mc:Choice Requires="p14">
          <p:contentPart p14:bwMode="auto" r:id="rId16">
            <p14:nvContentPartPr>
              <p14:cNvPr id="7" name="Ink 6">
                <a:extLst>
                  <a:ext uri="{FF2B5EF4-FFF2-40B4-BE49-F238E27FC236}">
                    <a16:creationId xmlns:a16="http://schemas.microsoft.com/office/drawing/2014/main" id="{07D36E18-1377-F495-DCE6-4C0CEBB0D05E}"/>
                  </a:ext>
                </a:extLst>
              </p14:cNvPr>
              <p14:cNvContentPartPr/>
              <p14:nvPr/>
            </p14:nvContentPartPr>
            <p14:xfrm>
              <a:off x="5577840" y="4754880"/>
              <a:ext cx="1005840" cy="91440"/>
            </p14:xfrm>
          </p:contentPart>
        </mc:Choice>
        <mc:Fallback xmlns="">
          <p:pic>
            <p:nvPicPr>
              <p:cNvPr id="7" name="Ink 6">
                <a:extLst>
                  <a:ext uri="{FF2B5EF4-FFF2-40B4-BE49-F238E27FC236}">
                    <a16:creationId xmlns:a16="http://schemas.microsoft.com/office/drawing/2014/main" id="{07D36E18-1377-F495-DCE6-4C0CEBB0D05E}"/>
                  </a:ext>
                </a:extLst>
              </p:cNvPr>
              <p:cNvPicPr/>
              <p:nvPr/>
            </p:nvPicPr>
            <p:blipFill>
              <a:blip r:embed="rId14"/>
              <a:stretch>
                <a:fillRect/>
              </a:stretch>
            </p:blipFill>
            <p:spPr>
              <a:xfrm>
                <a:off x="5523859" y="4459912"/>
                <a:ext cx="1113441" cy="680392"/>
              </a:xfrm>
              <a:prstGeom prst="rect">
                <a:avLst/>
              </a:prstGeom>
            </p:spPr>
          </p:pic>
        </mc:Fallback>
      </mc:AlternateContent>
      <mc:AlternateContent xmlns:mc="http://schemas.openxmlformats.org/markup-compatibility/2006" xmlns:p14="http://schemas.microsoft.com/office/powerpoint/2010/main">
        <mc:Choice Requires="p14">
          <p:contentPart p14:bwMode="auto" r:id="rId17">
            <p14:nvContentPartPr>
              <p14:cNvPr id="8" name="Ink 7">
                <a:extLst>
                  <a:ext uri="{FF2B5EF4-FFF2-40B4-BE49-F238E27FC236}">
                    <a16:creationId xmlns:a16="http://schemas.microsoft.com/office/drawing/2014/main" id="{648DD407-2968-CC0C-B0EF-C0E14CCBB522}"/>
                  </a:ext>
                </a:extLst>
              </p14:cNvPr>
              <p14:cNvContentPartPr/>
              <p14:nvPr/>
            </p14:nvContentPartPr>
            <p14:xfrm>
              <a:off x="6766560" y="4754880"/>
              <a:ext cx="1005840" cy="91440"/>
            </p14:xfrm>
          </p:contentPart>
        </mc:Choice>
        <mc:Fallback xmlns="">
          <p:pic>
            <p:nvPicPr>
              <p:cNvPr id="8" name="Ink 7">
                <a:extLst>
                  <a:ext uri="{FF2B5EF4-FFF2-40B4-BE49-F238E27FC236}">
                    <a16:creationId xmlns:a16="http://schemas.microsoft.com/office/drawing/2014/main" id="{648DD407-2968-CC0C-B0EF-C0E14CCBB522}"/>
                  </a:ext>
                </a:extLst>
              </p:cNvPr>
              <p:cNvPicPr/>
              <p:nvPr/>
            </p:nvPicPr>
            <p:blipFill>
              <a:blip r:embed="rId14"/>
              <a:stretch>
                <a:fillRect/>
              </a:stretch>
            </p:blipFill>
            <p:spPr>
              <a:xfrm>
                <a:off x="6712579" y="4459912"/>
                <a:ext cx="1113441" cy="680392"/>
              </a:xfrm>
              <a:prstGeom prst="rect">
                <a:avLst/>
              </a:prstGeom>
            </p:spPr>
          </p:pic>
        </mc:Fallback>
      </mc:AlternateContent>
      <mc:AlternateContent xmlns:mc="http://schemas.openxmlformats.org/markup-compatibility/2006" xmlns:p14="http://schemas.microsoft.com/office/powerpoint/2010/main">
        <mc:Choice Requires="p14">
          <p:contentPart p14:bwMode="auto" r:id="rId18">
            <p14:nvContentPartPr>
              <p14:cNvPr id="14" name="Ink 13">
                <a:extLst>
                  <a:ext uri="{FF2B5EF4-FFF2-40B4-BE49-F238E27FC236}">
                    <a16:creationId xmlns:a16="http://schemas.microsoft.com/office/drawing/2014/main" id="{441CCD47-7620-F219-DD10-2BBB4A56F69F}"/>
                  </a:ext>
                </a:extLst>
              </p14:cNvPr>
              <p14:cNvContentPartPr/>
              <p14:nvPr/>
            </p14:nvContentPartPr>
            <p14:xfrm>
              <a:off x="2468880" y="5029200"/>
              <a:ext cx="1005840" cy="91440"/>
            </p14:xfrm>
          </p:contentPart>
        </mc:Choice>
        <mc:Fallback xmlns="">
          <p:pic>
            <p:nvPicPr>
              <p:cNvPr id="14" name="Ink 13">
                <a:extLst>
                  <a:ext uri="{FF2B5EF4-FFF2-40B4-BE49-F238E27FC236}">
                    <a16:creationId xmlns:a16="http://schemas.microsoft.com/office/drawing/2014/main" id="{441CCD47-7620-F219-DD10-2BBB4A56F69F}"/>
                  </a:ext>
                </a:extLst>
              </p:cNvPr>
              <p:cNvPicPr/>
              <p:nvPr/>
            </p:nvPicPr>
            <p:blipFill>
              <a:blip r:embed="rId19"/>
              <a:stretch>
                <a:fillRect/>
              </a:stretch>
            </p:blipFill>
            <p:spPr>
              <a:xfrm>
                <a:off x="2414899" y="4734232"/>
                <a:ext cx="1113441" cy="680392"/>
              </a:xfrm>
              <a:prstGeom prst="rect">
                <a:avLst/>
              </a:prstGeom>
            </p:spPr>
          </p:pic>
        </mc:Fallback>
      </mc:AlternateContent>
    </p:spTree>
    <p:extLst>
      <p:ext uri="{BB962C8B-B14F-4D97-AF65-F5344CB8AC3E}">
        <p14:creationId xmlns:p14="http://schemas.microsoft.com/office/powerpoint/2010/main" val="8667191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ipe(left)">
                                      <p:cBhvr>
                                        <p:cTn id="12" dur="500"/>
                                        <p:tgtEl>
                                          <p:spTgt spid="10"/>
                                        </p:tgtEl>
                                      </p:cBhvr>
                                    </p:animEffect>
                                  </p:childTnLst>
                                </p:cTn>
                              </p:par>
                              <p:par>
                                <p:cTn id="13" presetID="22" presetClass="entr" presetSubtype="8" fill="hold" nodeType="with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wipe(left)">
                                      <p:cBhvr>
                                        <p:cTn id="15" dur="500"/>
                                        <p:tgtEl>
                                          <p:spTgt spid="6"/>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nodeType="click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wipe(left)">
                                      <p:cBhvr>
                                        <p:cTn id="20" dur="500"/>
                                        <p:tgtEl>
                                          <p:spTgt spid="11"/>
                                        </p:tgtEl>
                                      </p:cBhvr>
                                    </p:animEffect>
                                  </p:childTnLst>
                                </p:cTn>
                              </p:par>
                              <p:par>
                                <p:cTn id="21" presetID="22" presetClass="entr" presetSubtype="8" fill="hold" nodeType="with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wipe(left)">
                                      <p:cBhvr>
                                        <p:cTn id="23" dur="500"/>
                                        <p:tgtEl>
                                          <p:spTgt spid="7"/>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nodeType="clickEffect">
                                  <p:stCondLst>
                                    <p:cond delay="0"/>
                                  </p:stCondLst>
                                  <p:childTnLst>
                                    <p:set>
                                      <p:cBhvr>
                                        <p:cTn id="27" dur="1" fill="hold">
                                          <p:stCondLst>
                                            <p:cond delay="0"/>
                                          </p:stCondLst>
                                        </p:cTn>
                                        <p:tgtEl>
                                          <p:spTgt spid="12"/>
                                        </p:tgtEl>
                                        <p:attrNameLst>
                                          <p:attrName>style.visibility</p:attrName>
                                        </p:attrNameLst>
                                      </p:cBhvr>
                                      <p:to>
                                        <p:strVal val="visible"/>
                                      </p:to>
                                    </p:set>
                                    <p:animEffect transition="in" filter="wipe(left)">
                                      <p:cBhvr>
                                        <p:cTn id="28" dur="500"/>
                                        <p:tgtEl>
                                          <p:spTgt spid="12"/>
                                        </p:tgtEl>
                                      </p:cBhvr>
                                    </p:animEffect>
                                  </p:childTnLst>
                                </p:cTn>
                              </p:par>
                              <p:par>
                                <p:cTn id="29" presetID="22" presetClass="entr" presetSubtype="8" fill="hold" nodeType="withEffect">
                                  <p:stCondLst>
                                    <p:cond delay="0"/>
                                  </p:stCondLst>
                                  <p:childTnLst>
                                    <p:set>
                                      <p:cBhvr>
                                        <p:cTn id="30" dur="1" fill="hold">
                                          <p:stCondLst>
                                            <p:cond delay="0"/>
                                          </p:stCondLst>
                                        </p:cTn>
                                        <p:tgtEl>
                                          <p:spTgt spid="8"/>
                                        </p:tgtEl>
                                        <p:attrNameLst>
                                          <p:attrName>style.visibility</p:attrName>
                                        </p:attrNameLst>
                                      </p:cBhvr>
                                      <p:to>
                                        <p:strVal val="visible"/>
                                      </p:to>
                                    </p:set>
                                    <p:animEffect transition="in" filter="wipe(left)">
                                      <p:cBhvr>
                                        <p:cTn id="31" dur="500"/>
                                        <p:tgtEl>
                                          <p:spTgt spid="8"/>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8" fill="hold" nodeType="clickEffect">
                                  <p:stCondLst>
                                    <p:cond delay="0"/>
                                  </p:stCondLst>
                                  <p:childTnLst>
                                    <p:set>
                                      <p:cBhvr>
                                        <p:cTn id="35" dur="1" fill="hold">
                                          <p:stCondLst>
                                            <p:cond delay="0"/>
                                          </p:stCondLst>
                                        </p:cTn>
                                        <p:tgtEl>
                                          <p:spTgt spid="13"/>
                                        </p:tgtEl>
                                        <p:attrNameLst>
                                          <p:attrName>style.visibility</p:attrName>
                                        </p:attrNameLst>
                                      </p:cBhvr>
                                      <p:to>
                                        <p:strVal val="visible"/>
                                      </p:to>
                                    </p:set>
                                    <p:animEffect transition="in" filter="wipe(left)">
                                      <p:cBhvr>
                                        <p:cTn id="36" dur="500"/>
                                        <p:tgtEl>
                                          <p:spTgt spid="13"/>
                                        </p:tgtEl>
                                      </p:cBhvr>
                                    </p:animEffect>
                                  </p:childTnLst>
                                </p:cTn>
                              </p:par>
                              <p:par>
                                <p:cTn id="37" presetID="22" presetClass="entr" presetSubtype="8" fill="hold" nodeType="withEffect">
                                  <p:stCondLst>
                                    <p:cond delay="0"/>
                                  </p:stCondLst>
                                  <p:childTnLst>
                                    <p:set>
                                      <p:cBhvr>
                                        <p:cTn id="38" dur="1" fill="hold">
                                          <p:stCondLst>
                                            <p:cond delay="0"/>
                                          </p:stCondLst>
                                        </p:cTn>
                                        <p:tgtEl>
                                          <p:spTgt spid="14"/>
                                        </p:tgtEl>
                                        <p:attrNameLst>
                                          <p:attrName>style.visibility</p:attrName>
                                        </p:attrNameLst>
                                      </p:cBhvr>
                                      <p:to>
                                        <p:strVal val="visible"/>
                                      </p:to>
                                    </p:set>
                                    <p:animEffect transition="in" filter="wipe(left)">
                                      <p:cBhvr>
                                        <p:cTn id="39"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CA2158-65C1-B2EE-8302-6A304ED426F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CF4066E-FDFB-B35C-E0A9-DE7756F071A0}"/>
              </a:ext>
            </a:extLst>
          </p:cNvPr>
          <p:cNvSpPr>
            <a:spLocks noGrp="1"/>
          </p:cNvSpPr>
          <p:nvPr>
            <p:ph type="title"/>
          </p:nvPr>
        </p:nvSpPr>
        <p:spPr>
          <a:xfrm>
            <a:off x="685332" y="457200"/>
            <a:ext cx="7773338" cy="600681"/>
          </a:xfrm>
          <a:gradFill flip="none" rotWithShape="1">
            <a:gsLst>
              <a:gs pos="0">
                <a:schemeClr val="accent1">
                  <a:lumMod val="40000"/>
                  <a:lumOff val="60000"/>
                </a:schemeClr>
              </a:gs>
              <a:gs pos="46000">
                <a:schemeClr val="accent1">
                  <a:lumMod val="95000"/>
                  <a:lumOff val="5000"/>
                </a:schemeClr>
              </a:gs>
              <a:gs pos="100000">
                <a:schemeClr val="accent1">
                  <a:lumMod val="50000"/>
                </a:schemeClr>
              </a:gs>
            </a:gsLst>
            <a:path path="circle">
              <a:fillToRect l="50000" t="130000" r="50000" b="-30000"/>
            </a:path>
            <a:tileRect/>
          </a:gradFill>
        </p:spPr>
        <p:txBody>
          <a:bodyPr/>
          <a:lstStyle/>
          <a:p>
            <a:r>
              <a:rPr lang="en-US" cap="none"/>
              <a:t>Diffraction</a:t>
            </a:r>
            <a:endParaRPr lang="en-US" cap="none" dirty="0"/>
          </a:p>
        </p:txBody>
      </p:sp>
      <p:sp>
        <p:nvSpPr>
          <p:cNvPr id="4" name="Slide Number Placeholder 3">
            <a:extLst>
              <a:ext uri="{FF2B5EF4-FFF2-40B4-BE49-F238E27FC236}">
                <a16:creationId xmlns:a16="http://schemas.microsoft.com/office/drawing/2014/main" id="{53B34D3F-08BD-AAA6-F38C-7260DCDDE488}"/>
              </a:ext>
            </a:extLst>
          </p:cNvPr>
          <p:cNvSpPr>
            <a:spLocks noGrp="1"/>
          </p:cNvSpPr>
          <p:nvPr>
            <p:ph type="sldNum" sz="quarter" idx="12"/>
          </p:nvPr>
        </p:nvSpPr>
        <p:spPr>
          <a:xfrm>
            <a:off x="7885509" y="6400800"/>
            <a:ext cx="573161" cy="365125"/>
          </a:xfrm>
        </p:spPr>
        <p:txBody>
          <a:bodyPr/>
          <a:lstStyle/>
          <a:p>
            <a:fld id="{23A7953B-B4AA-634C-AC3B-B52C39691C1C}" type="slidenum">
              <a:rPr lang="en-US" smtClean="0"/>
              <a:pPr/>
              <a:t>38</a:t>
            </a:fld>
            <a:endParaRPr lang="en-US"/>
          </a:p>
        </p:txBody>
      </p:sp>
      <p:sp>
        <p:nvSpPr>
          <p:cNvPr id="9" name="TextBox 8">
            <a:extLst>
              <a:ext uri="{FF2B5EF4-FFF2-40B4-BE49-F238E27FC236}">
                <a16:creationId xmlns:a16="http://schemas.microsoft.com/office/drawing/2014/main" id="{BC964F87-B676-AC8F-2C32-24F26C8402CE}"/>
              </a:ext>
            </a:extLst>
          </p:cNvPr>
          <p:cNvSpPr txBox="1"/>
          <p:nvPr/>
        </p:nvSpPr>
        <p:spPr>
          <a:xfrm>
            <a:off x="685330" y="6400800"/>
            <a:ext cx="2743670" cy="307777"/>
          </a:xfrm>
          <a:prstGeom prst="rect">
            <a:avLst/>
          </a:prstGeom>
          <a:noFill/>
        </p:spPr>
        <p:txBody>
          <a:bodyPr wrap="square" rtlCol="0">
            <a:spAutoFit/>
          </a:bodyPr>
          <a:lstStyle/>
          <a:p>
            <a:r>
              <a:rPr lang="en-US" sz="1400">
                <a:solidFill>
                  <a:srgbClr val="0070C0"/>
                </a:solidFill>
                <a:hlinkClick r:id="rId3" action="ppaction://hlinksldjump">
                  <a:extLst>
                    <a:ext uri="{A12FA001-AC4F-418D-AE19-62706E023703}">
                      <ahyp:hlinkClr xmlns:ahyp="http://schemas.microsoft.com/office/drawing/2018/hyperlinkcolor" val="tx"/>
                    </a:ext>
                  </a:extLst>
                </a:hlinkClick>
              </a:rPr>
              <a:t>Dashboard</a:t>
            </a:r>
            <a:endParaRPr lang="en-US" sz="1400" dirty="0">
              <a:solidFill>
                <a:srgbClr val="0070C0"/>
              </a:solidFill>
            </a:endParaRPr>
          </a:p>
        </p:txBody>
      </p:sp>
      <p:pic>
        <p:nvPicPr>
          <p:cNvPr id="6" name="Picture 5">
            <a:extLst>
              <a:ext uri="{FF2B5EF4-FFF2-40B4-BE49-F238E27FC236}">
                <a16:creationId xmlns:a16="http://schemas.microsoft.com/office/drawing/2014/main" id="{CFF29B90-7B17-67B5-0EDD-4FF765EA41CD}"/>
              </a:ext>
            </a:extLst>
          </p:cNvPr>
          <p:cNvPicPr>
            <a:picLocks noChangeAspect="1"/>
          </p:cNvPicPr>
          <p:nvPr/>
        </p:nvPicPr>
        <p:blipFill>
          <a:blip r:embed="rId4"/>
          <a:stretch>
            <a:fillRect/>
          </a:stretch>
        </p:blipFill>
        <p:spPr>
          <a:xfrm>
            <a:off x="2560320" y="1097280"/>
            <a:ext cx="5821680" cy="4953000"/>
          </a:xfrm>
          <a:prstGeom prst="rect">
            <a:avLst/>
          </a:prstGeom>
        </p:spPr>
      </p:pic>
      <p:sp>
        <p:nvSpPr>
          <p:cNvPr id="7" name="Content Placeholder 2">
            <a:extLst>
              <a:ext uri="{FF2B5EF4-FFF2-40B4-BE49-F238E27FC236}">
                <a16:creationId xmlns:a16="http://schemas.microsoft.com/office/drawing/2014/main" id="{940BA136-3202-7D62-641A-A26B56FB106D}"/>
              </a:ext>
            </a:extLst>
          </p:cNvPr>
          <p:cNvSpPr txBox="1">
            <a:spLocks/>
          </p:cNvSpPr>
          <p:nvPr/>
        </p:nvSpPr>
        <p:spPr>
          <a:xfrm>
            <a:off x="731520" y="1188719"/>
            <a:ext cx="2194560" cy="3291840"/>
          </a:xfrm>
          <a:prstGeom prst="rect">
            <a:avLst/>
          </a:prstGeom>
        </p:spPr>
        <p:txBody>
          <a:bodyPr>
            <a:normAutofit/>
          </a:bodyPr>
          <a:lst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a:lstStyle>
          <a:p>
            <a:pPr marL="0" indent="0">
              <a:lnSpc>
                <a:spcPct val="100000"/>
              </a:lnSpc>
              <a:spcBef>
                <a:spcPts val="400"/>
              </a:spcBef>
              <a:buNone/>
            </a:pPr>
            <a:r>
              <a:rPr lang="en-US" sz="1800" cap="none" dirty="0"/>
              <a:t>Mach-Zehnder interferometer in the lab basis.</a:t>
            </a:r>
          </a:p>
          <a:p>
            <a:pPr marL="0" indent="0">
              <a:lnSpc>
                <a:spcPct val="100000"/>
              </a:lnSpc>
              <a:spcBef>
                <a:spcPts val="400"/>
              </a:spcBef>
              <a:buNone/>
            </a:pPr>
            <a:r>
              <a:rPr lang="en-US" sz="1800" cap="none" dirty="0"/>
              <a:t>One arm is |H&gt;, one is |V&gt;.</a:t>
            </a:r>
          </a:p>
          <a:p>
            <a:pPr marL="0" indent="0">
              <a:lnSpc>
                <a:spcPct val="100000"/>
              </a:lnSpc>
              <a:spcBef>
                <a:spcPts val="400"/>
              </a:spcBef>
              <a:buNone/>
            </a:pPr>
            <a:r>
              <a:rPr lang="en-US" sz="1800" cap="none" dirty="0"/>
              <a:t>Measure in a basis.</a:t>
            </a:r>
          </a:p>
          <a:p>
            <a:pPr marL="0" indent="0">
              <a:lnSpc>
                <a:spcPct val="100000"/>
              </a:lnSpc>
              <a:spcBef>
                <a:spcPts val="400"/>
              </a:spcBef>
              <a:buNone/>
            </a:pPr>
            <a:r>
              <a:rPr lang="en-US" sz="1800" cap="none" dirty="0"/>
              <a:t>Diffraction patterns only.</a:t>
            </a:r>
          </a:p>
        </p:txBody>
      </p:sp>
    </p:spTree>
    <p:extLst>
      <p:ext uri="{BB962C8B-B14F-4D97-AF65-F5344CB8AC3E}">
        <p14:creationId xmlns:p14="http://schemas.microsoft.com/office/powerpoint/2010/main" val="235254209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38633F-9154-F036-58CD-11A3C2E3C51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D3555E3-F58C-BEB3-5631-F99D4534905B}"/>
              </a:ext>
            </a:extLst>
          </p:cNvPr>
          <p:cNvSpPr>
            <a:spLocks noGrp="1"/>
          </p:cNvSpPr>
          <p:nvPr>
            <p:ph type="title"/>
          </p:nvPr>
        </p:nvSpPr>
        <p:spPr>
          <a:xfrm>
            <a:off x="685332" y="457200"/>
            <a:ext cx="7773338" cy="600681"/>
          </a:xfrm>
          <a:gradFill flip="none" rotWithShape="1">
            <a:gsLst>
              <a:gs pos="0">
                <a:schemeClr val="accent1">
                  <a:lumMod val="40000"/>
                  <a:lumOff val="60000"/>
                </a:schemeClr>
              </a:gs>
              <a:gs pos="46000">
                <a:schemeClr val="accent1">
                  <a:lumMod val="95000"/>
                  <a:lumOff val="5000"/>
                </a:schemeClr>
              </a:gs>
              <a:gs pos="100000">
                <a:schemeClr val="accent1">
                  <a:lumMod val="50000"/>
                </a:schemeClr>
              </a:gs>
            </a:gsLst>
            <a:path path="circle">
              <a:fillToRect l="50000" t="130000" r="50000" b="-30000"/>
            </a:path>
            <a:tileRect/>
          </a:gradFill>
        </p:spPr>
        <p:txBody>
          <a:bodyPr/>
          <a:lstStyle/>
          <a:p>
            <a:r>
              <a:rPr lang="en-US" cap="none" dirty="0"/>
              <a:t>Interference</a:t>
            </a:r>
          </a:p>
        </p:txBody>
      </p:sp>
      <p:sp>
        <p:nvSpPr>
          <p:cNvPr id="4" name="Slide Number Placeholder 3">
            <a:extLst>
              <a:ext uri="{FF2B5EF4-FFF2-40B4-BE49-F238E27FC236}">
                <a16:creationId xmlns:a16="http://schemas.microsoft.com/office/drawing/2014/main" id="{8D2AF14B-FD9D-73D1-8D4B-F8C97BEBB22C}"/>
              </a:ext>
            </a:extLst>
          </p:cNvPr>
          <p:cNvSpPr>
            <a:spLocks noGrp="1"/>
          </p:cNvSpPr>
          <p:nvPr>
            <p:ph type="sldNum" sz="quarter" idx="12"/>
          </p:nvPr>
        </p:nvSpPr>
        <p:spPr>
          <a:xfrm>
            <a:off x="7885509" y="6400800"/>
            <a:ext cx="573161" cy="365125"/>
          </a:xfrm>
        </p:spPr>
        <p:txBody>
          <a:bodyPr/>
          <a:lstStyle/>
          <a:p>
            <a:fld id="{23A7953B-B4AA-634C-AC3B-B52C39691C1C}" type="slidenum">
              <a:rPr lang="en-US" smtClean="0"/>
              <a:pPr/>
              <a:t>39</a:t>
            </a:fld>
            <a:endParaRPr lang="en-US"/>
          </a:p>
        </p:txBody>
      </p:sp>
      <p:sp>
        <p:nvSpPr>
          <p:cNvPr id="9" name="TextBox 8">
            <a:extLst>
              <a:ext uri="{FF2B5EF4-FFF2-40B4-BE49-F238E27FC236}">
                <a16:creationId xmlns:a16="http://schemas.microsoft.com/office/drawing/2014/main" id="{69767A3C-64DA-D564-DAC4-18174D003E48}"/>
              </a:ext>
            </a:extLst>
          </p:cNvPr>
          <p:cNvSpPr txBox="1"/>
          <p:nvPr/>
        </p:nvSpPr>
        <p:spPr>
          <a:xfrm>
            <a:off x="685330" y="6400800"/>
            <a:ext cx="2743670" cy="307777"/>
          </a:xfrm>
          <a:prstGeom prst="rect">
            <a:avLst/>
          </a:prstGeom>
          <a:noFill/>
        </p:spPr>
        <p:txBody>
          <a:bodyPr wrap="square" rtlCol="0">
            <a:spAutoFit/>
          </a:bodyPr>
          <a:lstStyle/>
          <a:p>
            <a:r>
              <a:rPr lang="en-US" sz="1400" dirty="0">
                <a:solidFill>
                  <a:srgbClr val="0070C0"/>
                </a:solidFill>
                <a:hlinkClick r:id="rId3" action="ppaction://hlinksldjump">
                  <a:extLst>
                    <a:ext uri="{A12FA001-AC4F-418D-AE19-62706E023703}">
                      <ahyp:hlinkClr xmlns:ahyp="http://schemas.microsoft.com/office/drawing/2018/hyperlinkcolor" val="tx"/>
                    </a:ext>
                  </a:extLst>
                </a:hlinkClick>
              </a:rPr>
              <a:t>Dashboard</a:t>
            </a:r>
            <a:endParaRPr lang="en-US" sz="1400" dirty="0">
              <a:solidFill>
                <a:srgbClr val="0070C0"/>
              </a:solidFill>
            </a:endParaRPr>
          </a:p>
        </p:txBody>
      </p:sp>
      <p:sp>
        <p:nvSpPr>
          <p:cNvPr id="6" name="Content Placeholder 2">
            <a:extLst>
              <a:ext uri="{FF2B5EF4-FFF2-40B4-BE49-F238E27FC236}">
                <a16:creationId xmlns:a16="http://schemas.microsoft.com/office/drawing/2014/main" id="{FF278DE7-37CB-D6DE-DBF1-5C54921AADD4}"/>
              </a:ext>
            </a:extLst>
          </p:cNvPr>
          <p:cNvSpPr txBox="1">
            <a:spLocks/>
          </p:cNvSpPr>
          <p:nvPr/>
        </p:nvSpPr>
        <p:spPr>
          <a:xfrm>
            <a:off x="731520" y="1188719"/>
            <a:ext cx="2194560" cy="3291840"/>
          </a:xfrm>
          <a:prstGeom prst="rect">
            <a:avLst/>
          </a:prstGeom>
        </p:spPr>
        <p:txBody>
          <a:bodyPr>
            <a:normAutofit/>
          </a:bodyPr>
          <a:lst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a:lstStyle>
          <a:p>
            <a:pPr marL="0" indent="0">
              <a:lnSpc>
                <a:spcPct val="100000"/>
              </a:lnSpc>
              <a:spcBef>
                <a:spcPts val="400"/>
              </a:spcBef>
              <a:buNone/>
            </a:pPr>
            <a:r>
              <a:rPr lang="en-US" sz="1800" cap="none" dirty="0"/>
              <a:t>Use entanglement.</a:t>
            </a:r>
          </a:p>
          <a:p>
            <a:pPr marL="0" indent="0">
              <a:lnSpc>
                <a:spcPct val="100000"/>
              </a:lnSpc>
              <a:spcBef>
                <a:spcPts val="400"/>
              </a:spcBef>
              <a:buNone/>
            </a:pPr>
            <a:r>
              <a:rPr lang="en-US" sz="1800" cap="none" dirty="0"/>
              <a:t>Orthogonal bases.</a:t>
            </a:r>
          </a:p>
          <a:p>
            <a:pPr marL="0" indent="0">
              <a:lnSpc>
                <a:spcPct val="100000"/>
              </a:lnSpc>
              <a:spcBef>
                <a:spcPts val="400"/>
              </a:spcBef>
              <a:buNone/>
            </a:pPr>
            <a:r>
              <a:rPr lang="en-US" sz="1800" cap="none" dirty="0"/>
              <a:t>Post-select to see interference patterns.</a:t>
            </a:r>
          </a:p>
        </p:txBody>
      </p:sp>
      <p:pic>
        <p:nvPicPr>
          <p:cNvPr id="10" name="Picture 9" descr="A black background with white squares and symbols&#10;&#10;AI-generated content may be incorrect.">
            <a:extLst>
              <a:ext uri="{FF2B5EF4-FFF2-40B4-BE49-F238E27FC236}">
                <a16:creationId xmlns:a16="http://schemas.microsoft.com/office/drawing/2014/main" id="{2850B619-1EEB-7902-4AAA-CF5358BC4CD4}"/>
              </a:ext>
            </a:extLst>
          </p:cNvPr>
          <p:cNvPicPr>
            <a:picLocks noChangeAspect="1"/>
          </p:cNvPicPr>
          <p:nvPr/>
        </p:nvPicPr>
        <p:blipFill>
          <a:blip r:embed="rId4"/>
          <a:stretch>
            <a:fillRect/>
          </a:stretch>
        </p:blipFill>
        <p:spPr>
          <a:xfrm>
            <a:off x="2560320" y="1554480"/>
            <a:ext cx="5288280" cy="4495800"/>
          </a:xfrm>
          <a:prstGeom prst="rect">
            <a:avLst/>
          </a:prstGeom>
        </p:spPr>
      </p:pic>
    </p:spTree>
    <p:extLst>
      <p:ext uri="{BB962C8B-B14F-4D97-AF65-F5344CB8AC3E}">
        <p14:creationId xmlns:p14="http://schemas.microsoft.com/office/powerpoint/2010/main" val="6900122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E37EE5-B224-840F-6B9A-A3339F3E350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3E0B872-7FE7-9414-51BE-A33224DC36DB}"/>
              </a:ext>
            </a:extLst>
          </p:cNvPr>
          <p:cNvSpPr>
            <a:spLocks noGrp="1"/>
          </p:cNvSpPr>
          <p:nvPr>
            <p:ph type="title"/>
          </p:nvPr>
        </p:nvSpPr>
        <p:spPr>
          <a:xfrm>
            <a:off x="685332" y="457200"/>
            <a:ext cx="7773338" cy="600681"/>
          </a:xfrm>
          <a:gradFill flip="none" rotWithShape="1">
            <a:gsLst>
              <a:gs pos="0">
                <a:schemeClr val="accent2">
                  <a:lumMod val="40000"/>
                  <a:lumOff val="60000"/>
                </a:schemeClr>
              </a:gs>
              <a:gs pos="45000">
                <a:schemeClr val="accent2">
                  <a:lumMod val="60000"/>
                  <a:lumOff val="40000"/>
                </a:schemeClr>
              </a:gs>
              <a:gs pos="99000">
                <a:srgbClr val="00B050"/>
              </a:gs>
            </a:gsLst>
            <a:path path="circle">
              <a:fillToRect l="50000" t="130000" r="50000" b="-30000"/>
            </a:path>
            <a:tileRect/>
          </a:gradFill>
        </p:spPr>
        <p:txBody>
          <a:bodyPr/>
          <a:lstStyle/>
          <a:p>
            <a:r>
              <a:rPr lang="en-US" cap="none" dirty="0"/>
              <a:t>Oscillation (in spacetime?)</a:t>
            </a:r>
          </a:p>
        </p:txBody>
      </p:sp>
      <p:sp>
        <p:nvSpPr>
          <p:cNvPr id="4" name="Slide Number Placeholder 3">
            <a:extLst>
              <a:ext uri="{FF2B5EF4-FFF2-40B4-BE49-F238E27FC236}">
                <a16:creationId xmlns:a16="http://schemas.microsoft.com/office/drawing/2014/main" id="{E562A189-7A38-B3F6-8E6B-B2BC61458C6C}"/>
              </a:ext>
            </a:extLst>
          </p:cNvPr>
          <p:cNvSpPr>
            <a:spLocks noGrp="1"/>
          </p:cNvSpPr>
          <p:nvPr>
            <p:ph type="sldNum" sz="quarter" idx="12"/>
          </p:nvPr>
        </p:nvSpPr>
        <p:spPr>
          <a:xfrm>
            <a:off x="7885509" y="6400800"/>
            <a:ext cx="573161" cy="365125"/>
          </a:xfrm>
        </p:spPr>
        <p:txBody>
          <a:bodyPr/>
          <a:lstStyle/>
          <a:p>
            <a:fld id="{23A7953B-B4AA-634C-AC3B-B52C39691C1C}" type="slidenum">
              <a:rPr lang="en-US" smtClean="0"/>
              <a:pPr/>
              <a:t>4</a:t>
            </a:fld>
            <a:endParaRPr lang="en-US" dirty="0"/>
          </a:p>
        </p:txBody>
      </p:sp>
      <p:sp>
        <p:nvSpPr>
          <p:cNvPr id="5" name="TextBox 4">
            <a:extLst>
              <a:ext uri="{FF2B5EF4-FFF2-40B4-BE49-F238E27FC236}">
                <a16:creationId xmlns:a16="http://schemas.microsoft.com/office/drawing/2014/main" id="{2599B986-F819-79A5-17FD-C588601FAAAD}"/>
              </a:ext>
            </a:extLst>
          </p:cNvPr>
          <p:cNvSpPr txBox="1"/>
          <p:nvPr/>
        </p:nvSpPr>
        <p:spPr>
          <a:xfrm>
            <a:off x="685330" y="6400800"/>
            <a:ext cx="2743670" cy="307777"/>
          </a:xfrm>
          <a:prstGeom prst="rect">
            <a:avLst/>
          </a:prstGeom>
          <a:noFill/>
        </p:spPr>
        <p:txBody>
          <a:bodyPr wrap="square" rtlCol="0">
            <a:spAutoFit/>
          </a:bodyPr>
          <a:lstStyle/>
          <a:p>
            <a:r>
              <a:rPr lang="en-US" sz="1400" dirty="0">
                <a:solidFill>
                  <a:srgbClr val="00B050"/>
                </a:solidFill>
                <a:hlinkClick r:id="rId3" action="ppaction://hlinksldjump">
                  <a:extLst>
                    <a:ext uri="{A12FA001-AC4F-418D-AE19-62706E023703}">
                      <ahyp:hlinkClr xmlns:ahyp="http://schemas.microsoft.com/office/drawing/2018/hyperlinkcolor" val="tx"/>
                    </a:ext>
                  </a:extLst>
                </a:hlinkClick>
              </a:rPr>
              <a:t>Dashboard</a:t>
            </a:r>
            <a:endParaRPr lang="en-US" sz="1400" dirty="0">
              <a:solidFill>
                <a:srgbClr val="00B050"/>
              </a:solidFill>
            </a:endParaRPr>
          </a:p>
        </p:txBody>
      </p:sp>
      <p:sp>
        <p:nvSpPr>
          <p:cNvPr id="3" name="Content Placeholder 2">
            <a:extLst>
              <a:ext uri="{FF2B5EF4-FFF2-40B4-BE49-F238E27FC236}">
                <a16:creationId xmlns:a16="http://schemas.microsoft.com/office/drawing/2014/main" id="{B9382FD3-C417-BE92-E978-8E8B3FE68AC0}"/>
              </a:ext>
            </a:extLst>
          </p:cNvPr>
          <p:cNvSpPr txBox="1">
            <a:spLocks/>
          </p:cNvSpPr>
          <p:nvPr/>
        </p:nvSpPr>
        <p:spPr>
          <a:xfrm>
            <a:off x="685330" y="1188719"/>
            <a:ext cx="7772870" cy="5120640"/>
          </a:xfrm>
          <a:prstGeom prst="rect">
            <a:avLst/>
          </a:prstGeom>
        </p:spPr>
        <p:txBody>
          <a:bodyPr>
            <a:normAutofit/>
          </a:bodyPr>
          <a:lst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a:lstStyle>
          <a:p>
            <a:pPr>
              <a:lnSpc>
                <a:spcPct val="100000"/>
              </a:lnSpc>
              <a:spcBef>
                <a:spcPts val="400"/>
              </a:spcBef>
            </a:pPr>
            <a:endParaRPr lang="en-US" cap="none" dirty="0"/>
          </a:p>
        </p:txBody>
      </p:sp>
      <p:pic>
        <p:nvPicPr>
          <p:cNvPr id="9" name="Picture 8" descr="A group of black circles&#10;&#10;AI-generated content may be incorrect.">
            <a:extLst>
              <a:ext uri="{FF2B5EF4-FFF2-40B4-BE49-F238E27FC236}">
                <a16:creationId xmlns:a16="http://schemas.microsoft.com/office/drawing/2014/main" id="{40785BF8-9117-F533-A83F-934CA462ECE8}"/>
              </a:ext>
            </a:extLst>
          </p:cNvPr>
          <p:cNvPicPr>
            <a:picLocks noChangeAspect="1"/>
          </p:cNvPicPr>
          <p:nvPr/>
        </p:nvPicPr>
        <p:blipFill>
          <a:blip r:embed="rId4"/>
          <a:stretch>
            <a:fillRect/>
          </a:stretch>
        </p:blipFill>
        <p:spPr>
          <a:xfrm>
            <a:off x="3740150" y="1676400"/>
            <a:ext cx="4641850" cy="2743200"/>
          </a:xfrm>
          <a:prstGeom prst="rect">
            <a:avLst/>
          </a:prstGeom>
        </p:spPr>
      </p:pic>
      <p:grpSp>
        <p:nvGrpSpPr>
          <p:cNvPr id="10" name="Group 9">
            <a:extLst>
              <a:ext uri="{FF2B5EF4-FFF2-40B4-BE49-F238E27FC236}">
                <a16:creationId xmlns:a16="http://schemas.microsoft.com/office/drawing/2014/main" id="{F319BF6D-DE74-20C4-6D2B-C85341459400}"/>
              </a:ext>
            </a:extLst>
          </p:cNvPr>
          <p:cNvGrpSpPr>
            <a:grpSpLocks noChangeAspect="1"/>
          </p:cNvGrpSpPr>
          <p:nvPr/>
        </p:nvGrpSpPr>
        <p:grpSpPr>
          <a:xfrm>
            <a:off x="3657600" y="5029200"/>
            <a:ext cx="1767140" cy="822960"/>
            <a:chOff x="4023360" y="1485900"/>
            <a:chExt cx="1006288" cy="468630"/>
          </a:xfrm>
        </p:grpSpPr>
        <p:cxnSp>
          <p:nvCxnSpPr>
            <p:cNvPr id="11" name="Straight Connector 10">
              <a:extLst>
                <a:ext uri="{FF2B5EF4-FFF2-40B4-BE49-F238E27FC236}">
                  <a16:creationId xmlns:a16="http://schemas.microsoft.com/office/drawing/2014/main" id="{D3097681-3C8A-10E9-EA69-FB9E94B1014F}"/>
                </a:ext>
              </a:extLst>
            </p:cNvPr>
            <p:cNvCxnSpPr/>
            <p:nvPr/>
          </p:nvCxnSpPr>
          <p:spPr>
            <a:xfrm>
              <a:off x="4023360" y="1485900"/>
              <a:ext cx="0" cy="329452"/>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2CB81AEF-1D00-754B-A1A2-368DE2EEE46D}"/>
                </a:ext>
              </a:extLst>
            </p:cNvPr>
            <p:cNvCxnSpPr/>
            <p:nvPr/>
          </p:nvCxnSpPr>
          <p:spPr>
            <a:xfrm>
              <a:off x="5029648" y="1485900"/>
              <a:ext cx="0" cy="329452"/>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ECB514AA-85A2-81B9-CB10-68E4D440DC0A}"/>
                </a:ext>
              </a:extLst>
            </p:cNvPr>
            <p:cNvCxnSpPr/>
            <p:nvPr/>
          </p:nvCxnSpPr>
          <p:spPr>
            <a:xfrm>
              <a:off x="4023360" y="1485900"/>
              <a:ext cx="1005840" cy="0"/>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grpSp>
          <p:nvGrpSpPr>
            <p:cNvPr id="14" name="Group 13">
              <a:extLst>
                <a:ext uri="{FF2B5EF4-FFF2-40B4-BE49-F238E27FC236}">
                  <a16:creationId xmlns:a16="http://schemas.microsoft.com/office/drawing/2014/main" id="{D04E5C67-EF7C-244B-B4C3-DBCAFF3B7EED}"/>
                </a:ext>
              </a:extLst>
            </p:cNvPr>
            <p:cNvGrpSpPr/>
            <p:nvPr/>
          </p:nvGrpSpPr>
          <p:grpSpPr>
            <a:xfrm>
              <a:off x="4023360" y="1680210"/>
              <a:ext cx="1005840" cy="274320"/>
              <a:chOff x="4023360" y="1680210"/>
              <a:chExt cx="1005840" cy="274320"/>
            </a:xfrm>
          </p:grpSpPr>
          <p:cxnSp>
            <p:nvCxnSpPr>
              <p:cNvPr id="15" name="Straight Connector 14">
                <a:extLst>
                  <a:ext uri="{FF2B5EF4-FFF2-40B4-BE49-F238E27FC236}">
                    <a16:creationId xmlns:a16="http://schemas.microsoft.com/office/drawing/2014/main" id="{8536E486-D4AF-0AA9-0EC2-2321D7A84F76}"/>
                  </a:ext>
                </a:extLst>
              </p:cNvPr>
              <p:cNvCxnSpPr/>
              <p:nvPr/>
            </p:nvCxnSpPr>
            <p:spPr>
              <a:xfrm>
                <a:off x="4663440" y="1815352"/>
                <a:ext cx="365760" cy="0"/>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AEF924E4-8880-3844-441A-B7B6AF03E5D3}"/>
                  </a:ext>
                </a:extLst>
              </p:cNvPr>
              <p:cNvCxnSpPr/>
              <p:nvPr/>
            </p:nvCxnSpPr>
            <p:spPr>
              <a:xfrm>
                <a:off x="4023360" y="1815352"/>
                <a:ext cx="365760" cy="0"/>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7" name="Isosceles Triangle 4">
                <a:extLst>
                  <a:ext uri="{FF2B5EF4-FFF2-40B4-BE49-F238E27FC236}">
                    <a16:creationId xmlns:a16="http://schemas.microsoft.com/office/drawing/2014/main" id="{F3D3EA36-233F-933C-5DF0-08BA95834064}"/>
                  </a:ext>
                </a:extLst>
              </p:cNvPr>
              <p:cNvSpPr>
                <a:spLocks noChangeAspect="1"/>
              </p:cNvSpPr>
              <p:nvPr/>
            </p:nvSpPr>
            <p:spPr>
              <a:xfrm rot="5400000">
                <a:off x="4389120" y="1645920"/>
                <a:ext cx="274320" cy="342900"/>
              </a:xfrm>
              <a:prstGeom prst="triangle">
                <a:avLst/>
              </a:prstGeom>
              <a:solidFill>
                <a:schemeClr val="bg1"/>
              </a:solidFill>
              <a:ln w="2540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1308BAC5-5118-5091-EDC8-3FCEADDC511A}"/>
                  </a:ext>
                </a:extLst>
              </p:cNvPr>
              <p:cNvSpPr>
                <a:spLocks noChangeAspect="1"/>
              </p:cNvSpPr>
              <p:nvPr/>
            </p:nvSpPr>
            <p:spPr>
              <a:xfrm>
                <a:off x="4663440" y="1770980"/>
                <a:ext cx="91440" cy="91440"/>
              </a:xfrm>
              <a:prstGeom prst="ellipse">
                <a:avLst/>
              </a:prstGeom>
              <a:solidFill>
                <a:schemeClr val="bg1"/>
              </a:solidFill>
              <a:ln w="2540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grpSp>
        <p:nvGrpSpPr>
          <p:cNvPr id="35" name="Group 34">
            <a:extLst>
              <a:ext uri="{FF2B5EF4-FFF2-40B4-BE49-F238E27FC236}">
                <a16:creationId xmlns:a16="http://schemas.microsoft.com/office/drawing/2014/main" id="{6DCD30A0-9D34-E290-F0F2-C68135A6192D}"/>
              </a:ext>
            </a:extLst>
          </p:cNvPr>
          <p:cNvGrpSpPr/>
          <p:nvPr/>
        </p:nvGrpSpPr>
        <p:grpSpPr>
          <a:xfrm>
            <a:off x="914400" y="1524000"/>
            <a:ext cx="1903228" cy="2105460"/>
            <a:chOff x="5943600" y="2103120"/>
            <a:chExt cx="1903228" cy="2105460"/>
          </a:xfrm>
        </p:grpSpPr>
        <p:sp>
          <p:nvSpPr>
            <p:cNvPr id="20" name="Oval 19">
              <a:extLst>
                <a:ext uri="{FF2B5EF4-FFF2-40B4-BE49-F238E27FC236}">
                  <a16:creationId xmlns:a16="http://schemas.microsoft.com/office/drawing/2014/main" id="{7E3ED318-6D56-37E1-6EF9-4CFC3013A722}"/>
                </a:ext>
              </a:extLst>
            </p:cNvPr>
            <p:cNvSpPr/>
            <p:nvPr/>
          </p:nvSpPr>
          <p:spPr>
            <a:xfrm>
              <a:off x="5943600" y="2103120"/>
              <a:ext cx="1828800" cy="182880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a:extLst>
                <a:ext uri="{FF2B5EF4-FFF2-40B4-BE49-F238E27FC236}">
                  <a16:creationId xmlns:a16="http://schemas.microsoft.com/office/drawing/2014/main" id="{4FFC8850-56C0-A124-AE87-F000F99519F5}"/>
                </a:ext>
              </a:extLst>
            </p:cNvPr>
            <p:cNvSpPr/>
            <p:nvPr/>
          </p:nvSpPr>
          <p:spPr>
            <a:xfrm>
              <a:off x="6035040" y="2194560"/>
              <a:ext cx="1645920" cy="1645920"/>
            </a:xfrm>
            <a:prstGeom prst="ellipse">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a:extLst>
                <a:ext uri="{FF2B5EF4-FFF2-40B4-BE49-F238E27FC236}">
                  <a16:creationId xmlns:a16="http://schemas.microsoft.com/office/drawing/2014/main" id="{2DA90319-1751-0380-55F1-23811768ADDE}"/>
                </a:ext>
              </a:extLst>
            </p:cNvPr>
            <p:cNvSpPr/>
            <p:nvPr/>
          </p:nvSpPr>
          <p:spPr>
            <a:xfrm>
              <a:off x="6126480" y="2286000"/>
              <a:ext cx="1463040" cy="146304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al 22">
              <a:extLst>
                <a:ext uri="{FF2B5EF4-FFF2-40B4-BE49-F238E27FC236}">
                  <a16:creationId xmlns:a16="http://schemas.microsoft.com/office/drawing/2014/main" id="{611F1779-125F-3B49-1C93-88355BA0B12B}"/>
                </a:ext>
              </a:extLst>
            </p:cNvPr>
            <p:cNvSpPr/>
            <p:nvPr/>
          </p:nvSpPr>
          <p:spPr>
            <a:xfrm>
              <a:off x="6217920" y="2377440"/>
              <a:ext cx="1280160" cy="1280160"/>
            </a:xfrm>
            <a:prstGeom prst="ellipse">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a:extLst>
                <a:ext uri="{FF2B5EF4-FFF2-40B4-BE49-F238E27FC236}">
                  <a16:creationId xmlns:a16="http://schemas.microsoft.com/office/drawing/2014/main" id="{E6A8B391-1E76-56DD-102F-DD7C255F5A57}"/>
                </a:ext>
              </a:extLst>
            </p:cNvPr>
            <p:cNvSpPr/>
            <p:nvPr/>
          </p:nvSpPr>
          <p:spPr>
            <a:xfrm>
              <a:off x="6309360" y="2468880"/>
              <a:ext cx="1097280" cy="109728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 24">
              <a:extLst>
                <a:ext uri="{FF2B5EF4-FFF2-40B4-BE49-F238E27FC236}">
                  <a16:creationId xmlns:a16="http://schemas.microsoft.com/office/drawing/2014/main" id="{AE82BCBF-BF7A-9496-3EEC-FE9229E15336}"/>
                </a:ext>
              </a:extLst>
            </p:cNvPr>
            <p:cNvSpPr/>
            <p:nvPr/>
          </p:nvSpPr>
          <p:spPr>
            <a:xfrm>
              <a:off x="6400800" y="2560320"/>
              <a:ext cx="914400" cy="914400"/>
            </a:xfrm>
            <a:prstGeom prst="ellipse">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Oval 25">
              <a:extLst>
                <a:ext uri="{FF2B5EF4-FFF2-40B4-BE49-F238E27FC236}">
                  <a16:creationId xmlns:a16="http://schemas.microsoft.com/office/drawing/2014/main" id="{46BB2171-6987-0AD0-6D5C-50A1D9A242A9}"/>
                </a:ext>
              </a:extLst>
            </p:cNvPr>
            <p:cNvSpPr/>
            <p:nvPr/>
          </p:nvSpPr>
          <p:spPr>
            <a:xfrm>
              <a:off x="6492240" y="2651760"/>
              <a:ext cx="731520" cy="73152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Oval 26">
              <a:extLst>
                <a:ext uri="{FF2B5EF4-FFF2-40B4-BE49-F238E27FC236}">
                  <a16:creationId xmlns:a16="http://schemas.microsoft.com/office/drawing/2014/main" id="{9E347BCF-6B27-B82E-C36D-81E43DC8F5D3}"/>
                </a:ext>
              </a:extLst>
            </p:cNvPr>
            <p:cNvSpPr/>
            <p:nvPr/>
          </p:nvSpPr>
          <p:spPr>
            <a:xfrm>
              <a:off x="6583680" y="2743200"/>
              <a:ext cx="548640" cy="548640"/>
            </a:xfrm>
            <a:prstGeom prst="ellipse">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Oval 27">
              <a:extLst>
                <a:ext uri="{FF2B5EF4-FFF2-40B4-BE49-F238E27FC236}">
                  <a16:creationId xmlns:a16="http://schemas.microsoft.com/office/drawing/2014/main" id="{7FF3C7BF-56B7-C9EA-90ED-B5ADA112E109}"/>
                </a:ext>
              </a:extLst>
            </p:cNvPr>
            <p:cNvSpPr/>
            <p:nvPr/>
          </p:nvSpPr>
          <p:spPr>
            <a:xfrm>
              <a:off x="6675120" y="2834640"/>
              <a:ext cx="365760" cy="36576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Oval 28">
              <a:extLst>
                <a:ext uri="{FF2B5EF4-FFF2-40B4-BE49-F238E27FC236}">
                  <a16:creationId xmlns:a16="http://schemas.microsoft.com/office/drawing/2014/main" id="{8027EEDF-9355-7285-275F-E782798E28B3}"/>
                </a:ext>
              </a:extLst>
            </p:cNvPr>
            <p:cNvSpPr/>
            <p:nvPr/>
          </p:nvSpPr>
          <p:spPr>
            <a:xfrm>
              <a:off x="6766560" y="2926080"/>
              <a:ext cx="182880" cy="182880"/>
            </a:xfrm>
            <a:prstGeom prst="ellipse">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Freeform 31">
              <a:extLst>
                <a:ext uri="{FF2B5EF4-FFF2-40B4-BE49-F238E27FC236}">
                  <a16:creationId xmlns:a16="http://schemas.microsoft.com/office/drawing/2014/main" id="{F8837650-7892-5D93-EBDE-D165BC68B35D}"/>
                </a:ext>
              </a:extLst>
            </p:cNvPr>
            <p:cNvSpPr/>
            <p:nvPr/>
          </p:nvSpPr>
          <p:spPr>
            <a:xfrm>
              <a:off x="6772940" y="3081528"/>
              <a:ext cx="1073888" cy="1127052"/>
            </a:xfrm>
            <a:custGeom>
              <a:avLst/>
              <a:gdLst>
                <a:gd name="connsiteX0" fmla="*/ 903767 w 1073888"/>
                <a:gd name="connsiteY0" fmla="*/ 350875 h 1127052"/>
                <a:gd name="connsiteX1" fmla="*/ 978195 w 1073888"/>
                <a:gd name="connsiteY1" fmla="*/ 414670 h 1127052"/>
                <a:gd name="connsiteX2" fmla="*/ 1010093 w 1073888"/>
                <a:gd name="connsiteY2" fmla="*/ 435935 h 1127052"/>
                <a:gd name="connsiteX3" fmla="*/ 1052623 w 1073888"/>
                <a:gd name="connsiteY3" fmla="*/ 499731 h 1127052"/>
                <a:gd name="connsiteX4" fmla="*/ 1073888 w 1073888"/>
                <a:gd name="connsiteY4" fmla="*/ 595424 h 1127052"/>
                <a:gd name="connsiteX5" fmla="*/ 1063255 w 1073888"/>
                <a:gd name="connsiteY5" fmla="*/ 659219 h 1127052"/>
                <a:gd name="connsiteX6" fmla="*/ 1041990 w 1073888"/>
                <a:gd name="connsiteY6" fmla="*/ 723014 h 1127052"/>
                <a:gd name="connsiteX7" fmla="*/ 1020725 w 1073888"/>
                <a:gd name="connsiteY7" fmla="*/ 935666 h 1127052"/>
                <a:gd name="connsiteX8" fmla="*/ 967562 w 1073888"/>
                <a:gd name="connsiteY8" fmla="*/ 999461 h 1127052"/>
                <a:gd name="connsiteX9" fmla="*/ 861237 w 1073888"/>
                <a:gd name="connsiteY9" fmla="*/ 1041991 h 1127052"/>
                <a:gd name="connsiteX10" fmla="*/ 829339 w 1073888"/>
                <a:gd name="connsiteY10" fmla="*/ 1052624 h 1127052"/>
                <a:gd name="connsiteX11" fmla="*/ 797441 w 1073888"/>
                <a:gd name="connsiteY11" fmla="*/ 1073889 h 1127052"/>
                <a:gd name="connsiteX12" fmla="*/ 744279 w 1073888"/>
                <a:gd name="connsiteY12" fmla="*/ 1084521 h 1127052"/>
                <a:gd name="connsiteX13" fmla="*/ 627320 w 1073888"/>
                <a:gd name="connsiteY13" fmla="*/ 1116419 h 1127052"/>
                <a:gd name="connsiteX14" fmla="*/ 499730 w 1073888"/>
                <a:gd name="connsiteY14" fmla="*/ 1127052 h 1127052"/>
                <a:gd name="connsiteX15" fmla="*/ 372139 w 1073888"/>
                <a:gd name="connsiteY15" fmla="*/ 1105786 h 1127052"/>
                <a:gd name="connsiteX16" fmla="*/ 308344 w 1073888"/>
                <a:gd name="connsiteY16" fmla="*/ 1084521 h 1127052"/>
                <a:gd name="connsiteX17" fmla="*/ 276446 w 1073888"/>
                <a:gd name="connsiteY17" fmla="*/ 1063256 h 1127052"/>
                <a:gd name="connsiteX18" fmla="*/ 233916 w 1073888"/>
                <a:gd name="connsiteY18" fmla="*/ 1010093 h 1127052"/>
                <a:gd name="connsiteX19" fmla="*/ 202018 w 1073888"/>
                <a:gd name="connsiteY19" fmla="*/ 988828 h 1127052"/>
                <a:gd name="connsiteX20" fmla="*/ 148855 w 1073888"/>
                <a:gd name="connsiteY20" fmla="*/ 925033 h 1127052"/>
                <a:gd name="connsiteX21" fmla="*/ 106325 w 1073888"/>
                <a:gd name="connsiteY21" fmla="*/ 861238 h 1127052"/>
                <a:gd name="connsiteX22" fmla="*/ 85060 w 1073888"/>
                <a:gd name="connsiteY22" fmla="*/ 829340 h 1127052"/>
                <a:gd name="connsiteX23" fmla="*/ 63795 w 1073888"/>
                <a:gd name="connsiteY23" fmla="*/ 765545 h 1127052"/>
                <a:gd name="connsiteX24" fmla="*/ 42530 w 1073888"/>
                <a:gd name="connsiteY24" fmla="*/ 701749 h 1127052"/>
                <a:gd name="connsiteX25" fmla="*/ 31897 w 1073888"/>
                <a:gd name="connsiteY25" fmla="*/ 669852 h 1127052"/>
                <a:gd name="connsiteX26" fmla="*/ 21265 w 1073888"/>
                <a:gd name="connsiteY26" fmla="*/ 563526 h 1127052"/>
                <a:gd name="connsiteX27" fmla="*/ 10632 w 1073888"/>
                <a:gd name="connsiteY27" fmla="*/ 510363 h 1127052"/>
                <a:gd name="connsiteX28" fmla="*/ 0 w 1073888"/>
                <a:gd name="connsiteY28" fmla="*/ 297712 h 1127052"/>
                <a:gd name="connsiteX29" fmla="*/ 21265 w 1073888"/>
                <a:gd name="connsiteY29" fmla="*/ 127591 h 1127052"/>
                <a:gd name="connsiteX30" fmla="*/ 42530 w 1073888"/>
                <a:gd name="connsiteY30" fmla="*/ 63796 h 1127052"/>
                <a:gd name="connsiteX31" fmla="*/ 63795 w 1073888"/>
                <a:gd name="connsiteY31" fmla="*/ 31898 h 1127052"/>
                <a:gd name="connsiteX32" fmla="*/ 74427 w 1073888"/>
                <a:gd name="connsiteY32" fmla="*/ 0 h 11270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073888" h="1127052">
                  <a:moveTo>
                    <a:pt x="903767" y="350875"/>
                  </a:moveTo>
                  <a:cubicBezTo>
                    <a:pt x="928576" y="372140"/>
                    <a:pt x="952679" y="394258"/>
                    <a:pt x="978195" y="414670"/>
                  </a:cubicBezTo>
                  <a:cubicBezTo>
                    <a:pt x="988174" y="422653"/>
                    <a:pt x="1001678" y="426318"/>
                    <a:pt x="1010093" y="435935"/>
                  </a:cubicBezTo>
                  <a:cubicBezTo>
                    <a:pt x="1026923" y="455169"/>
                    <a:pt x="1052623" y="499731"/>
                    <a:pt x="1052623" y="499731"/>
                  </a:cubicBezTo>
                  <a:cubicBezTo>
                    <a:pt x="1063587" y="532623"/>
                    <a:pt x="1073888" y="558001"/>
                    <a:pt x="1073888" y="595424"/>
                  </a:cubicBezTo>
                  <a:cubicBezTo>
                    <a:pt x="1073888" y="616982"/>
                    <a:pt x="1068484" y="638304"/>
                    <a:pt x="1063255" y="659219"/>
                  </a:cubicBezTo>
                  <a:cubicBezTo>
                    <a:pt x="1057818" y="680965"/>
                    <a:pt x="1041990" y="723014"/>
                    <a:pt x="1041990" y="723014"/>
                  </a:cubicBezTo>
                  <a:cubicBezTo>
                    <a:pt x="1041368" y="733587"/>
                    <a:pt x="1048464" y="880190"/>
                    <a:pt x="1020725" y="935666"/>
                  </a:cubicBezTo>
                  <a:cubicBezTo>
                    <a:pt x="1010363" y="956390"/>
                    <a:pt x="985851" y="986397"/>
                    <a:pt x="967562" y="999461"/>
                  </a:cubicBezTo>
                  <a:cubicBezTo>
                    <a:pt x="940184" y="1019017"/>
                    <a:pt x="890288" y="1032307"/>
                    <a:pt x="861237" y="1041991"/>
                  </a:cubicBezTo>
                  <a:cubicBezTo>
                    <a:pt x="850604" y="1045535"/>
                    <a:pt x="838665" y="1046407"/>
                    <a:pt x="829339" y="1052624"/>
                  </a:cubicBezTo>
                  <a:cubicBezTo>
                    <a:pt x="818706" y="1059712"/>
                    <a:pt x="809406" y="1069402"/>
                    <a:pt x="797441" y="1073889"/>
                  </a:cubicBezTo>
                  <a:cubicBezTo>
                    <a:pt x="780520" y="1080234"/>
                    <a:pt x="761811" y="1080138"/>
                    <a:pt x="744279" y="1084521"/>
                  </a:cubicBezTo>
                  <a:cubicBezTo>
                    <a:pt x="691627" y="1097684"/>
                    <a:pt x="705073" y="1109939"/>
                    <a:pt x="627320" y="1116419"/>
                  </a:cubicBezTo>
                  <a:lnTo>
                    <a:pt x="499730" y="1127052"/>
                  </a:lnTo>
                  <a:cubicBezTo>
                    <a:pt x="467778" y="1122487"/>
                    <a:pt x="406345" y="1115115"/>
                    <a:pt x="372139" y="1105786"/>
                  </a:cubicBezTo>
                  <a:cubicBezTo>
                    <a:pt x="350514" y="1099888"/>
                    <a:pt x="326995" y="1096955"/>
                    <a:pt x="308344" y="1084521"/>
                  </a:cubicBezTo>
                  <a:lnTo>
                    <a:pt x="276446" y="1063256"/>
                  </a:lnTo>
                  <a:cubicBezTo>
                    <a:pt x="260658" y="1039575"/>
                    <a:pt x="255557" y="1027406"/>
                    <a:pt x="233916" y="1010093"/>
                  </a:cubicBezTo>
                  <a:cubicBezTo>
                    <a:pt x="223937" y="1002110"/>
                    <a:pt x="212651" y="995916"/>
                    <a:pt x="202018" y="988828"/>
                  </a:cubicBezTo>
                  <a:cubicBezTo>
                    <a:pt x="126026" y="874842"/>
                    <a:pt x="244372" y="1047841"/>
                    <a:pt x="148855" y="925033"/>
                  </a:cubicBezTo>
                  <a:cubicBezTo>
                    <a:pt x="133164" y="904859"/>
                    <a:pt x="120502" y="882503"/>
                    <a:pt x="106325" y="861238"/>
                  </a:cubicBezTo>
                  <a:cubicBezTo>
                    <a:pt x="99237" y="850605"/>
                    <a:pt x="89101" y="841463"/>
                    <a:pt x="85060" y="829340"/>
                  </a:cubicBezTo>
                  <a:lnTo>
                    <a:pt x="63795" y="765545"/>
                  </a:lnTo>
                  <a:lnTo>
                    <a:pt x="42530" y="701749"/>
                  </a:lnTo>
                  <a:lnTo>
                    <a:pt x="31897" y="669852"/>
                  </a:lnTo>
                  <a:cubicBezTo>
                    <a:pt x="28353" y="634410"/>
                    <a:pt x="25972" y="598832"/>
                    <a:pt x="21265" y="563526"/>
                  </a:cubicBezTo>
                  <a:cubicBezTo>
                    <a:pt x="18877" y="545613"/>
                    <a:pt x="12073" y="528377"/>
                    <a:pt x="10632" y="510363"/>
                  </a:cubicBezTo>
                  <a:cubicBezTo>
                    <a:pt x="4972" y="439617"/>
                    <a:pt x="3544" y="368596"/>
                    <a:pt x="0" y="297712"/>
                  </a:cubicBezTo>
                  <a:cubicBezTo>
                    <a:pt x="5058" y="242072"/>
                    <a:pt x="6283" y="182524"/>
                    <a:pt x="21265" y="127591"/>
                  </a:cubicBezTo>
                  <a:cubicBezTo>
                    <a:pt x="27163" y="105966"/>
                    <a:pt x="30096" y="82447"/>
                    <a:pt x="42530" y="63796"/>
                  </a:cubicBezTo>
                  <a:lnTo>
                    <a:pt x="63795" y="31898"/>
                  </a:lnTo>
                  <a:lnTo>
                    <a:pt x="74427" y="0"/>
                  </a:lnTo>
                </a:path>
              </a:pathLst>
            </a:custGeom>
            <a:noFill/>
            <a:ln w="254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4" name="Curved Connector 33">
              <a:extLst>
                <a:ext uri="{FF2B5EF4-FFF2-40B4-BE49-F238E27FC236}">
                  <a16:creationId xmlns:a16="http://schemas.microsoft.com/office/drawing/2014/main" id="{151FE996-20D1-3D85-1F2F-94B06407EAEC}"/>
                </a:ext>
              </a:extLst>
            </p:cNvPr>
            <p:cNvCxnSpPr/>
            <p:nvPr/>
          </p:nvCxnSpPr>
          <p:spPr>
            <a:xfrm rot="5400000" flipH="1" flipV="1">
              <a:off x="6826250" y="3035808"/>
              <a:ext cx="76200" cy="12700"/>
            </a:xfrm>
            <a:prstGeom prst="curvedConnector3">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97003168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711B41-5773-6ADB-954A-C9622623459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A516DF6-FBE1-D326-1265-27D5E82B9EF2}"/>
              </a:ext>
            </a:extLst>
          </p:cNvPr>
          <p:cNvSpPr>
            <a:spLocks noGrp="1"/>
          </p:cNvSpPr>
          <p:nvPr>
            <p:ph type="title"/>
          </p:nvPr>
        </p:nvSpPr>
        <p:spPr>
          <a:xfrm>
            <a:off x="685332" y="457200"/>
            <a:ext cx="7773338" cy="600681"/>
          </a:xfrm>
          <a:gradFill flip="none" rotWithShape="1">
            <a:gsLst>
              <a:gs pos="0">
                <a:schemeClr val="accent1">
                  <a:lumMod val="40000"/>
                  <a:lumOff val="60000"/>
                </a:schemeClr>
              </a:gs>
              <a:gs pos="46000">
                <a:schemeClr val="accent1">
                  <a:lumMod val="95000"/>
                  <a:lumOff val="5000"/>
                </a:schemeClr>
              </a:gs>
              <a:gs pos="100000">
                <a:schemeClr val="accent1">
                  <a:lumMod val="50000"/>
                </a:schemeClr>
              </a:gs>
            </a:gsLst>
            <a:path path="circle">
              <a:fillToRect l="50000" t="130000" r="50000" b="-30000"/>
            </a:path>
            <a:tileRect/>
          </a:gradFill>
        </p:spPr>
        <p:txBody>
          <a:bodyPr/>
          <a:lstStyle/>
          <a:p>
            <a:r>
              <a:rPr lang="en-US" cap="none" dirty="0"/>
              <a:t>An Experimental Prediction</a:t>
            </a:r>
          </a:p>
        </p:txBody>
      </p:sp>
      <p:sp>
        <p:nvSpPr>
          <p:cNvPr id="4" name="Slide Number Placeholder 3">
            <a:extLst>
              <a:ext uri="{FF2B5EF4-FFF2-40B4-BE49-F238E27FC236}">
                <a16:creationId xmlns:a16="http://schemas.microsoft.com/office/drawing/2014/main" id="{C6B77F24-056B-EB78-7602-CDF4A6160BCC}"/>
              </a:ext>
            </a:extLst>
          </p:cNvPr>
          <p:cNvSpPr>
            <a:spLocks noGrp="1"/>
          </p:cNvSpPr>
          <p:nvPr>
            <p:ph type="sldNum" sz="quarter" idx="12"/>
          </p:nvPr>
        </p:nvSpPr>
        <p:spPr>
          <a:xfrm>
            <a:off x="7885509" y="6400800"/>
            <a:ext cx="573161" cy="365125"/>
          </a:xfrm>
        </p:spPr>
        <p:txBody>
          <a:bodyPr/>
          <a:lstStyle/>
          <a:p>
            <a:fld id="{23A7953B-B4AA-634C-AC3B-B52C39691C1C}" type="slidenum">
              <a:rPr lang="en-US" smtClean="0"/>
              <a:pPr/>
              <a:t>40</a:t>
            </a:fld>
            <a:endParaRPr lang="en-US"/>
          </a:p>
        </p:txBody>
      </p:sp>
      <p:sp>
        <p:nvSpPr>
          <p:cNvPr id="9" name="TextBox 8">
            <a:extLst>
              <a:ext uri="{FF2B5EF4-FFF2-40B4-BE49-F238E27FC236}">
                <a16:creationId xmlns:a16="http://schemas.microsoft.com/office/drawing/2014/main" id="{788253CF-FBAD-648D-17D0-B71B18E527A8}"/>
              </a:ext>
            </a:extLst>
          </p:cNvPr>
          <p:cNvSpPr txBox="1"/>
          <p:nvPr/>
        </p:nvSpPr>
        <p:spPr>
          <a:xfrm>
            <a:off x="685330" y="6400800"/>
            <a:ext cx="2743670" cy="307777"/>
          </a:xfrm>
          <a:prstGeom prst="rect">
            <a:avLst/>
          </a:prstGeom>
          <a:noFill/>
        </p:spPr>
        <p:txBody>
          <a:bodyPr wrap="square" rtlCol="0">
            <a:spAutoFit/>
          </a:bodyPr>
          <a:lstStyle/>
          <a:p>
            <a:r>
              <a:rPr lang="en-US" sz="1400" dirty="0">
                <a:solidFill>
                  <a:srgbClr val="0070C0"/>
                </a:solidFill>
                <a:hlinkClick r:id="rId3" action="ppaction://hlinksldjump">
                  <a:extLst>
                    <a:ext uri="{A12FA001-AC4F-418D-AE19-62706E023703}">
                      <ahyp:hlinkClr xmlns:ahyp="http://schemas.microsoft.com/office/drawing/2018/hyperlinkcolor" val="tx"/>
                    </a:ext>
                  </a:extLst>
                </a:hlinkClick>
              </a:rPr>
              <a:t>Dashboard</a:t>
            </a:r>
            <a:endParaRPr lang="en-US" sz="1400" dirty="0">
              <a:solidFill>
                <a:srgbClr val="0070C0"/>
              </a:solidFill>
            </a:endParaRPr>
          </a:p>
        </p:txBody>
      </p:sp>
      <p:sp>
        <p:nvSpPr>
          <p:cNvPr id="6" name="Content Placeholder 2">
            <a:extLst>
              <a:ext uri="{FF2B5EF4-FFF2-40B4-BE49-F238E27FC236}">
                <a16:creationId xmlns:a16="http://schemas.microsoft.com/office/drawing/2014/main" id="{2FC0E997-F4B3-5499-1058-E1342FB21314}"/>
              </a:ext>
            </a:extLst>
          </p:cNvPr>
          <p:cNvSpPr txBox="1">
            <a:spLocks/>
          </p:cNvSpPr>
          <p:nvPr/>
        </p:nvSpPr>
        <p:spPr>
          <a:xfrm>
            <a:off x="731520" y="1188719"/>
            <a:ext cx="2194560" cy="3291840"/>
          </a:xfrm>
          <a:prstGeom prst="rect">
            <a:avLst/>
          </a:prstGeom>
        </p:spPr>
        <p:txBody>
          <a:bodyPr>
            <a:normAutofit/>
          </a:bodyPr>
          <a:lst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a:lstStyle>
          <a:p>
            <a:pPr marL="0" indent="0">
              <a:lnSpc>
                <a:spcPct val="100000"/>
              </a:lnSpc>
              <a:spcBef>
                <a:spcPts val="400"/>
              </a:spcBef>
              <a:buNone/>
            </a:pPr>
            <a:r>
              <a:rPr lang="en-US" sz="1800" cap="none" dirty="0"/>
              <a:t>Test diamond loop.</a:t>
            </a:r>
          </a:p>
          <a:p>
            <a:pPr marL="0" indent="0">
              <a:lnSpc>
                <a:spcPct val="100000"/>
              </a:lnSpc>
              <a:spcBef>
                <a:spcPts val="400"/>
              </a:spcBef>
              <a:buNone/>
            </a:pPr>
            <a:r>
              <a:rPr lang="en-US" sz="1800" cap="none" dirty="0"/>
              <a:t>Interference only for indeterminate loops in the matching basis.</a:t>
            </a:r>
          </a:p>
          <a:p>
            <a:pPr marL="0" indent="0">
              <a:lnSpc>
                <a:spcPct val="100000"/>
              </a:lnSpc>
              <a:spcBef>
                <a:spcPts val="400"/>
              </a:spcBef>
              <a:buNone/>
            </a:pPr>
            <a:r>
              <a:rPr lang="en-US" sz="1800" cap="none" dirty="0"/>
              <a:t>The claim of self-collapse is </a:t>
            </a:r>
            <a:r>
              <a:rPr lang="en-US" sz="1800" i="1" cap="none" dirty="0"/>
              <a:t>testable</a:t>
            </a:r>
            <a:r>
              <a:rPr lang="en-US" sz="1800" cap="none" dirty="0"/>
              <a:t>.</a:t>
            </a:r>
          </a:p>
        </p:txBody>
      </p:sp>
      <p:pic>
        <p:nvPicPr>
          <p:cNvPr id="10" name="Picture 9" descr="A black background with white squares and lines&#10;&#10;AI-generated content may be incorrect.">
            <a:extLst>
              <a:ext uri="{FF2B5EF4-FFF2-40B4-BE49-F238E27FC236}">
                <a16:creationId xmlns:a16="http://schemas.microsoft.com/office/drawing/2014/main" id="{1CEAE326-CF28-898A-E3B4-44B16B3B775E}"/>
              </a:ext>
            </a:extLst>
          </p:cNvPr>
          <p:cNvPicPr>
            <a:picLocks noChangeAspect="1"/>
          </p:cNvPicPr>
          <p:nvPr/>
        </p:nvPicPr>
        <p:blipFill>
          <a:blip r:embed="rId4"/>
          <a:stretch>
            <a:fillRect/>
          </a:stretch>
        </p:blipFill>
        <p:spPr>
          <a:xfrm>
            <a:off x="2560320" y="1097280"/>
            <a:ext cx="5821680" cy="4953000"/>
          </a:xfrm>
          <a:prstGeom prst="rect">
            <a:avLst/>
          </a:prstGeom>
        </p:spPr>
      </p:pic>
    </p:spTree>
    <p:extLst>
      <p:ext uri="{BB962C8B-B14F-4D97-AF65-F5344CB8AC3E}">
        <p14:creationId xmlns:p14="http://schemas.microsoft.com/office/powerpoint/2010/main" val="59884182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B72F0A-CDDA-066D-44A7-3B1368F0F0C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CFAF509-A431-6437-05F3-32CDC47B04C5}"/>
              </a:ext>
            </a:extLst>
          </p:cNvPr>
          <p:cNvSpPr>
            <a:spLocks noGrp="1"/>
          </p:cNvSpPr>
          <p:nvPr>
            <p:ph type="title"/>
          </p:nvPr>
        </p:nvSpPr>
        <p:spPr>
          <a:xfrm>
            <a:off x="685332" y="457200"/>
            <a:ext cx="7773338" cy="600681"/>
          </a:xfrm>
          <a:gradFill flip="none" rotWithShape="1">
            <a:gsLst>
              <a:gs pos="0">
                <a:schemeClr val="accent1">
                  <a:lumMod val="40000"/>
                  <a:lumOff val="60000"/>
                </a:schemeClr>
              </a:gs>
              <a:gs pos="46000">
                <a:schemeClr val="accent1">
                  <a:lumMod val="95000"/>
                  <a:lumOff val="5000"/>
                </a:schemeClr>
              </a:gs>
              <a:gs pos="100000">
                <a:schemeClr val="accent1">
                  <a:lumMod val="50000"/>
                </a:schemeClr>
              </a:gs>
            </a:gsLst>
            <a:path path="circle">
              <a:fillToRect l="50000" t="130000" r="50000" b="-30000"/>
            </a:path>
            <a:tileRect/>
          </a:gradFill>
        </p:spPr>
        <p:txBody>
          <a:bodyPr/>
          <a:lstStyle/>
          <a:p>
            <a:r>
              <a:rPr lang="en-US" cap="none" dirty="0"/>
              <a:t>Experimental Permutations</a:t>
            </a:r>
          </a:p>
        </p:txBody>
      </p:sp>
      <p:sp>
        <p:nvSpPr>
          <p:cNvPr id="4" name="Slide Number Placeholder 3">
            <a:extLst>
              <a:ext uri="{FF2B5EF4-FFF2-40B4-BE49-F238E27FC236}">
                <a16:creationId xmlns:a16="http://schemas.microsoft.com/office/drawing/2014/main" id="{DD1E8311-AD58-D87D-8E73-8C16D3F3E1E3}"/>
              </a:ext>
            </a:extLst>
          </p:cNvPr>
          <p:cNvSpPr>
            <a:spLocks noGrp="1"/>
          </p:cNvSpPr>
          <p:nvPr>
            <p:ph type="sldNum" sz="quarter" idx="12"/>
          </p:nvPr>
        </p:nvSpPr>
        <p:spPr>
          <a:xfrm>
            <a:off x="7885509" y="6400800"/>
            <a:ext cx="573161" cy="365125"/>
          </a:xfrm>
        </p:spPr>
        <p:txBody>
          <a:bodyPr/>
          <a:lstStyle/>
          <a:p>
            <a:fld id="{23A7953B-B4AA-634C-AC3B-B52C39691C1C}" type="slidenum">
              <a:rPr lang="en-US" smtClean="0"/>
              <a:pPr/>
              <a:t>41</a:t>
            </a:fld>
            <a:endParaRPr lang="en-US"/>
          </a:p>
        </p:txBody>
      </p:sp>
      <p:sp>
        <p:nvSpPr>
          <p:cNvPr id="9" name="TextBox 8">
            <a:extLst>
              <a:ext uri="{FF2B5EF4-FFF2-40B4-BE49-F238E27FC236}">
                <a16:creationId xmlns:a16="http://schemas.microsoft.com/office/drawing/2014/main" id="{E5078DBE-065C-CFBC-9335-F38F69765A4D}"/>
              </a:ext>
            </a:extLst>
          </p:cNvPr>
          <p:cNvSpPr txBox="1"/>
          <p:nvPr/>
        </p:nvSpPr>
        <p:spPr>
          <a:xfrm>
            <a:off x="685330" y="6400800"/>
            <a:ext cx="2743670" cy="307777"/>
          </a:xfrm>
          <a:prstGeom prst="rect">
            <a:avLst/>
          </a:prstGeom>
          <a:noFill/>
        </p:spPr>
        <p:txBody>
          <a:bodyPr wrap="square" rtlCol="0">
            <a:spAutoFit/>
          </a:bodyPr>
          <a:lstStyle/>
          <a:p>
            <a:r>
              <a:rPr lang="en-US" sz="1400" dirty="0">
                <a:solidFill>
                  <a:srgbClr val="0070C0"/>
                </a:solidFill>
                <a:hlinkClick r:id="rId3" action="ppaction://hlinksldjump">
                  <a:extLst>
                    <a:ext uri="{A12FA001-AC4F-418D-AE19-62706E023703}">
                      <ahyp:hlinkClr xmlns:ahyp="http://schemas.microsoft.com/office/drawing/2018/hyperlinkcolor" val="tx"/>
                    </a:ext>
                  </a:extLst>
                </a:hlinkClick>
              </a:rPr>
              <a:t>Dashboard</a:t>
            </a:r>
            <a:endParaRPr lang="en-US" sz="1400" dirty="0">
              <a:solidFill>
                <a:srgbClr val="0070C0"/>
              </a:solidFill>
            </a:endParaRPr>
          </a:p>
        </p:txBody>
      </p:sp>
      <p:sp>
        <p:nvSpPr>
          <p:cNvPr id="6" name="Content Placeholder 2">
            <a:extLst>
              <a:ext uri="{FF2B5EF4-FFF2-40B4-BE49-F238E27FC236}">
                <a16:creationId xmlns:a16="http://schemas.microsoft.com/office/drawing/2014/main" id="{08655E50-BB01-6408-1105-0BFB243CF2CE}"/>
              </a:ext>
            </a:extLst>
          </p:cNvPr>
          <p:cNvSpPr txBox="1">
            <a:spLocks/>
          </p:cNvSpPr>
          <p:nvPr/>
        </p:nvSpPr>
        <p:spPr>
          <a:xfrm>
            <a:off x="685330" y="1188719"/>
            <a:ext cx="7772870" cy="5120640"/>
          </a:xfrm>
          <a:prstGeom prst="rect">
            <a:avLst/>
          </a:prstGeom>
        </p:spPr>
        <p:txBody>
          <a:bodyPr>
            <a:normAutofit/>
          </a:bodyPr>
          <a:lst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a:lstStyle>
          <a:p>
            <a:pPr>
              <a:lnSpc>
                <a:spcPct val="100000"/>
              </a:lnSpc>
              <a:spcBef>
                <a:spcPts val="400"/>
              </a:spcBef>
            </a:pPr>
            <a:endParaRPr lang="en-US" cap="none" dirty="0"/>
          </a:p>
        </p:txBody>
      </p:sp>
      <p:graphicFrame>
        <p:nvGraphicFramePr>
          <p:cNvPr id="7" name="Table 6">
            <a:extLst>
              <a:ext uri="{FF2B5EF4-FFF2-40B4-BE49-F238E27FC236}">
                <a16:creationId xmlns:a16="http://schemas.microsoft.com/office/drawing/2014/main" id="{2854A765-700E-4DA0-ABD6-445624F2A015}"/>
              </a:ext>
            </a:extLst>
          </p:cNvPr>
          <p:cNvGraphicFramePr>
            <a:graphicFrameLocks noGrp="1"/>
          </p:cNvGraphicFramePr>
          <p:nvPr>
            <p:extLst>
              <p:ext uri="{D42A27DB-BD31-4B8C-83A1-F6EECF244321}">
                <p14:modId xmlns:p14="http://schemas.microsoft.com/office/powerpoint/2010/main" val="3552711331"/>
              </p:ext>
            </p:extLst>
          </p:nvPr>
        </p:nvGraphicFramePr>
        <p:xfrm>
          <a:off x="731520" y="1397000"/>
          <a:ext cx="7680960" cy="1752600"/>
        </p:xfrm>
        <a:graphic>
          <a:graphicData uri="http://schemas.openxmlformats.org/drawingml/2006/table">
            <a:tbl>
              <a:tblPr firstRow="1" bandRow="1">
                <a:tableStyleId>{5C22544A-7EE6-4342-B048-85BDC9FD1C3A}</a:tableStyleId>
              </a:tblPr>
              <a:tblGrid>
                <a:gridCol w="2194560">
                  <a:extLst>
                    <a:ext uri="{9D8B030D-6E8A-4147-A177-3AD203B41FA5}">
                      <a16:colId xmlns:a16="http://schemas.microsoft.com/office/drawing/2014/main" val="4051480996"/>
                    </a:ext>
                  </a:extLst>
                </a:gridCol>
                <a:gridCol w="1371600">
                  <a:extLst>
                    <a:ext uri="{9D8B030D-6E8A-4147-A177-3AD203B41FA5}">
                      <a16:colId xmlns:a16="http://schemas.microsoft.com/office/drawing/2014/main" val="3663520969"/>
                    </a:ext>
                  </a:extLst>
                </a:gridCol>
                <a:gridCol w="1371600">
                  <a:extLst>
                    <a:ext uri="{9D8B030D-6E8A-4147-A177-3AD203B41FA5}">
                      <a16:colId xmlns:a16="http://schemas.microsoft.com/office/drawing/2014/main" val="273004591"/>
                    </a:ext>
                  </a:extLst>
                </a:gridCol>
                <a:gridCol w="1371600">
                  <a:extLst>
                    <a:ext uri="{9D8B030D-6E8A-4147-A177-3AD203B41FA5}">
                      <a16:colId xmlns:a16="http://schemas.microsoft.com/office/drawing/2014/main" val="1018986833"/>
                    </a:ext>
                  </a:extLst>
                </a:gridCol>
                <a:gridCol w="1371600">
                  <a:extLst>
                    <a:ext uri="{9D8B030D-6E8A-4147-A177-3AD203B41FA5}">
                      <a16:colId xmlns:a16="http://schemas.microsoft.com/office/drawing/2014/main" val="2198051565"/>
                    </a:ext>
                  </a:extLst>
                </a:gridCol>
              </a:tblGrid>
              <a:tr h="370840">
                <a:tc>
                  <a:txBody>
                    <a:bodyPr/>
                    <a:lstStyle/>
                    <a:p>
                      <a:pPr algn="l"/>
                      <a:r>
                        <a:rPr lang="en-US" dirty="0"/>
                        <a:t>                   Collapse</a:t>
                      </a:r>
                      <a:br>
                        <a:rPr lang="en-US" dirty="0"/>
                      </a:br>
                      <a:r>
                        <a:rPr lang="en-US" dirty="0"/>
                        <a:t>Measurement</a:t>
                      </a:r>
                    </a:p>
                  </a:txBody>
                  <a:tcPr/>
                </a:tc>
                <a:tc>
                  <a:txBody>
                    <a:bodyPr/>
                    <a:lstStyle/>
                    <a:p>
                      <a:pPr algn="ctr"/>
                      <a:r>
                        <a:rPr lang="en-US" dirty="0"/>
                        <a:t>Uncollapsed</a:t>
                      </a:r>
                      <a:br>
                        <a:rPr lang="en-US" dirty="0"/>
                      </a:br>
                      <a:r>
                        <a:rPr lang="en-US" dirty="0"/>
                        <a:t>25%</a:t>
                      </a:r>
                    </a:p>
                  </a:txBody>
                  <a:tcPr/>
                </a:tc>
                <a:tc>
                  <a:txBody>
                    <a:bodyPr/>
                    <a:lstStyle/>
                    <a:p>
                      <a:pPr algn="ctr"/>
                      <a:r>
                        <a:rPr lang="en-US" dirty="0"/>
                        <a:t>Lab</a:t>
                      </a:r>
                      <a:br>
                        <a:rPr lang="en-US" dirty="0"/>
                      </a:br>
                      <a:r>
                        <a:rPr lang="en-US" dirty="0"/>
                        <a:t>(|H&gt;, |V&gt;)</a:t>
                      </a:r>
                    </a:p>
                  </a:txBody>
                  <a:tcPr/>
                </a:tc>
                <a:tc>
                  <a:txBody>
                    <a:bodyPr/>
                    <a:lstStyle/>
                    <a:p>
                      <a:pPr algn="ctr"/>
                      <a:r>
                        <a:rPr lang="en-US" dirty="0"/>
                        <a:t>Ortho</a:t>
                      </a:r>
                      <a:br>
                        <a:rPr lang="en-US" dirty="0"/>
                      </a:br>
                      <a:r>
                        <a:rPr lang="en-US" dirty="0"/>
                        <a:t>(|D&gt;, |S&gt;)</a:t>
                      </a:r>
                    </a:p>
                  </a:txBody>
                  <a:tcPr/>
                </a:tc>
                <a:tc>
                  <a:txBody>
                    <a:bodyPr/>
                    <a:lstStyle/>
                    <a:p>
                      <a:pPr algn="ctr"/>
                      <a:r>
                        <a:rPr lang="en-US" dirty="0"/>
                        <a:t>Circular</a:t>
                      </a:r>
                      <a:br>
                        <a:rPr lang="en-US" dirty="0"/>
                      </a:br>
                      <a:r>
                        <a:rPr lang="en-US" dirty="0"/>
                        <a:t>(|L&gt;, |R&gt;)</a:t>
                      </a:r>
                    </a:p>
                  </a:txBody>
                  <a:tcPr/>
                </a:tc>
                <a:extLst>
                  <a:ext uri="{0D108BD9-81ED-4DB2-BD59-A6C34878D82A}">
                    <a16:rowId xmlns:a16="http://schemas.microsoft.com/office/drawing/2014/main" val="1677488704"/>
                  </a:ext>
                </a:extLst>
              </a:tr>
              <a:tr h="370840">
                <a:tc>
                  <a:txBody>
                    <a:bodyPr/>
                    <a:lstStyle/>
                    <a:p>
                      <a:r>
                        <a:rPr lang="en-US" dirty="0"/>
                        <a:t>Lab       (|H&gt;, |V&gt;)</a:t>
                      </a:r>
                    </a:p>
                  </a:txBody>
                  <a:tcPr/>
                </a:tc>
                <a:tc>
                  <a:txBody>
                    <a:bodyPr/>
                    <a:lstStyle/>
                    <a:p>
                      <a:r>
                        <a:rPr lang="en-US" dirty="0"/>
                        <a:t>Diffraction</a:t>
                      </a:r>
                    </a:p>
                  </a:txBody>
                  <a:tcPr/>
                </a:tc>
                <a:tc>
                  <a:txBody>
                    <a:bodyPr/>
                    <a:lstStyle/>
                    <a:p>
                      <a:r>
                        <a:rPr lang="en-US" dirty="0"/>
                        <a:t>Diffraction</a:t>
                      </a:r>
                    </a:p>
                  </a:txBody>
                  <a:tcPr/>
                </a:tc>
                <a:tc>
                  <a:txBody>
                    <a:bodyPr/>
                    <a:lstStyle/>
                    <a:p>
                      <a:r>
                        <a:rPr lang="en-US" dirty="0"/>
                        <a:t>Diffraction</a:t>
                      </a:r>
                    </a:p>
                  </a:txBody>
                  <a:tcPr/>
                </a:tc>
                <a:tc>
                  <a:txBody>
                    <a:bodyPr/>
                    <a:lstStyle/>
                    <a:p>
                      <a:r>
                        <a:rPr lang="en-US" dirty="0"/>
                        <a:t>Diffraction</a:t>
                      </a:r>
                    </a:p>
                  </a:txBody>
                  <a:tcPr/>
                </a:tc>
                <a:extLst>
                  <a:ext uri="{0D108BD9-81ED-4DB2-BD59-A6C34878D82A}">
                    <a16:rowId xmlns:a16="http://schemas.microsoft.com/office/drawing/2014/main" val="1187917884"/>
                  </a:ext>
                </a:extLst>
              </a:tr>
              <a:tr h="370840">
                <a:tc>
                  <a:txBody>
                    <a:bodyPr/>
                    <a:lstStyle/>
                    <a:p>
                      <a:r>
                        <a:rPr lang="en-US" dirty="0"/>
                        <a:t>Ortho    (|D&gt;, |S&gt;)</a:t>
                      </a:r>
                    </a:p>
                  </a:txBody>
                  <a:tcPr/>
                </a:tc>
                <a:tc>
                  <a:txBody>
                    <a:bodyPr/>
                    <a:lstStyle/>
                    <a:p>
                      <a:r>
                        <a:rPr lang="en-US" dirty="0">
                          <a:highlight>
                            <a:srgbClr val="00FF00"/>
                          </a:highlight>
                        </a:rPr>
                        <a:t>Interference</a:t>
                      </a:r>
                    </a:p>
                  </a:txBody>
                  <a:tcPr/>
                </a:tc>
                <a:tc>
                  <a:txBody>
                    <a:bodyPr/>
                    <a:lstStyle/>
                    <a:p>
                      <a:r>
                        <a:rPr lang="en-US" dirty="0"/>
                        <a:t>Diffraction</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highlight>
                            <a:srgbClr val="00FF00"/>
                          </a:highlight>
                        </a:rPr>
                        <a:t>Interference</a:t>
                      </a:r>
                    </a:p>
                  </a:txBody>
                  <a:tcPr/>
                </a:tc>
                <a:tc>
                  <a:txBody>
                    <a:bodyPr/>
                    <a:lstStyle/>
                    <a:p>
                      <a:r>
                        <a:rPr lang="en-US" dirty="0">
                          <a:highlight>
                            <a:srgbClr val="FFFF00"/>
                          </a:highlight>
                        </a:rPr>
                        <a:t>Diffraction</a:t>
                      </a:r>
                    </a:p>
                  </a:txBody>
                  <a:tcPr/>
                </a:tc>
                <a:extLst>
                  <a:ext uri="{0D108BD9-81ED-4DB2-BD59-A6C34878D82A}">
                    <a16:rowId xmlns:a16="http://schemas.microsoft.com/office/drawing/2014/main" val="3832306405"/>
                  </a:ext>
                </a:extLst>
              </a:tr>
              <a:tr h="370840">
                <a:tc>
                  <a:txBody>
                    <a:bodyPr/>
                    <a:lstStyle/>
                    <a:p>
                      <a:r>
                        <a:rPr lang="en-US" dirty="0"/>
                        <a:t>Circular  (|L&gt;, |R&gt;)</a:t>
                      </a:r>
                    </a:p>
                  </a:txBody>
                  <a:tcPr/>
                </a:tc>
                <a:tc>
                  <a:txBody>
                    <a:bodyPr/>
                    <a:lstStyle/>
                    <a:p>
                      <a:r>
                        <a:rPr lang="en-US" dirty="0">
                          <a:highlight>
                            <a:srgbClr val="00FF00"/>
                          </a:highlight>
                        </a:rPr>
                        <a:t>Interference</a:t>
                      </a:r>
                    </a:p>
                  </a:txBody>
                  <a:tcPr/>
                </a:tc>
                <a:tc>
                  <a:txBody>
                    <a:bodyPr/>
                    <a:lstStyle/>
                    <a:p>
                      <a:r>
                        <a:rPr lang="en-US" dirty="0"/>
                        <a:t>Diffraction</a:t>
                      </a:r>
                    </a:p>
                  </a:txBody>
                  <a:tcPr/>
                </a:tc>
                <a:tc>
                  <a:txBody>
                    <a:bodyPr/>
                    <a:lstStyle/>
                    <a:p>
                      <a:r>
                        <a:rPr lang="en-US" dirty="0">
                          <a:highlight>
                            <a:srgbClr val="FFFF00"/>
                          </a:highlight>
                        </a:rPr>
                        <a:t>Diffraction</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highlight>
                            <a:srgbClr val="00FF00"/>
                          </a:highlight>
                        </a:rPr>
                        <a:t>Interference</a:t>
                      </a:r>
                    </a:p>
                  </a:txBody>
                  <a:tcPr/>
                </a:tc>
                <a:extLst>
                  <a:ext uri="{0D108BD9-81ED-4DB2-BD59-A6C34878D82A}">
                    <a16:rowId xmlns:a16="http://schemas.microsoft.com/office/drawing/2014/main" val="337990538"/>
                  </a:ext>
                </a:extLst>
              </a:tr>
            </a:tbl>
          </a:graphicData>
        </a:graphic>
      </p:graphicFrame>
      <p:sp>
        <p:nvSpPr>
          <p:cNvPr id="8" name="Content Placeholder 2">
            <a:extLst>
              <a:ext uri="{FF2B5EF4-FFF2-40B4-BE49-F238E27FC236}">
                <a16:creationId xmlns:a16="http://schemas.microsoft.com/office/drawing/2014/main" id="{269F8FA9-D945-68DC-51D6-A2597651CDE0}"/>
              </a:ext>
            </a:extLst>
          </p:cNvPr>
          <p:cNvSpPr txBox="1">
            <a:spLocks/>
          </p:cNvSpPr>
          <p:nvPr/>
        </p:nvSpPr>
        <p:spPr>
          <a:xfrm>
            <a:off x="731520" y="3108960"/>
            <a:ext cx="7772870" cy="914400"/>
          </a:xfrm>
          <a:prstGeom prst="rect">
            <a:avLst/>
          </a:prstGeom>
        </p:spPr>
        <p:txBody>
          <a:bodyPr>
            <a:normAutofit/>
          </a:bodyPr>
          <a:lst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a:lstStyle>
          <a:p>
            <a:pPr marL="0" indent="0" algn="ctr">
              <a:lnSpc>
                <a:spcPct val="100000"/>
              </a:lnSpc>
              <a:spcBef>
                <a:spcPts val="400"/>
              </a:spcBef>
              <a:buNone/>
            </a:pPr>
            <a:r>
              <a:rPr lang="en-US" sz="5400" cap="none" dirty="0"/>
              <a:t>Falsifiable</a:t>
            </a:r>
          </a:p>
          <a:p>
            <a:pPr>
              <a:lnSpc>
                <a:spcPct val="100000"/>
              </a:lnSpc>
              <a:spcBef>
                <a:spcPts val="400"/>
              </a:spcBef>
            </a:pPr>
            <a:endParaRPr lang="en-US" cap="none" dirty="0"/>
          </a:p>
        </p:txBody>
      </p:sp>
      <p:sp>
        <p:nvSpPr>
          <p:cNvPr id="3" name="Content Placeholder 2">
            <a:extLst>
              <a:ext uri="{FF2B5EF4-FFF2-40B4-BE49-F238E27FC236}">
                <a16:creationId xmlns:a16="http://schemas.microsoft.com/office/drawing/2014/main" id="{097C3E22-EB40-2585-B34D-FC758E4D9357}"/>
              </a:ext>
            </a:extLst>
          </p:cNvPr>
          <p:cNvSpPr txBox="1">
            <a:spLocks/>
          </p:cNvSpPr>
          <p:nvPr/>
        </p:nvSpPr>
        <p:spPr>
          <a:xfrm>
            <a:off x="731520" y="3931920"/>
            <a:ext cx="7772870" cy="2560320"/>
          </a:xfrm>
          <a:prstGeom prst="rect">
            <a:avLst/>
          </a:prstGeom>
        </p:spPr>
        <p:txBody>
          <a:bodyPr>
            <a:normAutofit lnSpcReduction="10000"/>
          </a:bodyPr>
          <a:lst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a:lstStyle>
          <a:p>
            <a:pPr>
              <a:lnSpc>
                <a:spcPct val="100000"/>
              </a:lnSpc>
              <a:spcBef>
                <a:spcPts val="400"/>
              </a:spcBef>
            </a:pPr>
            <a:r>
              <a:rPr lang="en-US" sz="1800" cap="none" dirty="0"/>
              <a:t>QTP creates tension with our classical notion of linear time.</a:t>
            </a:r>
          </a:p>
          <a:p>
            <a:pPr lvl="1">
              <a:lnSpc>
                <a:spcPct val="100000"/>
              </a:lnSpc>
              <a:spcBef>
                <a:spcPts val="400"/>
              </a:spcBef>
            </a:pPr>
            <a:r>
              <a:rPr lang="en-US" sz="1600" cap="none" dirty="0"/>
              <a:t>The present as an infinitely thin interface between past and future.</a:t>
            </a:r>
          </a:p>
          <a:p>
            <a:pPr>
              <a:lnSpc>
                <a:spcPct val="100000"/>
              </a:lnSpc>
              <a:spcBef>
                <a:spcPts val="400"/>
              </a:spcBef>
            </a:pPr>
            <a:r>
              <a:rPr lang="en-US" sz="1800" cap="none" dirty="0"/>
              <a:t>The diamond loop is a static structure in spacetime.</a:t>
            </a:r>
          </a:p>
          <a:p>
            <a:pPr>
              <a:lnSpc>
                <a:spcPct val="100000"/>
              </a:lnSpc>
              <a:spcBef>
                <a:spcPts val="400"/>
              </a:spcBef>
            </a:pPr>
            <a:r>
              <a:rPr lang="en-US" sz="1800" cap="none" dirty="0"/>
              <a:t>Any photon prior to encountering the loop is indeterminate.</a:t>
            </a:r>
          </a:p>
          <a:p>
            <a:pPr>
              <a:lnSpc>
                <a:spcPct val="100000"/>
              </a:lnSpc>
              <a:spcBef>
                <a:spcPts val="400"/>
              </a:spcBef>
            </a:pPr>
            <a:r>
              <a:rPr lang="en-US" sz="1800" cap="none" dirty="0"/>
              <a:t>After a collapsed loop, every photon’s state is fixed.</a:t>
            </a:r>
          </a:p>
          <a:p>
            <a:pPr>
              <a:lnSpc>
                <a:spcPct val="100000"/>
              </a:lnSpc>
              <a:spcBef>
                <a:spcPts val="400"/>
              </a:spcBef>
            </a:pPr>
            <a:r>
              <a:rPr lang="en-US" sz="1800" cap="none" dirty="0"/>
              <a:t>Have entangled the near future with the recent past into an expanded present.</a:t>
            </a:r>
          </a:p>
          <a:p>
            <a:pPr>
              <a:lnSpc>
                <a:spcPct val="100000"/>
              </a:lnSpc>
              <a:spcBef>
                <a:spcPts val="400"/>
              </a:spcBef>
            </a:pPr>
            <a:r>
              <a:rPr lang="en-US" sz="1800" cap="none" dirty="0"/>
              <a:t>Within this window around </a:t>
            </a:r>
            <a:r>
              <a:rPr lang="en-US" sz="1800" i="1" cap="none" dirty="0"/>
              <a:t>now</a:t>
            </a:r>
            <a:r>
              <a:rPr lang="en-US" sz="1800" cap="none" dirty="0"/>
              <a:t>, past, present, and future become ambiguous.</a:t>
            </a:r>
          </a:p>
          <a:p>
            <a:pPr>
              <a:lnSpc>
                <a:spcPct val="100000"/>
              </a:lnSpc>
              <a:spcBef>
                <a:spcPts val="400"/>
              </a:spcBef>
            </a:pPr>
            <a:r>
              <a:rPr lang="en-US" sz="1800" cap="none" dirty="0"/>
              <a:t>The present has a </a:t>
            </a:r>
            <a:r>
              <a:rPr lang="en-US" sz="1800" i="1" cap="none" dirty="0"/>
              <a:t>thickness</a:t>
            </a:r>
            <a:r>
              <a:rPr lang="en-US" sz="1800" cap="none" dirty="0"/>
              <a:t> – call it a </a:t>
            </a:r>
            <a:r>
              <a:rPr lang="en-US" sz="1800" i="1" cap="none" dirty="0"/>
              <a:t>chronoblock</a:t>
            </a:r>
            <a:r>
              <a:rPr lang="en-US" sz="1800" cap="none" dirty="0"/>
              <a:t>.</a:t>
            </a:r>
          </a:p>
          <a:p>
            <a:pPr>
              <a:lnSpc>
                <a:spcPct val="100000"/>
              </a:lnSpc>
              <a:spcBef>
                <a:spcPts val="400"/>
              </a:spcBef>
            </a:pPr>
            <a:endParaRPr lang="en-US" cap="none" dirty="0"/>
          </a:p>
        </p:txBody>
      </p:sp>
    </p:spTree>
    <p:extLst>
      <p:ext uri="{BB962C8B-B14F-4D97-AF65-F5344CB8AC3E}">
        <p14:creationId xmlns:p14="http://schemas.microsoft.com/office/powerpoint/2010/main" val="27277192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3"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96E038-DC3B-D616-1D00-6A1368957F8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6F5843D-0B58-9056-A25F-12BF47F62442}"/>
              </a:ext>
            </a:extLst>
          </p:cNvPr>
          <p:cNvSpPr>
            <a:spLocks noGrp="1"/>
          </p:cNvSpPr>
          <p:nvPr>
            <p:ph type="title"/>
          </p:nvPr>
        </p:nvSpPr>
        <p:spPr>
          <a:xfrm>
            <a:off x="685332" y="457200"/>
            <a:ext cx="7773338" cy="600681"/>
          </a:xfrm>
          <a:gradFill flip="none" rotWithShape="1">
            <a:gsLst>
              <a:gs pos="0">
                <a:schemeClr val="accent1">
                  <a:lumMod val="40000"/>
                  <a:lumOff val="60000"/>
                </a:schemeClr>
              </a:gs>
              <a:gs pos="46000">
                <a:schemeClr val="accent1">
                  <a:lumMod val="95000"/>
                  <a:lumOff val="5000"/>
                </a:schemeClr>
              </a:gs>
              <a:gs pos="100000">
                <a:schemeClr val="accent1">
                  <a:lumMod val="50000"/>
                </a:schemeClr>
              </a:gs>
            </a:gsLst>
            <a:path path="circle">
              <a:fillToRect l="50000" t="130000" r="50000" b="-30000"/>
            </a:path>
            <a:tileRect/>
          </a:gradFill>
        </p:spPr>
        <p:txBody>
          <a:bodyPr/>
          <a:lstStyle/>
          <a:p>
            <a:r>
              <a:rPr lang="en-US" cap="none" dirty="0"/>
              <a:t>An Objective Measurement Mechanism?</a:t>
            </a:r>
          </a:p>
        </p:txBody>
      </p:sp>
      <p:sp>
        <p:nvSpPr>
          <p:cNvPr id="4" name="Slide Number Placeholder 3">
            <a:extLst>
              <a:ext uri="{FF2B5EF4-FFF2-40B4-BE49-F238E27FC236}">
                <a16:creationId xmlns:a16="http://schemas.microsoft.com/office/drawing/2014/main" id="{EDC57FF4-3AE9-AD0E-C2FB-7474F7374C25}"/>
              </a:ext>
            </a:extLst>
          </p:cNvPr>
          <p:cNvSpPr>
            <a:spLocks noGrp="1"/>
          </p:cNvSpPr>
          <p:nvPr>
            <p:ph type="sldNum" sz="quarter" idx="12"/>
          </p:nvPr>
        </p:nvSpPr>
        <p:spPr>
          <a:xfrm>
            <a:off x="7885509" y="6400800"/>
            <a:ext cx="573161" cy="365125"/>
          </a:xfrm>
        </p:spPr>
        <p:txBody>
          <a:bodyPr/>
          <a:lstStyle/>
          <a:p>
            <a:fld id="{23A7953B-B4AA-634C-AC3B-B52C39691C1C}" type="slidenum">
              <a:rPr lang="en-US" smtClean="0"/>
              <a:pPr/>
              <a:t>42</a:t>
            </a:fld>
            <a:endParaRPr lang="en-US"/>
          </a:p>
        </p:txBody>
      </p:sp>
      <p:sp>
        <p:nvSpPr>
          <p:cNvPr id="9" name="TextBox 8">
            <a:extLst>
              <a:ext uri="{FF2B5EF4-FFF2-40B4-BE49-F238E27FC236}">
                <a16:creationId xmlns:a16="http://schemas.microsoft.com/office/drawing/2014/main" id="{EC23E52A-ADA8-4255-399A-CEE677CA780B}"/>
              </a:ext>
            </a:extLst>
          </p:cNvPr>
          <p:cNvSpPr txBox="1"/>
          <p:nvPr/>
        </p:nvSpPr>
        <p:spPr>
          <a:xfrm>
            <a:off x="685330" y="6400800"/>
            <a:ext cx="2743670" cy="307777"/>
          </a:xfrm>
          <a:prstGeom prst="rect">
            <a:avLst/>
          </a:prstGeom>
          <a:noFill/>
        </p:spPr>
        <p:txBody>
          <a:bodyPr wrap="square" rtlCol="0">
            <a:spAutoFit/>
          </a:bodyPr>
          <a:lstStyle/>
          <a:p>
            <a:r>
              <a:rPr lang="en-US" sz="1400" dirty="0">
                <a:solidFill>
                  <a:srgbClr val="0070C0"/>
                </a:solidFill>
                <a:hlinkClick r:id="rId3" action="ppaction://hlinksldjump">
                  <a:extLst>
                    <a:ext uri="{A12FA001-AC4F-418D-AE19-62706E023703}">
                      <ahyp:hlinkClr xmlns:ahyp="http://schemas.microsoft.com/office/drawing/2018/hyperlinkcolor" val="tx"/>
                    </a:ext>
                  </a:extLst>
                </a:hlinkClick>
              </a:rPr>
              <a:t>Dashboard</a:t>
            </a:r>
            <a:endParaRPr lang="en-US" sz="1400" dirty="0">
              <a:solidFill>
                <a:srgbClr val="0070C0"/>
              </a:solidFill>
            </a:endParaRPr>
          </a:p>
        </p:txBody>
      </p:sp>
      <p:sp>
        <p:nvSpPr>
          <p:cNvPr id="3" name="Content Placeholder 2">
            <a:extLst>
              <a:ext uri="{FF2B5EF4-FFF2-40B4-BE49-F238E27FC236}">
                <a16:creationId xmlns:a16="http://schemas.microsoft.com/office/drawing/2014/main" id="{DD8192C2-4914-C0F8-8FEE-BE580108ADAC}"/>
              </a:ext>
            </a:extLst>
          </p:cNvPr>
          <p:cNvSpPr txBox="1">
            <a:spLocks/>
          </p:cNvSpPr>
          <p:nvPr/>
        </p:nvSpPr>
        <p:spPr>
          <a:xfrm>
            <a:off x="685329" y="1188719"/>
            <a:ext cx="7955280" cy="5303520"/>
          </a:xfrm>
          <a:prstGeom prst="rect">
            <a:avLst/>
          </a:prstGeom>
        </p:spPr>
        <p:txBody>
          <a:bodyPr>
            <a:normAutofit/>
          </a:bodyPr>
          <a:lst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a:lstStyle>
          <a:p>
            <a:pPr>
              <a:lnSpc>
                <a:spcPct val="100000"/>
              </a:lnSpc>
              <a:spcBef>
                <a:spcPts val="400"/>
              </a:spcBef>
            </a:pPr>
            <a:r>
              <a:rPr lang="en-US" cap="none" dirty="0"/>
              <a:t>Laws of Form led to formal self-reference which led to conjugate bases.</a:t>
            </a:r>
          </a:p>
          <a:p>
            <a:pPr>
              <a:lnSpc>
                <a:spcPct val="100000"/>
              </a:lnSpc>
              <a:spcBef>
                <a:spcPts val="400"/>
              </a:spcBef>
            </a:pPr>
            <a:r>
              <a:rPr lang="en-US" cap="none" dirty="0"/>
              <a:t>Self-referential loops in logic can be </a:t>
            </a:r>
            <a:r>
              <a:rPr lang="en-US" i="1" cap="none" dirty="0"/>
              <a:t>inconsistent</a:t>
            </a:r>
            <a:r>
              <a:rPr lang="en-US" cap="none" dirty="0"/>
              <a:t> in some bases.</a:t>
            </a:r>
          </a:p>
          <a:p>
            <a:pPr>
              <a:lnSpc>
                <a:spcPct val="100000"/>
              </a:lnSpc>
              <a:spcBef>
                <a:spcPts val="400"/>
              </a:spcBef>
            </a:pPr>
            <a:r>
              <a:rPr lang="en-US" cap="none" dirty="0"/>
              <a:t>Tri-conjugate logic (TCL) displays the same </a:t>
            </a:r>
            <a:r>
              <a:rPr lang="en-US" i="1" cap="none" dirty="0"/>
              <a:t>homology</a:t>
            </a:r>
            <a:r>
              <a:rPr lang="en-US" cap="none" dirty="0"/>
              <a:t> as the Bell states.</a:t>
            </a:r>
          </a:p>
          <a:p>
            <a:pPr>
              <a:lnSpc>
                <a:spcPct val="100000"/>
              </a:lnSpc>
              <a:spcBef>
                <a:spcPts val="400"/>
              </a:spcBef>
            </a:pPr>
            <a:r>
              <a:rPr lang="en-US" cap="none" dirty="0"/>
              <a:t>Conjecture: quantum systems evolve until </a:t>
            </a:r>
            <a:r>
              <a:rPr lang="en-US" i="1" cap="none" dirty="0"/>
              <a:t>global consistency</a:t>
            </a:r>
            <a:r>
              <a:rPr lang="en-US" cap="none" dirty="0"/>
              <a:t> forces collapse.</a:t>
            </a:r>
          </a:p>
          <a:p>
            <a:pPr>
              <a:lnSpc>
                <a:spcPct val="100000"/>
              </a:lnSpc>
              <a:spcBef>
                <a:spcPts val="400"/>
              </a:spcBef>
            </a:pPr>
            <a:r>
              <a:rPr lang="en-US" cap="none" dirty="0"/>
              <a:t>Spacelike connections can be arranged to be self-referential.</a:t>
            </a:r>
          </a:p>
          <a:p>
            <a:pPr>
              <a:lnSpc>
                <a:spcPct val="100000"/>
              </a:lnSpc>
              <a:spcBef>
                <a:spcPts val="400"/>
              </a:spcBef>
            </a:pPr>
            <a:r>
              <a:rPr lang="en-US" cap="none" dirty="0"/>
              <a:t>Compatible with either spacelike causality or spacelike correlations.</a:t>
            </a:r>
          </a:p>
          <a:p>
            <a:pPr>
              <a:lnSpc>
                <a:spcPct val="100000"/>
              </a:lnSpc>
              <a:spcBef>
                <a:spcPts val="400"/>
              </a:spcBef>
            </a:pPr>
            <a:r>
              <a:rPr lang="en-US" cap="none" dirty="0"/>
              <a:t>Diamond paradox is testable (falsifiable); makes very specific predictions.</a:t>
            </a:r>
          </a:p>
          <a:p>
            <a:pPr>
              <a:lnSpc>
                <a:spcPct val="100000"/>
              </a:lnSpc>
              <a:spcBef>
                <a:spcPts val="400"/>
              </a:spcBef>
            </a:pPr>
            <a:r>
              <a:rPr lang="en-US" cap="none" dirty="0"/>
              <a:t>However, it falls </a:t>
            </a:r>
            <a:r>
              <a:rPr lang="en-US" i="1" cap="none" dirty="0"/>
              <a:t>short</a:t>
            </a:r>
            <a:r>
              <a:rPr lang="en-US" cap="none" dirty="0"/>
              <a:t> of QTP ambitions.</a:t>
            </a:r>
          </a:p>
          <a:p>
            <a:pPr lvl="1">
              <a:lnSpc>
                <a:spcPct val="100000"/>
              </a:lnSpc>
              <a:spcBef>
                <a:spcPts val="400"/>
              </a:spcBef>
            </a:pPr>
            <a:r>
              <a:rPr lang="en-US" cap="none" dirty="0"/>
              <a:t>The MZI provides symmetry breaking, the basis of the arms.</a:t>
            </a:r>
          </a:p>
          <a:p>
            <a:pPr lvl="1">
              <a:lnSpc>
                <a:spcPct val="100000"/>
              </a:lnSpc>
              <a:spcBef>
                <a:spcPts val="400"/>
              </a:spcBef>
            </a:pPr>
            <a:r>
              <a:rPr lang="en-US" cap="none" dirty="0"/>
              <a:t>In an EPR experiment, the environment </a:t>
            </a:r>
            <a:r>
              <a:rPr lang="en-US" i="1" cap="none" dirty="0"/>
              <a:t>fully</a:t>
            </a:r>
            <a:r>
              <a:rPr lang="en-US" cap="none" dirty="0"/>
              <a:t> defines the collapse basis.</a:t>
            </a:r>
          </a:p>
          <a:p>
            <a:pPr lvl="1">
              <a:lnSpc>
                <a:spcPct val="100000"/>
              </a:lnSpc>
              <a:spcBef>
                <a:spcPts val="400"/>
              </a:spcBef>
            </a:pPr>
            <a:r>
              <a:rPr lang="en-US" cap="none" dirty="0"/>
              <a:t>In the diamond paradox the MZI is not sufficient, the loop provides </a:t>
            </a:r>
            <a:r>
              <a:rPr lang="en-US" i="1" cap="none" dirty="0"/>
              <a:t>part</a:t>
            </a:r>
            <a:r>
              <a:rPr lang="en-US" cap="none" dirty="0"/>
              <a:t> of the specification.</a:t>
            </a:r>
          </a:p>
          <a:p>
            <a:pPr lvl="1">
              <a:lnSpc>
                <a:spcPct val="100000"/>
              </a:lnSpc>
              <a:spcBef>
                <a:spcPts val="400"/>
              </a:spcBef>
            </a:pPr>
            <a:r>
              <a:rPr lang="en-US" cap="none" dirty="0"/>
              <a:t>A step closer to self-collapse – quantum level only.</a:t>
            </a:r>
          </a:p>
          <a:p>
            <a:pPr>
              <a:lnSpc>
                <a:spcPct val="100000"/>
              </a:lnSpc>
              <a:spcBef>
                <a:spcPts val="400"/>
              </a:spcBef>
            </a:pPr>
            <a:r>
              <a:rPr lang="en-US" cap="none" dirty="0"/>
              <a:t>But it is a test of the </a:t>
            </a:r>
            <a:r>
              <a:rPr lang="en-US" i="1" cap="none" dirty="0"/>
              <a:t>symmetric spacetime interval</a:t>
            </a:r>
            <a:r>
              <a:rPr lang="en-US" cap="none" dirty="0"/>
              <a:t>.</a:t>
            </a:r>
          </a:p>
          <a:p>
            <a:pPr lvl="1">
              <a:lnSpc>
                <a:spcPct val="100000"/>
              </a:lnSpc>
              <a:spcBef>
                <a:spcPts val="400"/>
              </a:spcBef>
            </a:pPr>
            <a:r>
              <a:rPr lang="en-US" cap="none" dirty="0"/>
              <a:t>Candidate spec for the top edge of a </a:t>
            </a:r>
            <a:r>
              <a:rPr lang="en-US" i="1" cap="none" dirty="0"/>
              <a:t>world ribbon</a:t>
            </a:r>
            <a:r>
              <a:rPr lang="en-US" cap="none" dirty="0"/>
              <a:t>.</a:t>
            </a:r>
          </a:p>
        </p:txBody>
      </p:sp>
    </p:spTree>
    <p:extLst>
      <p:ext uri="{BB962C8B-B14F-4D97-AF65-F5344CB8AC3E}">
        <p14:creationId xmlns:p14="http://schemas.microsoft.com/office/powerpoint/2010/main" val="291767738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DCEEC2-0BB8-0B1C-F7AC-20BA3E65271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DFE7343-4A59-FF41-652B-C050F7E9C84F}"/>
              </a:ext>
            </a:extLst>
          </p:cNvPr>
          <p:cNvSpPr>
            <a:spLocks noGrp="1"/>
          </p:cNvSpPr>
          <p:nvPr>
            <p:ph type="title"/>
          </p:nvPr>
        </p:nvSpPr>
        <p:spPr>
          <a:xfrm>
            <a:off x="685332" y="457200"/>
            <a:ext cx="7773338" cy="600681"/>
          </a:xfrm>
          <a:gradFill flip="none" rotWithShape="1">
            <a:gsLst>
              <a:gs pos="0">
                <a:srgbClr val="D3B2E9"/>
              </a:gs>
              <a:gs pos="46000">
                <a:srgbClr val="D3B2E9"/>
              </a:gs>
              <a:gs pos="100000">
                <a:srgbClr val="542277"/>
              </a:gs>
            </a:gsLst>
            <a:path path="circle">
              <a:fillToRect l="50000" t="130000" r="50000" b="-30000"/>
            </a:path>
            <a:tileRect/>
          </a:gradFill>
        </p:spPr>
        <p:txBody>
          <a:bodyPr>
            <a:normAutofit/>
          </a:bodyPr>
          <a:lstStyle/>
          <a:p>
            <a:r>
              <a:rPr lang="en-US" cap="none" dirty="0"/>
              <a:t>Section</a:t>
            </a:r>
          </a:p>
        </p:txBody>
      </p:sp>
      <p:sp>
        <p:nvSpPr>
          <p:cNvPr id="4" name="Slide Number Placeholder 3">
            <a:extLst>
              <a:ext uri="{FF2B5EF4-FFF2-40B4-BE49-F238E27FC236}">
                <a16:creationId xmlns:a16="http://schemas.microsoft.com/office/drawing/2014/main" id="{582615B1-DE4A-6481-0204-56133B505232}"/>
              </a:ext>
            </a:extLst>
          </p:cNvPr>
          <p:cNvSpPr>
            <a:spLocks noGrp="1"/>
          </p:cNvSpPr>
          <p:nvPr>
            <p:ph type="sldNum" sz="quarter" idx="12"/>
          </p:nvPr>
        </p:nvSpPr>
        <p:spPr>
          <a:xfrm>
            <a:off x="7885509" y="6400800"/>
            <a:ext cx="573161" cy="365125"/>
          </a:xfrm>
        </p:spPr>
        <p:txBody>
          <a:bodyPr/>
          <a:lstStyle/>
          <a:p>
            <a:fld id="{23A7953B-B4AA-634C-AC3B-B52C39691C1C}" type="slidenum">
              <a:rPr lang="en-US" smtClean="0"/>
              <a:pPr/>
              <a:t>43</a:t>
            </a:fld>
            <a:endParaRPr lang="en-US"/>
          </a:p>
        </p:txBody>
      </p:sp>
      <p:sp>
        <p:nvSpPr>
          <p:cNvPr id="7" name="Content Placeholder 2">
            <a:extLst>
              <a:ext uri="{FF2B5EF4-FFF2-40B4-BE49-F238E27FC236}">
                <a16:creationId xmlns:a16="http://schemas.microsoft.com/office/drawing/2014/main" id="{11D000FB-ABC7-7FB9-B5A7-29FF359819BF}"/>
              </a:ext>
            </a:extLst>
          </p:cNvPr>
          <p:cNvSpPr txBox="1">
            <a:spLocks/>
          </p:cNvSpPr>
          <p:nvPr/>
        </p:nvSpPr>
        <p:spPr>
          <a:xfrm>
            <a:off x="685329" y="1188719"/>
            <a:ext cx="7772400" cy="5120640"/>
          </a:xfrm>
          <a:prstGeom prst="rect">
            <a:avLst/>
          </a:prstGeom>
          <a:noFill/>
        </p:spPr>
        <p:txBody>
          <a:bodyPr>
            <a:normAutofit/>
          </a:bodyPr>
          <a:lst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a:lstStyle>
          <a:p>
            <a:pPr>
              <a:lnSpc>
                <a:spcPct val="100000"/>
              </a:lnSpc>
              <a:spcBef>
                <a:spcPts val="400"/>
              </a:spcBef>
            </a:pPr>
            <a:endParaRPr lang="en-US" cap="none" dirty="0"/>
          </a:p>
        </p:txBody>
      </p:sp>
      <p:sp>
        <p:nvSpPr>
          <p:cNvPr id="9" name="TextBox 8">
            <a:extLst>
              <a:ext uri="{FF2B5EF4-FFF2-40B4-BE49-F238E27FC236}">
                <a16:creationId xmlns:a16="http://schemas.microsoft.com/office/drawing/2014/main" id="{85403E49-932C-3801-9916-FF3FD5128E88}"/>
              </a:ext>
            </a:extLst>
          </p:cNvPr>
          <p:cNvSpPr txBox="1"/>
          <p:nvPr/>
        </p:nvSpPr>
        <p:spPr>
          <a:xfrm>
            <a:off x="685330" y="6400800"/>
            <a:ext cx="2743670" cy="307777"/>
          </a:xfrm>
          <a:prstGeom prst="rect">
            <a:avLst/>
          </a:prstGeom>
          <a:noFill/>
        </p:spPr>
        <p:txBody>
          <a:bodyPr wrap="square" rtlCol="0">
            <a:spAutoFit/>
          </a:bodyPr>
          <a:lstStyle/>
          <a:p>
            <a:r>
              <a:rPr lang="en-US" sz="1400" dirty="0">
                <a:solidFill>
                  <a:srgbClr val="7D00FF"/>
                </a:solidFill>
                <a:hlinkClick r:id="rId3" action="ppaction://hlinksldjump">
                  <a:extLst>
                    <a:ext uri="{A12FA001-AC4F-418D-AE19-62706E023703}">
                      <ahyp:hlinkClr xmlns:ahyp="http://schemas.microsoft.com/office/drawing/2018/hyperlinkcolor" val="tx"/>
                    </a:ext>
                  </a:extLst>
                </a:hlinkClick>
              </a:rPr>
              <a:t>Dashboard</a:t>
            </a:r>
            <a:endParaRPr lang="en-US" sz="1400" dirty="0">
              <a:solidFill>
                <a:srgbClr val="7D00FF"/>
              </a:solidFill>
            </a:endParaRPr>
          </a:p>
        </p:txBody>
      </p:sp>
    </p:spTree>
    <p:extLst>
      <p:ext uri="{BB962C8B-B14F-4D97-AF65-F5344CB8AC3E}">
        <p14:creationId xmlns:p14="http://schemas.microsoft.com/office/powerpoint/2010/main" val="342438895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6AD1C5-650A-342A-9265-B4684F97CAD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6926737-1119-B717-40C2-43600AE68E3F}"/>
              </a:ext>
            </a:extLst>
          </p:cNvPr>
          <p:cNvSpPr>
            <a:spLocks noGrp="1"/>
          </p:cNvSpPr>
          <p:nvPr>
            <p:ph type="title"/>
          </p:nvPr>
        </p:nvSpPr>
        <p:spPr>
          <a:xfrm>
            <a:off x="685332" y="457200"/>
            <a:ext cx="7773338" cy="600681"/>
          </a:xfrm>
          <a:gradFill flip="none" rotWithShape="1">
            <a:gsLst>
              <a:gs pos="0">
                <a:schemeClr val="accent2">
                  <a:lumMod val="40000"/>
                  <a:lumOff val="60000"/>
                </a:schemeClr>
              </a:gs>
              <a:gs pos="45000">
                <a:schemeClr val="accent2">
                  <a:lumMod val="60000"/>
                  <a:lumOff val="40000"/>
                </a:schemeClr>
              </a:gs>
              <a:gs pos="99000">
                <a:srgbClr val="00B050"/>
              </a:gs>
            </a:gsLst>
            <a:path path="circle">
              <a:fillToRect l="50000" t="130000" r="50000" b="-30000"/>
            </a:path>
            <a:tileRect/>
          </a:gradFill>
        </p:spPr>
        <p:txBody>
          <a:bodyPr/>
          <a:lstStyle/>
          <a:p>
            <a:r>
              <a:rPr lang="en-US" cap="none" dirty="0"/>
              <a:t>Section</a:t>
            </a:r>
          </a:p>
        </p:txBody>
      </p:sp>
      <p:sp>
        <p:nvSpPr>
          <p:cNvPr id="4" name="Slide Number Placeholder 3">
            <a:extLst>
              <a:ext uri="{FF2B5EF4-FFF2-40B4-BE49-F238E27FC236}">
                <a16:creationId xmlns:a16="http://schemas.microsoft.com/office/drawing/2014/main" id="{CAB99026-9BA6-635F-1D78-1C8DB7C5CCBC}"/>
              </a:ext>
            </a:extLst>
          </p:cNvPr>
          <p:cNvSpPr>
            <a:spLocks noGrp="1"/>
          </p:cNvSpPr>
          <p:nvPr>
            <p:ph type="sldNum" sz="quarter" idx="12"/>
          </p:nvPr>
        </p:nvSpPr>
        <p:spPr>
          <a:xfrm>
            <a:off x="7885509" y="6400800"/>
            <a:ext cx="573161" cy="365125"/>
          </a:xfrm>
        </p:spPr>
        <p:txBody>
          <a:bodyPr/>
          <a:lstStyle/>
          <a:p>
            <a:fld id="{23A7953B-B4AA-634C-AC3B-B52C39691C1C}" type="slidenum">
              <a:rPr lang="en-US" smtClean="0"/>
              <a:pPr/>
              <a:t>44</a:t>
            </a:fld>
            <a:endParaRPr lang="en-US" dirty="0"/>
          </a:p>
        </p:txBody>
      </p:sp>
      <p:sp>
        <p:nvSpPr>
          <p:cNvPr id="5" name="TextBox 4">
            <a:extLst>
              <a:ext uri="{FF2B5EF4-FFF2-40B4-BE49-F238E27FC236}">
                <a16:creationId xmlns:a16="http://schemas.microsoft.com/office/drawing/2014/main" id="{A703CAE5-7043-F833-3702-5F1246982047}"/>
              </a:ext>
            </a:extLst>
          </p:cNvPr>
          <p:cNvSpPr txBox="1"/>
          <p:nvPr/>
        </p:nvSpPr>
        <p:spPr>
          <a:xfrm>
            <a:off x="685330" y="6400800"/>
            <a:ext cx="2743670" cy="307777"/>
          </a:xfrm>
          <a:prstGeom prst="rect">
            <a:avLst/>
          </a:prstGeom>
          <a:noFill/>
        </p:spPr>
        <p:txBody>
          <a:bodyPr wrap="square" rtlCol="0">
            <a:spAutoFit/>
          </a:bodyPr>
          <a:lstStyle/>
          <a:p>
            <a:r>
              <a:rPr lang="en-US" sz="1400" dirty="0">
                <a:solidFill>
                  <a:srgbClr val="00B050"/>
                </a:solidFill>
                <a:hlinkClick r:id="rId3" action="ppaction://hlinksldjump">
                  <a:extLst>
                    <a:ext uri="{A12FA001-AC4F-418D-AE19-62706E023703}">
                      <ahyp:hlinkClr xmlns:ahyp="http://schemas.microsoft.com/office/drawing/2018/hyperlinkcolor" val="tx"/>
                    </a:ext>
                  </a:extLst>
                </a:hlinkClick>
              </a:rPr>
              <a:t>Dashboard</a:t>
            </a:r>
            <a:endParaRPr lang="en-US" sz="1400" dirty="0">
              <a:solidFill>
                <a:srgbClr val="00B050"/>
              </a:solidFill>
            </a:endParaRPr>
          </a:p>
        </p:txBody>
      </p:sp>
    </p:spTree>
    <p:extLst>
      <p:ext uri="{BB962C8B-B14F-4D97-AF65-F5344CB8AC3E}">
        <p14:creationId xmlns:p14="http://schemas.microsoft.com/office/powerpoint/2010/main" val="238350279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58CA66-ABCC-4F48-D3C5-2E6754F9D29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5EFF5A9-D023-0FC1-B952-D46BFE2000AC}"/>
              </a:ext>
            </a:extLst>
          </p:cNvPr>
          <p:cNvSpPr>
            <a:spLocks noGrp="1"/>
          </p:cNvSpPr>
          <p:nvPr>
            <p:ph type="title"/>
          </p:nvPr>
        </p:nvSpPr>
        <p:spPr>
          <a:xfrm>
            <a:off x="685332" y="457200"/>
            <a:ext cx="7773338" cy="600681"/>
          </a:xfrm>
          <a:gradFill flip="none" rotWithShape="1">
            <a:gsLst>
              <a:gs pos="0">
                <a:schemeClr val="accent1">
                  <a:lumMod val="40000"/>
                  <a:lumOff val="60000"/>
                </a:schemeClr>
              </a:gs>
              <a:gs pos="46000">
                <a:schemeClr val="accent1">
                  <a:lumMod val="95000"/>
                  <a:lumOff val="5000"/>
                </a:schemeClr>
              </a:gs>
              <a:gs pos="100000">
                <a:schemeClr val="accent1">
                  <a:lumMod val="50000"/>
                </a:schemeClr>
              </a:gs>
            </a:gsLst>
            <a:path path="circle">
              <a:fillToRect l="50000" t="130000" r="50000" b="-30000"/>
            </a:path>
            <a:tileRect/>
          </a:gradFill>
        </p:spPr>
        <p:txBody>
          <a:bodyPr/>
          <a:lstStyle/>
          <a:p>
            <a:r>
              <a:rPr lang="en-US" cap="none" dirty="0"/>
              <a:t>Section</a:t>
            </a:r>
          </a:p>
        </p:txBody>
      </p:sp>
      <p:sp>
        <p:nvSpPr>
          <p:cNvPr id="4" name="Slide Number Placeholder 3">
            <a:extLst>
              <a:ext uri="{FF2B5EF4-FFF2-40B4-BE49-F238E27FC236}">
                <a16:creationId xmlns:a16="http://schemas.microsoft.com/office/drawing/2014/main" id="{47DEB432-88D5-E925-71BB-689678594984}"/>
              </a:ext>
            </a:extLst>
          </p:cNvPr>
          <p:cNvSpPr>
            <a:spLocks noGrp="1"/>
          </p:cNvSpPr>
          <p:nvPr>
            <p:ph type="sldNum" sz="quarter" idx="12"/>
          </p:nvPr>
        </p:nvSpPr>
        <p:spPr>
          <a:xfrm>
            <a:off x="7885509" y="6400800"/>
            <a:ext cx="573161" cy="365125"/>
          </a:xfrm>
        </p:spPr>
        <p:txBody>
          <a:bodyPr/>
          <a:lstStyle/>
          <a:p>
            <a:fld id="{23A7953B-B4AA-634C-AC3B-B52C39691C1C}" type="slidenum">
              <a:rPr lang="en-US" smtClean="0"/>
              <a:pPr/>
              <a:t>45</a:t>
            </a:fld>
            <a:endParaRPr lang="en-US"/>
          </a:p>
        </p:txBody>
      </p:sp>
      <p:sp>
        <p:nvSpPr>
          <p:cNvPr id="9" name="TextBox 8">
            <a:extLst>
              <a:ext uri="{FF2B5EF4-FFF2-40B4-BE49-F238E27FC236}">
                <a16:creationId xmlns:a16="http://schemas.microsoft.com/office/drawing/2014/main" id="{D034B0B2-6387-3FA4-574F-D835C9CCF90A}"/>
              </a:ext>
            </a:extLst>
          </p:cNvPr>
          <p:cNvSpPr txBox="1"/>
          <p:nvPr/>
        </p:nvSpPr>
        <p:spPr>
          <a:xfrm>
            <a:off x="685330" y="6400800"/>
            <a:ext cx="2743670" cy="307777"/>
          </a:xfrm>
          <a:prstGeom prst="rect">
            <a:avLst/>
          </a:prstGeom>
          <a:noFill/>
        </p:spPr>
        <p:txBody>
          <a:bodyPr wrap="square" rtlCol="0">
            <a:spAutoFit/>
          </a:bodyPr>
          <a:lstStyle/>
          <a:p>
            <a:r>
              <a:rPr lang="en-US" sz="1400" dirty="0">
                <a:solidFill>
                  <a:srgbClr val="0070C0"/>
                </a:solidFill>
                <a:hlinkClick r:id="rId3" action="ppaction://hlinksldjump">
                  <a:extLst>
                    <a:ext uri="{A12FA001-AC4F-418D-AE19-62706E023703}">
                      <ahyp:hlinkClr xmlns:ahyp="http://schemas.microsoft.com/office/drawing/2018/hyperlinkcolor" val="tx"/>
                    </a:ext>
                  </a:extLst>
                </a:hlinkClick>
              </a:rPr>
              <a:t>Dashboard</a:t>
            </a:r>
            <a:endParaRPr lang="en-US" sz="1400" dirty="0">
              <a:solidFill>
                <a:srgbClr val="0070C0"/>
              </a:solidFill>
            </a:endParaRPr>
          </a:p>
        </p:txBody>
      </p:sp>
    </p:spTree>
    <p:extLst>
      <p:ext uri="{BB962C8B-B14F-4D97-AF65-F5344CB8AC3E}">
        <p14:creationId xmlns:p14="http://schemas.microsoft.com/office/powerpoint/2010/main" val="379972751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56EEA1-0733-9146-C9BA-3FD1280F5DA7}"/>
              </a:ext>
            </a:extLst>
          </p:cNvPr>
          <p:cNvSpPr>
            <a:spLocks noGrp="1"/>
          </p:cNvSpPr>
          <p:nvPr>
            <p:ph type="title"/>
          </p:nvPr>
        </p:nvSpPr>
        <p:spPr>
          <a:xfrm>
            <a:off x="685332" y="457200"/>
            <a:ext cx="7773338" cy="600681"/>
          </a:xfrm>
          <a:gradFill flip="none" rotWithShape="1">
            <a:gsLst>
              <a:gs pos="0">
                <a:srgbClr val="FF847D">
                  <a:lumMod val="42000"/>
                  <a:lumOff val="58000"/>
                </a:srgbClr>
              </a:gs>
              <a:gs pos="46000">
                <a:srgbClr val="FF847D"/>
              </a:gs>
              <a:gs pos="100000">
                <a:srgbClr val="FF0000"/>
              </a:gs>
            </a:gsLst>
            <a:path path="circle">
              <a:fillToRect l="50000" t="130000" r="50000" b="-30000"/>
            </a:path>
            <a:tileRect/>
          </a:gradFill>
        </p:spPr>
        <p:txBody>
          <a:bodyPr/>
          <a:lstStyle/>
          <a:p>
            <a:r>
              <a:rPr lang="en-US" cap="none" dirty="0"/>
              <a:t>Section</a:t>
            </a:r>
          </a:p>
        </p:txBody>
      </p:sp>
      <p:sp>
        <p:nvSpPr>
          <p:cNvPr id="4" name="Slide Number Placeholder 3">
            <a:extLst>
              <a:ext uri="{FF2B5EF4-FFF2-40B4-BE49-F238E27FC236}">
                <a16:creationId xmlns:a16="http://schemas.microsoft.com/office/drawing/2014/main" id="{12AF3EC7-EED0-325C-25F8-F88A1AC20416}"/>
              </a:ext>
            </a:extLst>
          </p:cNvPr>
          <p:cNvSpPr>
            <a:spLocks noGrp="1"/>
          </p:cNvSpPr>
          <p:nvPr>
            <p:ph type="sldNum" sz="quarter" idx="12"/>
          </p:nvPr>
        </p:nvSpPr>
        <p:spPr>
          <a:xfrm>
            <a:off x="7885509" y="6400800"/>
            <a:ext cx="573161" cy="365125"/>
          </a:xfrm>
        </p:spPr>
        <p:txBody>
          <a:bodyPr/>
          <a:lstStyle/>
          <a:p>
            <a:fld id="{23A7953B-B4AA-634C-AC3B-B52C39691C1C}" type="slidenum">
              <a:rPr lang="en-US" smtClean="0"/>
              <a:pPr/>
              <a:t>46</a:t>
            </a:fld>
            <a:endParaRPr lang="en-US"/>
          </a:p>
        </p:txBody>
      </p:sp>
      <p:sp>
        <p:nvSpPr>
          <p:cNvPr id="5" name="TextBox 4">
            <a:extLst>
              <a:ext uri="{FF2B5EF4-FFF2-40B4-BE49-F238E27FC236}">
                <a16:creationId xmlns:a16="http://schemas.microsoft.com/office/drawing/2014/main" id="{8FF609A5-DE67-2ABF-6585-8A57B0399701}"/>
              </a:ext>
            </a:extLst>
          </p:cNvPr>
          <p:cNvSpPr txBox="1"/>
          <p:nvPr/>
        </p:nvSpPr>
        <p:spPr>
          <a:xfrm>
            <a:off x="685330" y="6400800"/>
            <a:ext cx="2743670" cy="307777"/>
          </a:xfrm>
          <a:prstGeom prst="rect">
            <a:avLst/>
          </a:prstGeom>
          <a:noFill/>
        </p:spPr>
        <p:txBody>
          <a:bodyPr wrap="square" rtlCol="0">
            <a:spAutoFit/>
          </a:bodyPr>
          <a:lstStyle/>
          <a:p>
            <a:r>
              <a:rPr lang="en-US" sz="1400" dirty="0">
                <a:solidFill>
                  <a:srgbClr val="FF0000"/>
                </a:solidFill>
                <a:hlinkClick r:id="rId3" action="ppaction://hlinksldjump">
                  <a:extLst>
                    <a:ext uri="{A12FA001-AC4F-418D-AE19-62706E023703}">
                      <ahyp:hlinkClr xmlns:ahyp="http://schemas.microsoft.com/office/drawing/2018/hyperlinkcolor" val="tx"/>
                    </a:ext>
                  </a:extLst>
                </a:hlinkClick>
              </a:rPr>
              <a:t>Dashboard</a:t>
            </a:r>
            <a:endParaRPr lang="en-US" sz="1400" dirty="0">
              <a:solidFill>
                <a:srgbClr val="FF0000"/>
              </a:solidFill>
            </a:endParaRPr>
          </a:p>
        </p:txBody>
      </p:sp>
    </p:spTree>
    <p:extLst>
      <p:ext uri="{BB962C8B-B14F-4D97-AF65-F5344CB8AC3E}">
        <p14:creationId xmlns:p14="http://schemas.microsoft.com/office/powerpoint/2010/main" val="364326733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109380-5C03-0049-36E9-FDC9B60E7F3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F4557AD-E7A3-C91A-4EEE-85E2E57D3D90}"/>
              </a:ext>
            </a:extLst>
          </p:cNvPr>
          <p:cNvSpPr>
            <a:spLocks noGrp="1"/>
          </p:cNvSpPr>
          <p:nvPr>
            <p:ph type="title"/>
          </p:nvPr>
        </p:nvSpPr>
        <p:spPr>
          <a:xfrm>
            <a:off x="685332" y="457200"/>
            <a:ext cx="7773338" cy="600681"/>
          </a:xfrm>
          <a:gradFill flip="none" rotWithShape="1">
            <a:gsLst>
              <a:gs pos="0">
                <a:srgbClr val="FFFF00">
                  <a:alpha val="29773"/>
                </a:srgbClr>
              </a:gs>
              <a:gs pos="45000">
                <a:srgbClr val="FFFF00">
                  <a:alpha val="30000"/>
                </a:srgbClr>
              </a:gs>
              <a:gs pos="99000">
                <a:srgbClr val="FFFF00"/>
              </a:gs>
            </a:gsLst>
            <a:path path="circle">
              <a:fillToRect l="50000" t="130000" r="50000" b="-30000"/>
            </a:path>
            <a:tileRect/>
          </a:gradFill>
        </p:spPr>
        <p:txBody>
          <a:bodyPr/>
          <a:lstStyle/>
          <a:p>
            <a:r>
              <a:rPr lang="en-US" cap="none" dirty="0"/>
              <a:t>Section</a:t>
            </a:r>
          </a:p>
        </p:txBody>
      </p:sp>
      <p:sp>
        <p:nvSpPr>
          <p:cNvPr id="4" name="Slide Number Placeholder 3">
            <a:extLst>
              <a:ext uri="{FF2B5EF4-FFF2-40B4-BE49-F238E27FC236}">
                <a16:creationId xmlns:a16="http://schemas.microsoft.com/office/drawing/2014/main" id="{B563458B-B904-E0DC-8E22-2E3C36F26E0F}"/>
              </a:ext>
            </a:extLst>
          </p:cNvPr>
          <p:cNvSpPr>
            <a:spLocks noGrp="1"/>
          </p:cNvSpPr>
          <p:nvPr>
            <p:ph type="sldNum" sz="quarter" idx="12"/>
          </p:nvPr>
        </p:nvSpPr>
        <p:spPr>
          <a:xfrm>
            <a:off x="7885509" y="6400800"/>
            <a:ext cx="573161" cy="365125"/>
          </a:xfrm>
        </p:spPr>
        <p:txBody>
          <a:bodyPr/>
          <a:lstStyle/>
          <a:p>
            <a:fld id="{23A7953B-B4AA-634C-AC3B-B52C39691C1C}" type="slidenum">
              <a:rPr lang="en-US" smtClean="0"/>
              <a:pPr/>
              <a:t>47</a:t>
            </a:fld>
            <a:endParaRPr lang="en-US" dirty="0"/>
          </a:p>
        </p:txBody>
      </p:sp>
      <p:sp>
        <p:nvSpPr>
          <p:cNvPr id="5" name="TextBox 4">
            <a:extLst>
              <a:ext uri="{FF2B5EF4-FFF2-40B4-BE49-F238E27FC236}">
                <a16:creationId xmlns:a16="http://schemas.microsoft.com/office/drawing/2014/main" id="{AE462660-5F25-E57E-6C3A-5631C4F85167}"/>
              </a:ext>
            </a:extLst>
          </p:cNvPr>
          <p:cNvSpPr txBox="1"/>
          <p:nvPr/>
        </p:nvSpPr>
        <p:spPr>
          <a:xfrm>
            <a:off x="685330" y="6400800"/>
            <a:ext cx="2743670" cy="307777"/>
          </a:xfrm>
          <a:prstGeom prst="rect">
            <a:avLst/>
          </a:prstGeom>
          <a:noFill/>
        </p:spPr>
        <p:txBody>
          <a:bodyPr wrap="square" rtlCol="0">
            <a:spAutoFit/>
          </a:bodyPr>
          <a:lstStyle/>
          <a:p>
            <a:r>
              <a:rPr lang="en-US" sz="1400" dirty="0">
                <a:solidFill>
                  <a:srgbClr val="00B050"/>
                </a:solidFill>
                <a:hlinkClick r:id="rId3" action="ppaction://hlinksldjump">
                  <a:extLst>
                    <a:ext uri="{A12FA001-AC4F-418D-AE19-62706E023703}">
                      <ahyp:hlinkClr xmlns:ahyp="http://schemas.microsoft.com/office/drawing/2018/hyperlinkcolor" val="tx"/>
                    </a:ext>
                  </a:extLst>
                </a:hlinkClick>
              </a:rPr>
              <a:t>Dashboard</a:t>
            </a:r>
            <a:endParaRPr lang="en-US" sz="1400" dirty="0">
              <a:solidFill>
                <a:srgbClr val="00B050"/>
              </a:solidFill>
            </a:endParaRPr>
          </a:p>
        </p:txBody>
      </p:sp>
    </p:spTree>
    <p:extLst>
      <p:ext uri="{BB962C8B-B14F-4D97-AF65-F5344CB8AC3E}">
        <p14:creationId xmlns:p14="http://schemas.microsoft.com/office/powerpoint/2010/main" val="39336725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56EEA1-0733-9146-C9BA-3FD1280F5DA7}"/>
              </a:ext>
            </a:extLst>
          </p:cNvPr>
          <p:cNvSpPr>
            <a:spLocks noGrp="1"/>
          </p:cNvSpPr>
          <p:nvPr>
            <p:ph type="title"/>
          </p:nvPr>
        </p:nvSpPr>
        <p:spPr>
          <a:xfrm>
            <a:off x="685332" y="457200"/>
            <a:ext cx="7773338" cy="600681"/>
          </a:xfrm>
          <a:gradFill flip="none" rotWithShape="1">
            <a:gsLst>
              <a:gs pos="0">
                <a:srgbClr val="FF94FF"/>
              </a:gs>
              <a:gs pos="45000">
                <a:srgbClr val="FF94FF"/>
              </a:gs>
              <a:gs pos="99000">
                <a:srgbClr val="FF00FF"/>
              </a:gs>
            </a:gsLst>
            <a:path path="circle">
              <a:fillToRect l="50000" t="130000" r="50000" b="-30000"/>
            </a:path>
            <a:tileRect/>
          </a:gradFill>
          <a:ln>
            <a:solidFill>
              <a:schemeClr val="accent1"/>
            </a:solidFill>
          </a:ln>
        </p:spPr>
        <p:txBody>
          <a:bodyPr/>
          <a:lstStyle/>
          <a:p>
            <a:r>
              <a:rPr lang="en-US" cap="none" dirty="0"/>
              <a:t>Section</a:t>
            </a:r>
          </a:p>
        </p:txBody>
      </p:sp>
      <p:sp>
        <p:nvSpPr>
          <p:cNvPr id="4" name="Slide Number Placeholder 3">
            <a:extLst>
              <a:ext uri="{FF2B5EF4-FFF2-40B4-BE49-F238E27FC236}">
                <a16:creationId xmlns:a16="http://schemas.microsoft.com/office/drawing/2014/main" id="{12AF3EC7-EED0-325C-25F8-F88A1AC20416}"/>
              </a:ext>
            </a:extLst>
          </p:cNvPr>
          <p:cNvSpPr>
            <a:spLocks noGrp="1"/>
          </p:cNvSpPr>
          <p:nvPr>
            <p:ph type="sldNum" sz="quarter" idx="12"/>
          </p:nvPr>
        </p:nvSpPr>
        <p:spPr>
          <a:xfrm>
            <a:off x="7885509" y="6400800"/>
            <a:ext cx="573161" cy="365125"/>
          </a:xfrm>
        </p:spPr>
        <p:txBody>
          <a:bodyPr/>
          <a:lstStyle/>
          <a:p>
            <a:fld id="{23A7953B-B4AA-634C-AC3B-B52C39691C1C}" type="slidenum">
              <a:rPr lang="en-US" smtClean="0"/>
              <a:pPr/>
              <a:t>48</a:t>
            </a:fld>
            <a:endParaRPr lang="en-US" dirty="0"/>
          </a:p>
        </p:txBody>
      </p:sp>
      <p:sp>
        <p:nvSpPr>
          <p:cNvPr id="5" name="TextBox 4">
            <a:extLst>
              <a:ext uri="{FF2B5EF4-FFF2-40B4-BE49-F238E27FC236}">
                <a16:creationId xmlns:a16="http://schemas.microsoft.com/office/drawing/2014/main" id="{1EED5568-6905-420D-1BFD-6C16B59BB2F9}"/>
              </a:ext>
            </a:extLst>
          </p:cNvPr>
          <p:cNvSpPr txBox="1"/>
          <p:nvPr/>
        </p:nvSpPr>
        <p:spPr>
          <a:xfrm>
            <a:off x="685330" y="6400800"/>
            <a:ext cx="2743670" cy="307777"/>
          </a:xfrm>
          <a:prstGeom prst="rect">
            <a:avLst/>
          </a:prstGeom>
          <a:noFill/>
        </p:spPr>
        <p:txBody>
          <a:bodyPr wrap="square" rtlCol="0">
            <a:spAutoFit/>
          </a:bodyPr>
          <a:lstStyle/>
          <a:p>
            <a:r>
              <a:rPr lang="en-US" sz="1400" dirty="0">
                <a:solidFill>
                  <a:srgbClr val="FF00FF"/>
                </a:solidFill>
                <a:hlinkClick r:id="rId3" action="ppaction://hlinksldjump">
                  <a:extLst>
                    <a:ext uri="{A12FA001-AC4F-418D-AE19-62706E023703}">
                      <ahyp:hlinkClr xmlns:ahyp="http://schemas.microsoft.com/office/drawing/2018/hyperlinkcolor" val="tx"/>
                    </a:ext>
                  </a:extLst>
                </a:hlinkClick>
              </a:rPr>
              <a:t>Dashboard</a:t>
            </a:r>
            <a:endParaRPr lang="en-US" sz="1400" dirty="0">
              <a:solidFill>
                <a:srgbClr val="FF00FF"/>
              </a:solidFill>
            </a:endParaRPr>
          </a:p>
        </p:txBody>
      </p:sp>
      <p:sp>
        <p:nvSpPr>
          <p:cNvPr id="7" name="Content Placeholder 2">
            <a:extLst>
              <a:ext uri="{FF2B5EF4-FFF2-40B4-BE49-F238E27FC236}">
                <a16:creationId xmlns:a16="http://schemas.microsoft.com/office/drawing/2014/main" id="{5735C6E8-BFF4-CD73-A675-BFA783A71A4D}"/>
              </a:ext>
            </a:extLst>
          </p:cNvPr>
          <p:cNvSpPr txBox="1">
            <a:spLocks/>
          </p:cNvSpPr>
          <p:nvPr/>
        </p:nvSpPr>
        <p:spPr>
          <a:xfrm>
            <a:off x="685330" y="1188719"/>
            <a:ext cx="7772870" cy="5120640"/>
          </a:xfrm>
          <a:prstGeom prst="rect">
            <a:avLst/>
          </a:prstGeom>
          <a:noFill/>
        </p:spPr>
        <p:txBody>
          <a:bodyPr>
            <a:normAutofit/>
          </a:bodyPr>
          <a:lst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a:lstStyle>
          <a:p>
            <a:pPr>
              <a:lnSpc>
                <a:spcPct val="100000"/>
              </a:lnSpc>
              <a:spcBef>
                <a:spcPts val="400"/>
              </a:spcBef>
            </a:pPr>
            <a:r>
              <a:rPr lang="en-US" cap="none" dirty="0"/>
              <a:t>Next</a:t>
            </a:r>
          </a:p>
          <a:p>
            <a:pPr lvl="1">
              <a:lnSpc>
                <a:spcPct val="100000"/>
              </a:lnSpc>
              <a:spcBef>
                <a:spcPts val="400"/>
              </a:spcBef>
            </a:pPr>
            <a:r>
              <a:rPr lang="en-US" cap="none" dirty="0"/>
              <a:t>next</a:t>
            </a:r>
          </a:p>
        </p:txBody>
      </p:sp>
    </p:spTree>
    <p:extLst>
      <p:ext uri="{BB962C8B-B14F-4D97-AF65-F5344CB8AC3E}">
        <p14:creationId xmlns:p14="http://schemas.microsoft.com/office/powerpoint/2010/main" val="1933243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AA3E43-14AF-2C84-C404-C754E487969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657BFDD-A4B8-92C8-6010-049ECF29C648}"/>
              </a:ext>
            </a:extLst>
          </p:cNvPr>
          <p:cNvSpPr>
            <a:spLocks noGrp="1"/>
          </p:cNvSpPr>
          <p:nvPr>
            <p:ph type="title"/>
          </p:nvPr>
        </p:nvSpPr>
        <p:spPr>
          <a:xfrm>
            <a:off x="685332" y="457200"/>
            <a:ext cx="7773338" cy="600681"/>
          </a:xfrm>
          <a:gradFill flip="none" rotWithShape="1">
            <a:gsLst>
              <a:gs pos="0">
                <a:schemeClr val="accent2">
                  <a:lumMod val="40000"/>
                  <a:lumOff val="60000"/>
                </a:schemeClr>
              </a:gs>
              <a:gs pos="45000">
                <a:schemeClr val="accent2">
                  <a:lumMod val="60000"/>
                  <a:lumOff val="40000"/>
                </a:schemeClr>
              </a:gs>
              <a:gs pos="99000">
                <a:srgbClr val="00B050"/>
              </a:gs>
            </a:gsLst>
            <a:path path="circle">
              <a:fillToRect l="50000" t="130000" r="50000" b="-30000"/>
            </a:path>
            <a:tileRect/>
          </a:gradFill>
        </p:spPr>
        <p:txBody>
          <a:bodyPr/>
          <a:lstStyle/>
          <a:p>
            <a:r>
              <a:rPr lang="en-US" cap="none" dirty="0"/>
              <a:t>Frequency?</a:t>
            </a:r>
          </a:p>
        </p:txBody>
      </p:sp>
      <p:sp>
        <p:nvSpPr>
          <p:cNvPr id="4" name="Slide Number Placeholder 3">
            <a:extLst>
              <a:ext uri="{FF2B5EF4-FFF2-40B4-BE49-F238E27FC236}">
                <a16:creationId xmlns:a16="http://schemas.microsoft.com/office/drawing/2014/main" id="{6F3B9A00-C198-09E8-DCE6-72CDDA38691B}"/>
              </a:ext>
            </a:extLst>
          </p:cNvPr>
          <p:cNvSpPr>
            <a:spLocks noGrp="1"/>
          </p:cNvSpPr>
          <p:nvPr>
            <p:ph type="sldNum" sz="quarter" idx="12"/>
          </p:nvPr>
        </p:nvSpPr>
        <p:spPr>
          <a:xfrm>
            <a:off x="7885509" y="6400800"/>
            <a:ext cx="573161" cy="365125"/>
          </a:xfrm>
        </p:spPr>
        <p:txBody>
          <a:bodyPr/>
          <a:lstStyle/>
          <a:p>
            <a:fld id="{23A7953B-B4AA-634C-AC3B-B52C39691C1C}" type="slidenum">
              <a:rPr lang="en-US" smtClean="0"/>
              <a:pPr/>
              <a:t>5</a:t>
            </a:fld>
            <a:endParaRPr lang="en-US" dirty="0"/>
          </a:p>
        </p:txBody>
      </p:sp>
      <p:sp>
        <p:nvSpPr>
          <p:cNvPr id="5" name="TextBox 4">
            <a:extLst>
              <a:ext uri="{FF2B5EF4-FFF2-40B4-BE49-F238E27FC236}">
                <a16:creationId xmlns:a16="http://schemas.microsoft.com/office/drawing/2014/main" id="{33006B6F-5B38-8D31-0C99-5479726B45D0}"/>
              </a:ext>
            </a:extLst>
          </p:cNvPr>
          <p:cNvSpPr txBox="1"/>
          <p:nvPr/>
        </p:nvSpPr>
        <p:spPr>
          <a:xfrm>
            <a:off x="685330" y="6400800"/>
            <a:ext cx="2743670" cy="307777"/>
          </a:xfrm>
          <a:prstGeom prst="rect">
            <a:avLst/>
          </a:prstGeom>
          <a:noFill/>
        </p:spPr>
        <p:txBody>
          <a:bodyPr wrap="square" rtlCol="0">
            <a:spAutoFit/>
          </a:bodyPr>
          <a:lstStyle/>
          <a:p>
            <a:r>
              <a:rPr lang="en-US" sz="1400" dirty="0">
                <a:solidFill>
                  <a:srgbClr val="00B050"/>
                </a:solidFill>
                <a:hlinkClick r:id="rId3" action="ppaction://hlinksldjump">
                  <a:extLst>
                    <a:ext uri="{A12FA001-AC4F-418D-AE19-62706E023703}">
                      <ahyp:hlinkClr xmlns:ahyp="http://schemas.microsoft.com/office/drawing/2018/hyperlinkcolor" val="tx"/>
                    </a:ext>
                  </a:extLst>
                </a:hlinkClick>
              </a:rPr>
              <a:t>Dashboard</a:t>
            </a:r>
            <a:endParaRPr lang="en-US" sz="1400" dirty="0">
              <a:solidFill>
                <a:srgbClr val="00B050"/>
              </a:solidFill>
            </a:endParaRPr>
          </a:p>
        </p:txBody>
      </p:sp>
      <p:grpSp>
        <p:nvGrpSpPr>
          <p:cNvPr id="7" name="Group 6">
            <a:extLst>
              <a:ext uri="{FF2B5EF4-FFF2-40B4-BE49-F238E27FC236}">
                <a16:creationId xmlns:a16="http://schemas.microsoft.com/office/drawing/2014/main" id="{665FD29A-4C76-C878-A435-806D431B8D4D}"/>
              </a:ext>
            </a:extLst>
          </p:cNvPr>
          <p:cNvGrpSpPr>
            <a:grpSpLocks noChangeAspect="1"/>
          </p:cNvGrpSpPr>
          <p:nvPr/>
        </p:nvGrpSpPr>
        <p:grpSpPr>
          <a:xfrm>
            <a:off x="3383280" y="1371600"/>
            <a:ext cx="2473996" cy="1152144"/>
            <a:chOff x="4023360" y="1485900"/>
            <a:chExt cx="1006288" cy="468630"/>
          </a:xfrm>
        </p:grpSpPr>
        <p:cxnSp>
          <p:nvCxnSpPr>
            <p:cNvPr id="8" name="Straight Connector 7">
              <a:extLst>
                <a:ext uri="{FF2B5EF4-FFF2-40B4-BE49-F238E27FC236}">
                  <a16:creationId xmlns:a16="http://schemas.microsoft.com/office/drawing/2014/main" id="{04FB54FE-1311-1158-882C-863EE924B41E}"/>
                </a:ext>
              </a:extLst>
            </p:cNvPr>
            <p:cNvCxnSpPr/>
            <p:nvPr/>
          </p:nvCxnSpPr>
          <p:spPr>
            <a:xfrm>
              <a:off x="4023360" y="1485900"/>
              <a:ext cx="0" cy="329452"/>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9" name="Straight Connector 8">
              <a:extLst>
                <a:ext uri="{FF2B5EF4-FFF2-40B4-BE49-F238E27FC236}">
                  <a16:creationId xmlns:a16="http://schemas.microsoft.com/office/drawing/2014/main" id="{BADFAEDC-8F68-E572-02F0-1ADE3971B9B0}"/>
                </a:ext>
              </a:extLst>
            </p:cNvPr>
            <p:cNvCxnSpPr/>
            <p:nvPr/>
          </p:nvCxnSpPr>
          <p:spPr>
            <a:xfrm>
              <a:off x="5029648" y="1485900"/>
              <a:ext cx="0" cy="329452"/>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03E9F7CC-3222-496D-D842-F131E631892A}"/>
                </a:ext>
              </a:extLst>
            </p:cNvPr>
            <p:cNvCxnSpPr/>
            <p:nvPr/>
          </p:nvCxnSpPr>
          <p:spPr>
            <a:xfrm>
              <a:off x="4023360" y="1485900"/>
              <a:ext cx="1005840" cy="0"/>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grpSp>
          <p:nvGrpSpPr>
            <p:cNvPr id="11" name="Group 10">
              <a:extLst>
                <a:ext uri="{FF2B5EF4-FFF2-40B4-BE49-F238E27FC236}">
                  <a16:creationId xmlns:a16="http://schemas.microsoft.com/office/drawing/2014/main" id="{487CFAFA-0E01-358D-5AB4-25A3AF207427}"/>
                </a:ext>
              </a:extLst>
            </p:cNvPr>
            <p:cNvGrpSpPr/>
            <p:nvPr/>
          </p:nvGrpSpPr>
          <p:grpSpPr>
            <a:xfrm>
              <a:off x="4023360" y="1680210"/>
              <a:ext cx="1005840" cy="274320"/>
              <a:chOff x="4023360" y="1680210"/>
              <a:chExt cx="1005840" cy="274320"/>
            </a:xfrm>
          </p:grpSpPr>
          <p:cxnSp>
            <p:nvCxnSpPr>
              <p:cNvPr id="12" name="Straight Connector 11">
                <a:extLst>
                  <a:ext uri="{FF2B5EF4-FFF2-40B4-BE49-F238E27FC236}">
                    <a16:creationId xmlns:a16="http://schemas.microsoft.com/office/drawing/2014/main" id="{1A175834-E940-666D-BFD4-68840BAE0FFA}"/>
                  </a:ext>
                </a:extLst>
              </p:cNvPr>
              <p:cNvCxnSpPr/>
              <p:nvPr/>
            </p:nvCxnSpPr>
            <p:spPr>
              <a:xfrm>
                <a:off x="4663440" y="1815352"/>
                <a:ext cx="365760" cy="0"/>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2CA86F97-BA85-5139-2A73-7FFAC146833A}"/>
                  </a:ext>
                </a:extLst>
              </p:cNvPr>
              <p:cNvCxnSpPr/>
              <p:nvPr/>
            </p:nvCxnSpPr>
            <p:spPr>
              <a:xfrm>
                <a:off x="4023360" y="1815352"/>
                <a:ext cx="365760" cy="0"/>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4" name="Isosceles Triangle 4">
                <a:extLst>
                  <a:ext uri="{FF2B5EF4-FFF2-40B4-BE49-F238E27FC236}">
                    <a16:creationId xmlns:a16="http://schemas.microsoft.com/office/drawing/2014/main" id="{43FF14FD-9BB9-01B7-50C6-94810F272D6D}"/>
                  </a:ext>
                </a:extLst>
              </p:cNvPr>
              <p:cNvSpPr>
                <a:spLocks noChangeAspect="1"/>
              </p:cNvSpPr>
              <p:nvPr/>
            </p:nvSpPr>
            <p:spPr>
              <a:xfrm rot="5400000">
                <a:off x="4389120" y="1645920"/>
                <a:ext cx="274320" cy="342900"/>
              </a:xfrm>
              <a:prstGeom prst="triangle">
                <a:avLst/>
              </a:prstGeom>
              <a:solidFill>
                <a:schemeClr val="bg1"/>
              </a:solidFill>
              <a:ln w="2540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id="{5CC12D03-29D2-30D1-323D-F87B3C043A89}"/>
                  </a:ext>
                </a:extLst>
              </p:cNvPr>
              <p:cNvSpPr>
                <a:spLocks noChangeAspect="1"/>
              </p:cNvSpPr>
              <p:nvPr/>
            </p:nvSpPr>
            <p:spPr>
              <a:xfrm>
                <a:off x="4663440" y="1770980"/>
                <a:ext cx="91440" cy="91440"/>
              </a:xfrm>
              <a:prstGeom prst="ellipse">
                <a:avLst/>
              </a:prstGeom>
              <a:solidFill>
                <a:schemeClr val="bg1"/>
              </a:solidFill>
              <a:ln w="2540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grpSp>
        <p:nvGrpSpPr>
          <p:cNvPr id="263" name="Group 262">
            <a:extLst>
              <a:ext uri="{FF2B5EF4-FFF2-40B4-BE49-F238E27FC236}">
                <a16:creationId xmlns:a16="http://schemas.microsoft.com/office/drawing/2014/main" id="{DF185869-186E-3ED7-6419-CC3F45618BC8}"/>
              </a:ext>
            </a:extLst>
          </p:cNvPr>
          <p:cNvGrpSpPr/>
          <p:nvPr/>
        </p:nvGrpSpPr>
        <p:grpSpPr>
          <a:xfrm>
            <a:off x="182880" y="3017520"/>
            <a:ext cx="8229602" cy="274320"/>
            <a:chOff x="914399" y="2743200"/>
            <a:chExt cx="8229602" cy="274320"/>
          </a:xfrm>
        </p:grpSpPr>
        <p:grpSp>
          <p:nvGrpSpPr>
            <p:cNvPr id="34" name="Group 33">
              <a:extLst>
                <a:ext uri="{FF2B5EF4-FFF2-40B4-BE49-F238E27FC236}">
                  <a16:creationId xmlns:a16="http://schemas.microsoft.com/office/drawing/2014/main" id="{B0C0074F-F2EE-C0FF-E199-B6CA420A917D}"/>
                </a:ext>
              </a:extLst>
            </p:cNvPr>
            <p:cNvGrpSpPr/>
            <p:nvPr/>
          </p:nvGrpSpPr>
          <p:grpSpPr>
            <a:xfrm>
              <a:off x="914399" y="2743200"/>
              <a:ext cx="1645921" cy="274320"/>
              <a:chOff x="914399" y="2743200"/>
              <a:chExt cx="1645921" cy="274320"/>
            </a:xfrm>
          </p:grpSpPr>
          <p:cxnSp>
            <p:nvCxnSpPr>
              <p:cNvPr id="17" name="Elbow Connector 16">
                <a:extLst>
                  <a:ext uri="{FF2B5EF4-FFF2-40B4-BE49-F238E27FC236}">
                    <a16:creationId xmlns:a16="http://schemas.microsoft.com/office/drawing/2014/main" id="{DACDB2B8-4F38-1784-7E2D-02FA60E72728}"/>
                  </a:ext>
                </a:extLst>
              </p:cNvPr>
              <p:cNvCxnSpPr>
                <a:cxnSpLocks/>
              </p:cNvCxnSpPr>
              <p:nvPr/>
            </p:nvCxnSpPr>
            <p:spPr>
              <a:xfrm flipV="1">
                <a:off x="914399" y="2743200"/>
                <a:ext cx="1645920" cy="274320"/>
              </a:xfrm>
              <a:prstGeom prst="bentConnector3">
                <a:avLst/>
              </a:prstGeom>
              <a:ln w="25400"/>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6AD7BB54-8811-D1DC-42A2-16D0D6EAF46E}"/>
                  </a:ext>
                </a:extLst>
              </p:cNvPr>
              <p:cNvCxnSpPr/>
              <p:nvPr/>
            </p:nvCxnSpPr>
            <p:spPr>
              <a:xfrm>
                <a:off x="2560320" y="2743200"/>
                <a:ext cx="0" cy="274320"/>
              </a:xfrm>
              <a:prstGeom prst="line">
                <a:avLst/>
              </a:prstGeom>
              <a:ln w="25400"/>
            </p:spPr>
            <p:style>
              <a:lnRef idx="1">
                <a:schemeClr val="accent1"/>
              </a:lnRef>
              <a:fillRef idx="0">
                <a:schemeClr val="accent1"/>
              </a:fillRef>
              <a:effectRef idx="0">
                <a:schemeClr val="accent1"/>
              </a:effectRef>
              <a:fontRef idx="minor">
                <a:schemeClr val="tx1"/>
              </a:fontRef>
            </p:style>
          </p:cxnSp>
        </p:grpSp>
        <p:grpSp>
          <p:nvGrpSpPr>
            <p:cNvPr id="35" name="Group 34">
              <a:extLst>
                <a:ext uri="{FF2B5EF4-FFF2-40B4-BE49-F238E27FC236}">
                  <a16:creationId xmlns:a16="http://schemas.microsoft.com/office/drawing/2014/main" id="{B76D6788-A7BB-C618-9287-E3A34227E2DB}"/>
                </a:ext>
              </a:extLst>
            </p:cNvPr>
            <p:cNvGrpSpPr/>
            <p:nvPr/>
          </p:nvGrpSpPr>
          <p:grpSpPr>
            <a:xfrm>
              <a:off x="2560320" y="2743200"/>
              <a:ext cx="1645921" cy="274320"/>
              <a:chOff x="914399" y="2743200"/>
              <a:chExt cx="1645921" cy="274320"/>
            </a:xfrm>
          </p:grpSpPr>
          <p:cxnSp>
            <p:nvCxnSpPr>
              <p:cNvPr id="36" name="Elbow Connector 35">
                <a:extLst>
                  <a:ext uri="{FF2B5EF4-FFF2-40B4-BE49-F238E27FC236}">
                    <a16:creationId xmlns:a16="http://schemas.microsoft.com/office/drawing/2014/main" id="{DC176864-025B-703D-72EC-2589698960F0}"/>
                  </a:ext>
                </a:extLst>
              </p:cNvPr>
              <p:cNvCxnSpPr>
                <a:cxnSpLocks/>
              </p:cNvCxnSpPr>
              <p:nvPr/>
            </p:nvCxnSpPr>
            <p:spPr>
              <a:xfrm flipV="1">
                <a:off x="914399" y="2743200"/>
                <a:ext cx="1645920" cy="274320"/>
              </a:xfrm>
              <a:prstGeom prst="bentConnector3">
                <a:avLst/>
              </a:prstGeom>
              <a:ln w="25400"/>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DDA27506-EF8D-E553-5D32-A525A6BCA314}"/>
                  </a:ext>
                </a:extLst>
              </p:cNvPr>
              <p:cNvCxnSpPr/>
              <p:nvPr/>
            </p:nvCxnSpPr>
            <p:spPr>
              <a:xfrm>
                <a:off x="2560320" y="2743200"/>
                <a:ext cx="0" cy="274320"/>
              </a:xfrm>
              <a:prstGeom prst="line">
                <a:avLst/>
              </a:prstGeom>
              <a:ln w="25400"/>
            </p:spPr>
            <p:style>
              <a:lnRef idx="1">
                <a:schemeClr val="accent1"/>
              </a:lnRef>
              <a:fillRef idx="0">
                <a:schemeClr val="accent1"/>
              </a:fillRef>
              <a:effectRef idx="0">
                <a:schemeClr val="accent1"/>
              </a:effectRef>
              <a:fontRef idx="minor">
                <a:schemeClr val="tx1"/>
              </a:fontRef>
            </p:style>
          </p:cxnSp>
        </p:grpSp>
        <p:grpSp>
          <p:nvGrpSpPr>
            <p:cNvPr id="38" name="Group 37">
              <a:extLst>
                <a:ext uri="{FF2B5EF4-FFF2-40B4-BE49-F238E27FC236}">
                  <a16:creationId xmlns:a16="http://schemas.microsoft.com/office/drawing/2014/main" id="{3E9F3DA5-4305-8C3C-B22C-D2C6829B1BD6}"/>
                </a:ext>
              </a:extLst>
            </p:cNvPr>
            <p:cNvGrpSpPr/>
            <p:nvPr/>
          </p:nvGrpSpPr>
          <p:grpSpPr>
            <a:xfrm>
              <a:off x="4206241" y="2743200"/>
              <a:ext cx="1645921" cy="274320"/>
              <a:chOff x="914399" y="2743200"/>
              <a:chExt cx="1645921" cy="274320"/>
            </a:xfrm>
          </p:grpSpPr>
          <p:cxnSp>
            <p:nvCxnSpPr>
              <p:cNvPr id="39" name="Elbow Connector 38">
                <a:extLst>
                  <a:ext uri="{FF2B5EF4-FFF2-40B4-BE49-F238E27FC236}">
                    <a16:creationId xmlns:a16="http://schemas.microsoft.com/office/drawing/2014/main" id="{B994890F-BBA4-C5DF-6944-02F2E91F0FE2}"/>
                  </a:ext>
                </a:extLst>
              </p:cNvPr>
              <p:cNvCxnSpPr>
                <a:cxnSpLocks/>
              </p:cNvCxnSpPr>
              <p:nvPr/>
            </p:nvCxnSpPr>
            <p:spPr>
              <a:xfrm flipV="1">
                <a:off x="914399" y="2743200"/>
                <a:ext cx="1645920" cy="274320"/>
              </a:xfrm>
              <a:prstGeom prst="bentConnector3">
                <a:avLst/>
              </a:prstGeom>
              <a:ln w="25400"/>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272521D2-5792-DB7C-4F03-373CBADC65E1}"/>
                  </a:ext>
                </a:extLst>
              </p:cNvPr>
              <p:cNvCxnSpPr/>
              <p:nvPr/>
            </p:nvCxnSpPr>
            <p:spPr>
              <a:xfrm>
                <a:off x="2560320" y="2743200"/>
                <a:ext cx="0" cy="274320"/>
              </a:xfrm>
              <a:prstGeom prst="line">
                <a:avLst/>
              </a:prstGeom>
              <a:ln w="25400"/>
            </p:spPr>
            <p:style>
              <a:lnRef idx="1">
                <a:schemeClr val="accent1"/>
              </a:lnRef>
              <a:fillRef idx="0">
                <a:schemeClr val="accent1"/>
              </a:fillRef>
              <a:effectRef idx="0">
                <a:schemeClr val="accent1"/>
              </a:effectRef>
              <a:fontRef idx="minor">
                <a:schemeClr val="tx1"/>
              </a:fontRef>
            </p:style>
          </p:cxnSp>
        </p:grpSp>
        <p:grpSp>
          <p:nvGrpSpPr>
            <p:cNvPr id="41" name="Group 40">
              <a:extLst>
                <a:ext uri="{FF2B5EF4-FFF2-40B4-BE49-F238E27FC236}">
                  <a16:creationId xmlns:a16="http://schemas.microsoft.com/office/drawing/2014/main" id="{3438E41C-0D93-BD9F-F99C-E93EE850E6FF}"/>
                </a:ext>
              </a:extLst>
            </p:cNvPr>
            <p:cNvGrpSpPr/>
            <p:nvPr/>
          </p:nvGrpSpPr>
          <p:grpSpPr>
            <a:xfrm>
              <a:off x="5852162" y="2743200"/>
              <a:ext cx="1645921" cy="274320"/>
              <a:chOff x="914399" y="2743200"/>
              <a:chExt cx="1645921" cy="274320"/>
            </a:xfrm>
          </p:grpSpPr>
          <p:cxnSp>
            <p:nvCxnSpPr>
              <p:cNvPr id="42" name="Elbow Connector 41">
                <a:extLst>
                  <a:ext uri="{FF2B5EF4-FFF2-40B4-BE49-F238E27FC236}">
                    <a16:creationId xmlns:a16="http://schemas.microsoft.com/office/drawing/2014/main" id="{7573DE49-7F64-72C1-21C4-01529D7DB7CE}"/>
                  </a:ext>
                </a:extLst>
              </p:cNvPr>
              <p:cNvCxnSpPr>
                <a:cxnSpLocks/>
              </p:cNvCxnSpPr>
              <p:nvPr/>
            </p:nvCxnSpPr>
            <p:spPr>
              <a:xfrm flipV="1">
                <a:off x="914399" y="2743200"/>
                <a:ext cx="1645920" cy="274320"/>
              </a:xfrm>
              <a:prstGeom prst="bentConnector3">
                <a:avLst/>
              </a:prstGeom>
              <a:ln w="25400"/>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56BFDCEB-2E6F-B030-1E9E-5087C8273E53}"/>
                  </a:ext>
                </a:extLst>
              </p:cNvPr>
              <p:cNvCxnSpPr/>
              <p:nvPr/>
            </p:nvCxnSpPr>
            <p:spPr>
              <a:xfrm>
                <a:off x="2560320" y="2743200"/>
                <a:ext cx="0" cy="274320"/>
              </a:xfrm>
              <a:prstGeom prst="line">
                <a:avLst/>
              </a:prstGeom>
              <a:ln w="25400"/>
            </p:spPr>
            <p:style>
              <a:lnRef idx="1">
                <a:schemeClr val="accent1"/>
              </a:lnRef>
              <a:fillRef idx="0">
                <a:schemeClr val="accent1"/>
              </a:fillRef>
              <a:effectRef idx="0">
                <a:schemeClr val="accent1"/>
              </a:effectRef>
              <a:fontRef idx="minor">
                <a:schemeClr val="tx1"/>
              </a:fontRef>
            </p:style>
          </p:cxnSp>
        </p:grpSp>
        <p:grpSp>
          <p:nvGrpSpPr>
            <p:cNvPr id="44" name="Group 43">
              <a:extLst>
                <a:ext uri="{FF2B5EF4-FFF2-40B4-BE49-F238E27FC236}">
                  <a16:creationId xmlns:a16="http://schemas.microsoft.com/office/drawing/2014/main" id="{D6600684-9C9A-2D21-89FD-33BA0E5331C9}"/>
                </a:ext>
              </a:extLst>
            </p:cNvPr>
            <p:cNvGrpSpPr/>
            <p:nvPr/>
          </p:nvGrpSpPr>
          <p:grpSpPr>
            <a:xfrm>
              <a:off x="7498080" y="2743200"/>
              <a:ext cx="1645921" cy="274320"/>
              <a:chOff x="914399" y="2743200"/>
              <a:chExt cx="1645921" cy="274320"/>
            </a:xfrm>
          </p:grpSpPr>
          <p:cxnSp>
            <p:nvCxnSpPr>
              <p:cNvPr id="45" name="Elbow Connector 44">
                <a:extLst>
                  <a:ext uri="{FF2B5EF4-FFF2-40B4-BE49-F238E27FC236}">
                    <a16:creationId xmlns:a16="http://schemas.microsoft.com/office/drawing/2014/main" id="{FA7A39CD-414C-87F8-005A-1DB7AA0EBF7D}"/>
                  </a:ext>
                </a:extLst>
              </p:cNvPr>
              <p:cNvCxnSpPr>
                <a:cxnSpLocks/>
              </p:cNvCxnSpPr>
              <p:nvPr/>
            </p:nvCxnSpPr>
            <p:spPr>
              <a:xfrm flipV="1">
                <a:off x="914399" y="2743200"/>
                <a:ext cx="1645920" cy="274320"/>
              </a:xfrm>
              <a:prstGeom prst="bentConnector3">
                <a:avLst/>
              </a:prstGeom>
              <a:ln w="25400"/>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932CC213-3CFC-7AD2-647C-DBDCB6DF356F}"/>
                  </a:ext>
                </a:extLst>
              </p:cNvPr>
              <p:cNvCxnSpPr/>
              <p:nvPr/>
            </p:nvCxnSpPr>
            <p:spPr>
              <a:xfrm>
                <a:off x="2560320" y="2743200"/>
                <a:ext cx="0" cy="274320"/>
              </a:xfrm>
              <a:prstGeom prst="line">
                <a:avLst/>
              </a:prstGeom>
              <a:ln w="25400"/>
            </p:spPr>
            <p:style>
              <a:lnRef idx="1">
                <a:schemeClr val="accent1"/>
              </a:lnRef>
              <a:fillRef idx="0">
                <a:schemeClr val="accent1"/>
              </a:fillRef>
              <a:effectRef idx="0">
                <a:schemeClr val="accent1"/>
              </a:effectRef>
              <a:fontRef idx="minor">
                <a:schemeClr val="tx1"/>
              </a:fontRef>
            </p:style>
          </p:cxnSp>
        </p:grpSp>
      </p:grpSp>
      <p:grpSp>
        <p:nvGrpSpPr>
          <p:cNvPr id="258" name="Group 257">
            <a:extLst>
              <a:ext uri="{FF2B5EF4-FFF2-40B4-BE49-F238E27FC236}">
                <a16:creationId xmlns:a16="http://schemas.microsoft.com/office/drawing/2014/main" id="{422C1A0A-683A-B878-EE9B-6E3D51577556}"/>
              </a:ext>
            </a:extLst>
          </p:cNvPr>
          <p:cNvGrpSpPr/>
          <p:nvPr/>
        </p:nvGrpSpPr>
        <p:grpSpPr>
          <a:xfrm>
            <a:off x="548640" y="4297680"/>
            <a:ext cx="8229600" cy="274320"/>
            <a:chOff x="914400" y="3749040"/>
            <a:chExt cx="8229600" cy="274320"/>
          </a:xfrm>
        </p:grpSpPr>
        <p:grpSp>
          <p:nvGrpSpPr>
            <p:cNvPr id="32" name="Group 31">
              <a:extLst>
                <a:ext uri="{FF2B5EF4-FFF2-40B4-BE49-F238E27FC236}">
                  <a16:creationId xmlns:a16="http://schemas.microsoft.com/office/drawing/2014/main" id="{9AC3DAAB-FF0C-DD87-A306-BF7C4DAD5EDE}"/>
                </a:ext>
              </a:extLst>
            </p:cNvPr>
            <p:cNvGrpSpPr/>
            <p:nvPr/>
          </p:nvGrpSpPr>
          <p:grpSpPr>
            <a:xfrm>
              <a:off x="914400" y="3749040"/>
              <a:ext cx="914400" cy="274320"/>
              <a:chOff x="914400" y="3657600"/>
              <a:chExt cx="914400" cy="274320"/>
            </a:xfrm>
          </p:grpSpPr>
          <p:cxnSp>
            <p:nvCxnSpPr>
              <p:cNvPr id="24" name="Elbow Connector 23">
                <a:extLst>
                  <a:ext uri="{FF2B5EF4-FFF2-40B4-BE49-F238E27FC236}">
                    <a16:creationId xmlns:a16="http://schemas.microsoft.com/office/drawing/2014/main" id="{BF9F519C-45CE-9551-2F11-462CC3D38D3C}"/>
                  </a:ext>
                </a:extLst>
              </p:cNvPr>
              <p:cNvCxnSpPr>
                <a:cxnSpLocks/>
              </p:cNvCxnSpPr>
              <p:nvPr/>
            </p:nvCxnSpPr>
            <p:spPr>
              <a:xfrm flipV="1">
                <a:off x="914400" y="3657600"/>
                <a:ext cx="914400" cy="274320"/>
              </a:xfrm>
              <a:prstGeom prst="bentConnector3">
                <a:avLst/>
              </a:prstGeom>
              <a:ln w="25400"/>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D893FA76-5094-441D-28B9-C9B7072F7169}"/>
                  </a:ext>
                </a:extLst>
              </p:cNvPr>
              <p:cNvCxnSpPr/>
              <p:nvPr/>
            </p:nvCxnSpPr>
            <p:spPr>
              <a:xfrm>
                <a:off x="1828800" y="3657600"/>
                <a:ext cx="0" cy="274320"/>
              </a:xfrm>
              <a:prstGeom prst="line">
                <a:avLst/>
              </a:prstGeom>
              <a:ln w="25400"/>
            </p:spPr>
            <p:style>
              <a:lnRef idx="1">
                <a:schemeClr val="accent1"/>
              </a:lnRef>
              <a:fillRef idx="0">
                <a:schemeClr val="accent1"/>
              </a:fillRef>
              <a:effectRef idx="0">
                <a:schemeClr val="accent1"/>
              </a:effectRef>
              <a:fontRef idx="minor">
                <a:schemeClr val="tx1"/>
              </a:fontRef>
            </p:style>
          </p:cxnSp>
        </p:grpSp>
        <p:grpSp>
          <p:nvGrpSpPr>
            <p:cNvPr id="62" name="Group 61">
              <a:extLst>
                <a:ext uri="{FF2B5EF4-FFF2-40B4-BE49-F238E27FC236}">
                  <a16:creationId xmlns:a16="http://schemas.microsoft.com/office/drawing/2014/main" id="{51A8684D-97CE-B874-DAA5-237A4C16A807}"/>
                </a:ext>
              </a:extLst>
            </p:cNvPr>
            <p:cNvGrpSpPr/>
            <p:nvPr/>
          </p:nvGrpSpPr>
          <p:grpSpPr>
            <a:xfrm>
              <a:off x="1828800" y="3749040"/>
              <a:ext cx="914400" cy="274320"/>
              <a:chOff x="914400" y="3657600"/>
              <a:chExt cx="914400" cy="274320"/>
            </a:xfrm>
          </p:grpSpPr>
          <p:cxnSp>
            <p:nvCxnSpPr>
              <p:cNvPr id="63" name="Elbow Connector 62">
                <a:extLst>
                  <a:ext uri="{FF2B5EF4-FFF2-40B4-BE49-F238E27FC236}">
                    <a16:creationId xmlns:a16="http://schemas.microsoft.com/office/drawing/2014/main" id="{4E45D369-8DA1-D1BB-D166-55D968803AF4}"/>
                  </a:ext>
                </a:extLst>
              </p:cNvPr>
              <p:cNvCxnSpPr>
                <a:cxnSpLocks/>
              </p:cNvCxnSpPr>
              <p:nvPr/>
            </p:nvCxnSpPr>
            <p:spPr>
              <a:xfrm flipV="1">
                <a:off x="914400" y="3657600"/>
                <a:ext cx="914400" cy="274320"/>
              </a:xfrm>
              <a:prstGeom prst="bentConnector3">
                <a:avLst/>
              </a:prstGeom>
              <a:ln w="25400"/>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E1446582-1DF8-9DF7-C203-B45A824B4D8F}"/>
                  </a:ext>
                </a:extLst>
              </p:cNvPr>
              <p:cNvCxnSpPr/>
              <p:nvPr/>
            </p:nvCxnSpPr>
            <p:spPr>
              <a:xfrm>
                <a:off x="1828800" y="3657600"/>
                <a:ext cx="0" cy="274320"/>
              </a:xfrm>
              <a:prstGeom prst="line">
                <a:avLst/>
              </a:prstGeom>
              <a:ln w="25400"/>
            </p:spPr>
            <p:style>
              <a:lnRef idx="1">
                <a:schemeClr val="accent1"/>
              </a:lnRef>
              <a:fillRef idx="0">
                <a:schemeClr val="accent1"/>
              </a:fillRef>
              <a:effectRef idx="0">
                <a:schemeClr val="accent1"/>
              </a:effectRef>
              <a:fontRef idx="minor">
                <a:schemeClr val="tx1"/>
              </a:fontRef>
            </p:style>
          </p:cxnSp>
        </p:grpSp>
        <p:grpSp>
          <p:nvGrpSpPr>
            <p:cNvPr id="65" name="Group 64">
              <a:extLst>
                <a:ext uri="{FF2B5EF4-FFF2-40B4-BE49-F238E27FC236}">
                  <a16:creationId xmlns:a16="http://schemas.microsoft.com/office/drawing/2014/main" id="{C58F4AB2-43E7-6BB8-D541-417CC7024080}"/>
                </a:ext>
              </a:extLst>
            </p:cNvPr>
            <p:cNvGrpSpPr/>
            <p:nvPr/>
          </p:nvGrpSpPr>
          <p:grpSpPr>
            <a:xfrm>
              <a:off x="2743200" y="3749040"/>
              <a:ext cx="914400" cy="274320"/>
              <a:chOff x="914400" y="3657600"/>
              <a:chExt cx="914400" cy="274320"/>
            </a:xfrm>
          </p:grpSpPr>
          <p:cxnSp>
            <p:nvCxnSpPr>
              <p:cNvPr id="66" name="Elbow Connector 65">
                <a:extLst>
                  <a:ext uri="{FF2B5EF4-FFF2-40B4-BE49-F238E27FC236}">
                    <a16:creationId xmlns:a16="http://schemas.microsoft.com/office/drawing/2014/main" id="{0855C7FA-EAC4-EEC6-089F-9804586A4283}"/>
                  </a:ext>
                </a:extLst>
              </p:cNvPr>
              <p:cNvCxnSpPr>
                <a:cxnSpLocks/>
              </p:cNvCxnSpPr>
              <p:nvPr/>
            </p:nvCxnSpPr>
            <p:spPr>
              <a:xfrm flipV="1">
                <a:off x="914400" y="3657600"/>
                <a:ext cx="914400" cy="274320"/>
              </a:xfrm>
              <a:prstGeom prst="bentConnector3">
                <a:avLst/>
              </a:prstGeom>
              <a:ln w="25400"/>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A96C0A96-7C0F-2740-E1DF-DD733D67DAFE}"/>
                  </a:ext>
                </a:extLst>
              </p:cNvPr>
              <p:cNvCxnSpPr/>
              <p:nvPr/>
            </p:nvCxnSpPr>
            <p:spPr>
              <a:xfrm>
                <a:off x="1828800" y="3657600"/>
                <a:ext cx="0" cy="274320"/>
              </a:xfrm>
              <a:prstGeom prst="line">
                <a:avLst/>
              </a:prstGeom>
              <a:ln w="25400"/>
            </p:spPr>
            <p:style>
              <a:lnRef idx="1">
                <a:schemeClr val="accent1"/>
              </a:lnRef>
              <a:fillRef idx="0">
                <a:schemeClr val="accent1"/>
              </a:fillRef>
              <a:effectRef idx="0">
                <a:schemeClr val="accent1"/>
              </a:effectRef>
              <a:fontRef idx="minor">
                <a:schemeClr val="tx1"/>
              </a:fontRef>
            </p:style>
          </p:cxnSp>
        </p:grpSp>
        <p:grpSp>
          <p:nvGrpSpPr>
            <p:cNvPr id="68" name="Group 67">
              <a:extLst>
                <a:ext uri="{FF2B5EF4-FFF2-40B4-BE49-F238E27FC236}">
                  <a16:creationId xmlns:a16="http://schemas.microsoft.com/office/drawing/2014/main" id="{D063F591-17FA-7AF9-83D1-80249726CEFB}"/>
                </a:ext>
              </a:extLst>
            </p:cNvPr>
            <p:cNvGrpSpPr/>
            <p:nvPr/>
          </p:nvGrpSpPr>
          <p:grpSpPr>
            <a:xfrm>
              <a:off x="3657600" y="3749040"/>
              <a:ext cx="914400" cy="274320"/>
              <a:chOff x="914400" y="3657600"/>
              <a:chExt cx="914400" cy="274320"/>
            </a:xfrm>
          </p:grpSpPr>
          <p:cxnSp>
            <p:nvCxnSpPr>
              <p:cNvPr id="69" name="Elbow Connector 68">
                <a:extLst>
                  <a:ext uri="{FF2B5EF4-FFF2-40B4-BE49-F238E27FC236}">
                    <a16:creationId xmlns:a16="http://schemas.microsoft.com/office/drawing/2014/main" id="{CD64AA41-29B3-62DA-990F-7B35F26A11F0}"/>
                  </a:ext>
                </a:extLst>
              </p:cNvPr>
              <p:cNvCxnSpPr>
                <a:cxnSpLocks/>
              </p:cNvCxnSpPr>
              <p:nvPr/>
            </p:nvCxnSpPr>
            <p:spPr>
              <a:xfrm flipV="1">
                <a:off x="914400" y="3657600"/>
                <a:ext cx="914400" cy="274320"/>
              </a:xfrm>
              <a:prstGeom prst="bentConnector3">
                <a:avLst/>
              </a:prstGeom>
              <a:ln w="25400"/>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DA1B8B90-6D9B-2485-34DB-7B019E3EFF69}"/>
                  </a:ext>
                </a:extLst>
              </p:cNvPr>
              <p:cNvCxnSpPr/>
              <p:nvPr/>
            </p:nvCxnSpPr>
            <p:spPr>
              <a:xfrm>
                <a:off x="1828800" y="3657600"/>
                <a:ext cx="0" cy="274320"/>
              </a:xfrm>
              <a:prstGeom prst="line">
                <a:avLst/>
              </a:prstGeom>
              <a:ln w="25400"/>
            </p:spPr>
            <p:style>
              <a:lnRef idx="1">
                <a:schemeClr val="accent1"/>
              </a:lnRef>
              <a:fillRef idx="0">
                <a:schemeClr val="accent1"/>
              </a:fillRef>
              <a:effectRef idx="0">
                <a:schemeClr val="accent1"/>
              </a:effectRef>
              <a:fontRef idx="minor">
                <a:schemeClr val="tx1"/>
              </a:fontRef>
            </p:style>
          </p:cxnSp>
        </p:grpSp>
        <p:grpSp>
          <p:nvGrpSpPr>
            <p:cNvPr id="71" name="Group 70">
              <a:extLst>
                <a:ext uri="{FF2B5EF4-FFF2-40B4-BE49-F238E27FC236}">
                  <a16:creationId xmlns:a16="http://schemas.microsoft.com/office/drawing/2014/main" id="{99E0CE74-18A2-9861-F3D8-52792C62397B}"/>
                </a:ext>
              </a:extLst>
            </p:cNvPr>
            <p:cNvGrpSpPr/>
            <p:nvPr/>
          </p:nvGrpSpPr>
          <p:grpSpPr>
            <a:xfrm>
              <a:off x="4572000" y="3749040"/>
              <a:ext cx="914400" cy="274320"/>
              <a:chOff x="914400" y="3657600"/>
              <a:chExt cx="914400" cy="274320"/>
            </a:xfrm>
          </p:grpSpPr>
          <p:cxnSp>
            <p:nvCxnSpPr>
              <p:cNvPr id="72" name="Elbow Connector 71">
                <a:extLst>
                  <a:ext uri="{FF2B5EF4-FFF2-40B4-BE49-F238E27FC236}">
                    <a16:creationId xmlns:a16="http://schemas.microsoft.com/office/drawing/2014/main" id="{8F0EDC9C-CFA9-734D-D160-F7E6D4C87FEF}"/>
                  </a:ext>
                </a:extLst>
              </p:cNvPr>
              <p:cNvCxnSpPr>
                <a:cxnSpLocks/>
              </p:cNvCxnSpPr>
              <p:nvPr/>
            </p:nvCxnSpPr>
            <p:spPr>
              <a:xfrm flipV="1">
                <a:off x="914400" y="3657600"/>
                <a:ext cx="914400" cy="274320"/>
              </a:xfrm>
              <a:prstGeom prst="bentConnector3">
                <a:avLst/>
              </a:prstGeom>
              <a:ln w="25400"/>
            </p:spPr>
            <p:style>
              <a:lnRef idx="1">
                <a:schemeClr val="accent1"/>
              </a:lnRef>
              <a:fillRef idx="0">
                <a:schemeClr val="accent1"/>
              </a:fillRef>
              <a:effectRef idx="0">
                <a:schemeClr val="accent1"/>
              </a:effectRef>
              <a:fontRef idx="minor">
                <a:schemeClr val="tx1"/>
              </a:fontRef>
            </p:style>
          </p:cxnSp>
          <p:cxnSp>
            <p:nvCxnSpPr>
              <p:cNvPr id="73" name="Straight Connector 72">
                <a:extLst>
                  <a:ext uri="{FF2B5EF4-FFF2-40B4-BE49-F238E27FC236}">
                    <a16:creationId xmlns:a16="http://schemas.microsoft.com/office/drawing/2014/main" id="{5609BDB6-D912-6A81-2193-92CB006866F5}"/>
                  </a:ext>
                </a:extLst>
              </p:cNvPr>
              <p:cNvCxnSpPr/>
              <p:nvPr/>
            </p:nvCxnSpPr>
            <p:spPr>
              <a:xfrm>
                <a:off x="1828800" y="3657600"/>
                <a:ext cx="0" cy="274320"/>
              </a:xfrm>
              <a:prstGeom prst="line">
                <a:avLst/>
              </a:prstGeom>
              <a:ln w="25400"/>
            </p:spPr>
            <p:style>
              <a:lnRef idx="1">
                <a:schemeClr val="accent1"/>
              </a:lnRef>
              <a:fillRef idx="0">
                <a:schemeClr val="accent1"/>
              </a:fillRef>
              <a:effectRef idx="0">
                <a:schemeClr val="accent1"/>
              </a:effectRef>
              <a:fontRef idx="minor">
                <a:schemeClr val="tx1"/>
              </a:fontRef>
            </p:style>
          </p:cxnSp>
        </p:grpSp>
        <p:grpSp>
          <p:nvGrpSpPr>
            <p:cNvPr id="74" name="Group 73">
              <a:extLst>
                <a:ext uri="{FF2B5EF4-FFF2-40B4-BE49-F238E27FC236}">
                  <a16:creationId xmlns:a16="http://schemas.microsoft.com/office/drawing/2014/main" id="{57B22E18-2379-B69C-E7C2-B9DDF90625AD}"/>
                </a:ext>
              </a:extLst>
            </p:cNvPr>
            <p:cNvGrpSpPr/>
            <p:nvPr/>
          </p:nvGrpSpPr>
          <p:grpSpPr>
            <a:xfrm>
              <a:off x="5486400" y="3749040"/>
              <a:ext cx="914400" cy="274320"/>
              <a:chOff x="914400" y="3657600"/>
              <a:chExt cx="914400" cy="274320"/>
            </a:xfrm>
          </p:grpSpPr>
          <p:cxnSp>
            <p:nvCxnSpPr>
              <p:cNvPr id="75" name="Elbow Connector 74">
                <a:extLst>
                  <a:ext uri="{FF2B5EF4-FFF2-40B4-BE49-F238E27FC236}">
                    <a16:creationId xmlns:a16="http://schemas.microsoft.com/office/drawing/2014/main" id="{6AC87D80-9EE4-F590-F6FC-05659BEAACEC}"/>
                  </a:ext>
                </a:extLst>
              </p:cNvPr>
              <p:cNvCxnSpPr>
                <a:cxnSpLocks/>
              </p:cNvCxnSpPr>
              <p:nvPr/>
            </p:nvCxnSpPr>
            <p:spPr>
              <a:xfrm flipV="1">
                <a:off x="914400" y="3657600"/>
                <a:ext cx="914400" cy="274320"/>
              </a:xfrm>
              <a:prstGeom prst="bentConnector3">
                <a:avLst/>
              </a:prstGeom>
              <a:ln w="25400"/>
            </p:spPr>
            <p:style>
              <a:lnRef idx="1">
                <a:schemeClr val="accent1"/>
              </a:lnRef>
              <a:fillRef idx="0">
                <a:schemeClr val="accent1"/>
              </a:fillRef>
              <a:effectRef idx="0">
                <a:schemeClr val="accent1"/>
              </a:effectRef>
              <a:fontRef idx="minor">
                <a:schemeClr val="tx1"/>
              </a:fontRef>
            </p:style>
          </p:cxnSp>
          <p:cxnSp>
            <p:nvCxnSpPr>
              <p:cNvPr id="76" name="Straight Connector 75">
                <a:extLst>
                  <a:ext uri="{FF2B5EF4-FFF2-40B4-BE49-F238E27FC236}">
                    <a16:creationId xmlns:a16="http://schemas.microsoft.com/office/drawing/2014/main" id="{0F77098A-23F2-6BE1-1DE5-AB69AA1C4280}"/>
                  </a:ext>
                </a:extLst>
              </p:cNvPr>
              <p:cNvCxnSpPr/>
              <p:nvPr/>
            </p:nvCxnSpPr>
            <p:spPr>
              <a:xfrm>
                <a:off x="1828800" y="3657600"/>
                <a:ext cx="0" cy="274320"/>
              </a:xfrm>
              <a:prstGeom prst="line">
                <a:avLst/>
              </a:prstGeom>
              <a:ln w="25400"/>
            </p:spPr>
            <p:style>
              <a:lnRef idx="1">
                <a:schemeClr val="accent1"/>
              </a:lnRef>
              <a:fillRef idx="0">
                <a:schemeClr val="accent1"/>
              </a:fillRef>
              <a:effectRef idx="0">
                <a:schemeClr val="accent1"/>
              </a:effectRef>
              <a:fontRef idx="minor">
                <a:schemeClr val="tx1"/>
              </a:fontRef>
            </p:style>
          </p:cxnSp>
        </p:grpSp>
        <p:grpSp>
          <p:nvGrpSpPr>
            <p:cNvPr id="77" name="Group 76">
              <a:extLst>
                <a:ext uri="{FF2B5EF4-FFF2-40B4-BE49-F238E27FC236}">
                  <a16:creationId xmlns:a16="http://schemas.microsoft.com/office/drawing/2014/main" id="{B4030F11-67E7-E278-8E5C-8AD64E55AEFE}"/>
                </a:ext>
              </a:extLst>
            </p:cNvPr>
            <p:cNvGrpSpPr/>
            <p:nvPr/>
          </p:nvGrpSpPr>
          <p:grpSpPr>
            <a:xfrm>
              <a:off x="6400800" y="3749040"/>
              <a:ext cx="914400" cy="274320"/>
              <a:chOff x="914400" y="3657600"/>
              <a:chExt cx="914400" cy="274320"/>
            </a:xfrm>
          </p:grpSpPr>
          <p:cxnSp>
            <p:nvCxnSpPr>
              <p:cNvPr id="78" name="Elbow Connector 77">
                <a:extLst>
                  <a:ext uri="{FF2B5EF4-FFF2-40B4-BE49-F238E27FC236}">
                    <a16:creationId xmlns:a16="http://schemas.microsoft.com/office/drawing/2014/main" id="{70FA167C-14E3-22CD-8936-9803921BBAFF}"/>
                  </a:ext>
                </a:extLst>
              </p:cNvPr>
              <p:cNvCxnSpPr>
                <a:cxnSpLocks/>
              </p:cNvCxnSpPr>
              <p:nvPr/>
            </p:nvCxnSpPr>
            <p:spPr>
              <a:xfrm flipV="1">
                <a:off x="914400" y="3657600"/>
                <a:ext cx="914400" cy="274320"/>
              </a:xfrm>
              <a:prstGeom prst="bentConnector3">
                <a:avLst/>
              </a:prstGeom>
              <a:ln w="25400"/>
            </p:spPr>
            <p:style>
              <a:lnRef idx="1">
                <a:schemeClr val="accent1"/>
              </a:lnRef>
              <a:fillRef idx="0">
                <a:schemeClr val="accent1"/>
              </a:fillRef>
              <a:effectRef idx="0">
                <a:schemeClr val="accent1"/>
              </a:effectRef>
              <a:fontRef idx="minor">
                <a:schemeClr val="tx1"/>
              </a:fontRef>
            </p:style>
          </p:cxnSp>
          <p:cxnSp>
            <p:nvCxnSpPr>
              <p:cNvPr id="79" name="Straight Connector 78">
                <a:extLst>
                  <a:ext uri="{FF2B5EF4-FFF2-40B4-BE49-F238E27FC236}">
                    <a16:creationId xmlns:a16="http://schemas.microsoft.com/office/drawing/2014/main" id="{2B4D7523-8DCB-8214-48A0-0516E579537F}"/>
                  </a:ext>
                </a:extLst>
              </p:cNvPr>
              <p:cNvCxnSpPr/>
              <p:nvPr/>
            </p:nvCxnSpPr>
            <p:spPr>
              <a:xfrm>
                <a:off x="1828800" y="3657600"/>
                <a:ext cx="0" cy="274320"/>
              </a:xfrm>
              <a:prstGeom prst="line">
                <a:avLst/>
              </a:prstGeom>
              <a:ln w="25400"/>
            </p:spPr>
            <p:style>
              <a:lnRef idx="1">
                <a:schemeClr val="accent1"/>
              </a:lnRef>
              <a:fillRef idx="0">
                <a:schemeClr val="accent1"/>
              </a:fillRef>
              <a:effectRef idx="0">
                <a:schemeClr val="accent1"/>
              </a:effectRef>
              <a:fontRef idx="minor">
                <a:schemeClr val="tx1"/>
              </a:fontRef>
            </p:style>
          </p:cxnSp>
        </p:grpSp>
        <p:grpSp>
          <p:nvGrpSpPr>
            <p:cNvPr id="80" name="Group 79">
              <a:extLst>
                <a:ext uri="{FF2B5EF4-FFF2-40B4-BE49-F238E27FC236}">
                  <a16:creationId xmlns:a16="http://schemas.microsoft.com/office/drawing/2014/main" id="{724769AB-BB83-A29B-21CD-2EB024308308}"/>
                </a:ext>
              </a:extLst>
            </p:cNvPr>
            <p:cNvGrpSpPr/>
            <p:nvPr/>
          </p:nvGrpSpPr>
          <p:grpSpPr>
            <a:xfrm>
              <a:off x="7315200" y="3749040"/>
              <a:ext cx="914400" cy="274320"/>
              <a:chOff x="914400" y="3657600"/>
              <a:chExt cx="914400" cy="274320"/>
            </a:xfrm>
          </p:grpSpPr>
          <p:cxnSp>
            <p:nvCxnSpPr>
              <p:cNvPr id="81" name="Elbow Connector 80">
                <a:extLst>
                  <a:ext uri="{FF2B5EF4-FFF2-40B4-BE49-F238E27FC236}">
                    <a16:creationId xmlns:a16="http://schemas.microsoft.com/office/drawing/2014/main" id="{3FC45484-4756-0118-14D1-2F8E39F00DA8}"/>
                  </a:ext>
                </a:extLst>
              </p:cNvPr>
              <p:cNvCxnSpPr>
                <a:cxnSpLocks/>
              </p:cNvCxnSpPr>
              <p:nvPr/>
            </p:nvCxnSpPr>
            <p:spPr>
              <a:xfrm flipV="1">
                <a:off x="914400" y="3657600"/>
                <a:ext cx="914400" cy="274320"/>
              </a:xfrm>
              <a:prstGeom prst="bentConnector3">
                <a:avLst/>
              </a:prstGeom>
              <a:ln w="25400"/>
            </p:spPr>
            <p:style>
              <a:lnRef idx="1">
                <a:schemeClr val="accent1"/>
              </a:lnRef>
              <a:fillRef idx="0">
                <a:schemeClr val="accent1"/>
              </a:fillRef>
              <a:effectRef idx="0">
                <a:schemeClr val="accent1"/>
              </a:effectRef>
              <a:fontRef idx="minor">
                <a:schemeClr val="tx1"/>
              </a:fontRef>
            </p:style>
          </p:cxnSp>
          <p:cxnSp>
            <p:nvCxnSpPr>
              <p:cNvPr id="82" name="Straight Connector 81">
                <a:extLst>
                  <a:ext uri="{FF2B5EF4-FFF2-40B4-BE49-F238E27FC236}">
                    <a16:creationId xmlns:a16="http://schemas.microsoft.com/office/drawing/2014/main" id="{FFA146D2-322A-B646-24E9-1B847252F948}"/>
                  </a:ext>
                </a:extLst>
              </p:cNvPr>
              <p:cNvCxnSpPr/>
              <p:nvPr/>
            </p:nvCxnSpPr>
            <p:spPr>
              <a:xfrm>
                <a:off x="1828800" y="3657600"/>
                <a:ext cx="0" cy="274320"/>
              </a:xfrm>
              <a:prstGeom prst="line">
                <a:avLst/>
              </a:prstGeom>
              <a:ln w="25400"/>
            </p:spPr>
            <p:style>
              <a:lnRef idx="1">
                <a:schemeClr val="accent1"/>
              </a:lnRef>
              <a:fillRef idx="0">
                <a:schemeClr val="accent1"/>
              </a:fillRef>
              <a:effectRef idx="0">
                <a:schemeClr val="accent1"/>
              </a:effectRef>
              <a:fontRef idx="minor">
                <a:schemeClr val="tx1"/>
              </a:fontRef>
            </p:style>
          </p:cxnSp>
        </p:grpSp>
        <p:grpSp>
          <p:nvGrpSpPr>
            <p:cNvPr id="83" name="Group 82">
              <a:extLst>
                <a:ext uri="{FF2B5EF4-FFF2-40B4-BE49-F238E27FC236}">
                  <a16:creationId xmlns:a16="http://schemas.microsoft.com/office/drawing/2014/main" id="{FB9BD185-A17B-C016-E482-B5878D953C3F}"/>
                </a:ext>
              </a:extLst>
            </p:cNvPr>
            <p:cNvGrpSpPr/>
            <p:nvPr/>
          </p:nvGrpSpPr>
          <p:grpSpPr>
            <a:xfrm>
              <a:off x="8229600" y="3749040"/>
              <a:ext cx="914400" cy="274320"/>
              <a:chOff x="914400" y="3657600"/>
              <a:chExt cx="914400" cy="274320"/>
            </a:xfrm>
          </p:grpSpPr>
          <p:cxnSp>
            <p:nvCxnSpPr>
              <p:cNvPr id="84" name="Elbow Connector 83">
                <a:extLst>
                  <a:ext uri="{FF2B5EF4-FFF2-40B4-BE49-F238E27FC236}">
                    <a16:creationId xmlns:a16="http://schemas.microsoft.com/office/drawing/2014/main" id="{A3CEBD59-B0D1-DE0C-D1A1-6836FC528D3B}"/>
                  </a:ext>
                </a:extLst>
              </p:cNvPr>
              <p:cNvCxnSpPr>
                <a:cxnSpLocks/>
              </p:cNvCxnSpPr>
              <p:nvPr/>
            </p:nvCxnSpPr>
            <p:spPr>
              <a:xfrm flipV="1">
                <a:off x="914400" y="3657600"/>
                <a:ext cx="914400" cy="274320"/>
              </a:xfrm>
              <a:prstGeom prst="bentConnector3">
                <a:avLst/>
              </a:prstGeom>
              <a:ln w="25400"/>
            </p:spPr>
            <p:style>
              <a:lnRef idx="1">
                <a:schemeClr val="accent1"/>
              </a:lnRef>
              <a:fillRef idx="0">
                <a:schemeClr val="accent1"/>
              </a:fillRef>
              <a:effectRef idx="0">
                <a:schemeClr val="accent1"/>
              </a:effectRef>
              <a:fontRef idx="minor">
                <a:schemeClr val="tx1"/>
              </a:fontRef>
            </p:style>
          </p:cxnSp>
          <p:cxnSp>
            <p:nvCxnSpPr>
              <p:cNvPr id="85" name="Straight Connector 84">
                <a:extLst>
                  <a:ext uri="{FF2B5EF4-FFF2-40B4-BE49-F238E27FC236}">
                    <a16:creationId xmlns:a16="http://schemas.microsoft.com/office/drawing/2014/main" id="{C7AF7CCE-ED0C-0BC6-6222-77E1CA0492D3}"/>
                  </a:ext>
                </a:extLst>
              </p:cNvPr>
              <p:cNvCxnSpPr/>
              <p:nvPr/>
            </p:nvCxnSpPr>
            <p:spPr>
              <a:xfrm>
                <a:off x="1828800" y="3657600"/>
                <a:ext cx="0" cy="274320"/>
              </a:xfrm>
              <a:prstGeom prst="line">
                <a:avLst/>
              </a:prstGeom>
              <a:ln w="25400"/>
            </p:spPr>
            <p:style>
              <a:lnRef idx="1">
                <a:schemeClr val="accent1"/>
              </a:lnRef>
              <a:fillRef idx="0">
                <a:schemeClr val="accent1"/>
              </a:fillRef>
              <a:effectRef idx="0">
                <a:schemeClr val="accent1"/>
              </a:effectRef>
              <a:fontRef idx="minor">
                <a:schemeClr val="tx1"/>
              </a:fontRef>
            </p:style>
          </p:cxnSp>
        </p:grpSp>
      </p:grpSp>
      <p:grpSp>
        <p:nvGrpSpPr>
          <p:cNvPr id="265" name="Group 264">
            <a:extLst>
              <a:ext uri="{FF2B5EF4-FFF2-40B4-BE49-F238E27FC236}">
                <a16:creationId xmlns:a16="http://schemas.microsoft.com/office/drawing/2014/main" id="{80F5A6FA-40DD-AED6-AFC6-DA48035E6646}"/>
              </a:ext>
            </a:extLst>
          </p:cNvPr>
          <p:cNvGrpSpPr/>
          <p:nvPr/>
        </p:nvGrpSpPr>
        <p:grpSpPr>
          <a:xfrm>
            <a:off x="731520" y="4937760"/>
            <a:ext cx="8229600" cy="274320"/>
            <a:chOff x="731520" y="4297680"/>
            <a:chExt cx="8229600" cy="274320"/>
          </a:xfrm>
        </p:grpSpPr>
        <p:grpSp>
          <p:nvGrpSpPr>
            <p:cNvPr id="31" name="Group 30">
              <a:extLst>
                <a:ext uri="{FF2B5EF4-FFF2-40B4-BE49-F238E27FC236}">
                  <a16:creationId xmlns:a16="http://schemas.microsoft.com/office/drawing/2014/main" id="{3DB1C2B0-79E3-7A3D-EF50-CB4A8C901C8C}"/>
                </a:ext>
              </a:extLst>
            </p:cNvPr>
            <p:cNvGrpSpPr/>
            <p:nvPr/>
          </p:nvGrpSpPr>
          <p:grpSpPr>
            <a:xfrm>
              <a:off x="731520" y="4297680"/>
              <a:ext cx="548640" cy="274320"/>
              <a:chOff x="914400" y="4206240"/>
              <a:chExt cx="548640" cy="274320"/>
            </a:xfrm>
          </p:grpSpPr>
          <p:cxnSp>
            <p:nvCxnSpPr>
              <p:cNvPr id="25" name="Elbow Connector 24">
                <a:extLst>
                  <a:ext uri="{FF2B5EF4-FFF2-40B4-BE49-F238E27FC236}">
                    <a16:creationId xmlns:a16="http://schemas.microsoft.com/office/drawing/2014/main" id="{3C3BF8DB-BF11-88A1-0D16-A66044336F12}"/>
                  </a:ext>
                </a:extLst>
              </p:cNvPr>
              <p:cNvCxnSpPr>
                <a:cxnSpLocks/>
              </p:cNvCxnSpPr>
              <p:nvPr/>
            </p:nvCxnSpPr>
            <p:spPr>
              <a:xfrm flipV="1">
                <a:off x="914400" y="4206240"/>
                <a:ext cx="548640" cy="274320"/>
              </a:xfrm>
              <a:prstGeom prst="bentConnector3">
                <a:avLst/>
              </a:prstGeom>
              <a:ln w="25400"/>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5E9DC44C-8C1E-42FA-7AC2-4A1008F2827C}"/>
                  </a:ext>
                </a:extLst>
              </p:cNvPr>
              <p:cNvCxnSpPr/>
              <p:nvPr/>
            </p:nvCxnSpPr>
            <p:spPr>
              <a:xfrm>
                <a:off x="1463040" y="4206240"/>
                <a:ext cx="0" cy="274320"/>
              </a:xfrm>
              <a:prstGeom prst="line">
                <a:avLst/>
              </a:prstGeom>
              <a:ln w="25400"/>
            </p:spPr>
            <p:style>
              <a:lnRef idx="1">
                <a:schemeClr val="accent1"/>
              </a:lnRef>
              <a:fillRef idx="0">
                <a:schemeClr val="accent1"/>
              </a:fillRef>
              <a:effectRef idx="0">
                <a:schemeClr val="accent1"/>
              </a:effectRef>
              <a:fontRef idx="minor">
                <a:schemeClr val="tx1"/>
              </a:fontRef>
            </p:style>
          </p:cxnSp>
        </p:grpSp>
        <p:grpSp>
          <p:nvGrpSpPr>
            <p:cNvPr id="86" name="Group 85">
              <a:extLst>
                <a:ext uri="{FF2B5EF4-FFF2-40B4-BE49-F238E27FC236}">
                  <a16:creationId xmlns:a16="http://schemas.microsoft.com/office/drawing/2014/main" id="{D1EFF7A8-B519-34C5-5D1E-D8D7CB650482}"/>
                </a:ext>
              </a:extLst>
            </p:cNvPr>
            <p:cNvGrpSpPr/>
            <p:nvPr/>
          </p:nvGrpSpPr>
          <p:grpSpPr>
            <a:xfrm>
              <a:off x="1280160" y="4297680"/>
              <a:ext cx="548640" cy="274320"/>
              <a:chOff x="914400" y="4206240"/>
              <a:chExt cx="548640" cy="274320"/>
            </a:xfrm>
          </p:grpSpPr>
          <p:cxnSp>
            <p:nvCxnSpPr>
              <p:cNvPr id="87" name="Elbow Connector 86">
                <a:extLst>
                  <a:ext uri="{FF2B5EF4-FFF2-40B4-BE49-F238E27FC236}">
                    <a16:creationId xmlns:a16="http://schemas.microsoft.com/office/drawing/2014/main" id="{2A0943D2-FE59-656D-8174-0793659ED917}"/>
                  </a:ext>
                </a:extLst>
              </p:cNvPr>
              <p:cNvCxnSpPr>
                <a:cxnSpLocks/>
              </p:cNvCxnSpPr>
              <p:nvPr/>
            </p:nvCxnSpPr>
            <p:spPr>
              <a:xfrm flipV="1">
                <a:off x="914400" y="4206240"/>
                <a:ext cx="548640" cy="274320"/>
              </a:xfrm>
              <a:prstGeom prst="bentConnector3">
                <a:avLst/>
              </a:prstGeom>
              <a:ln w="25400"/>
            </p:spPr>
            <p:style>
              <a:lnRef idx="1">
                <a:schemeClr val="accent1"/>
              </a:lnRef>
              <a:fillRef idx="0">
                <a:schemeClr val="accent1"/>
              </a:fillRef>
              <a:effectRef idx="0">
                <a:schemeClr val="accent1"/>
              </a:effectRef>
              <a:fontRef idx="minor">
                <a:schemeClr val="tx1"/>
              </a:fontRef>
            </p:style>
          </p:cxnSp>
          <p:cxnSp>
            <p:nvCxnSpPr>
              <p:cNvPr id="88" name="Straight Connector 87">
                <a:extLst>
                  <a:ext uri="{FF2B5EF4-FFF2-40B4-BE49-F238E27FC236}">
                    <a16:creationId xmlns:a16="http://schemas.microsoft.com/office/drawing/2014/main" id="{5E8794E0-8C74-AD81-1141-A6F8C11596F8}"/>
                  </a:ext>
                </a:extLst>
              </p:cNvPr>
              <p:cNvCxnSpPr/>
              <p:nvPr/>
            </p:nvCxnSpPr>
            <p:spPr>
              <a:xfrm>
                <a:off x="1463040" y="4206240"/>
                <a:ext cx="0" cy="274320"/>
              </a:xfrm>
              <a:prstGeom prst="line">
                <a:avLst/>
              </a:prstGeom>
              <a:ln w="25400"/>
            </p:spPr>
            <p:style>
              <a:lnRef idx="1">
                <a:schemeClr val="accent1"/>
              </a:lnRef>
              <a:fillRef idx="0">
                <a:schemeClr val="accent1"/>
              </a:fillRef>
              <a:effectRef idx="0">
                <a:schemeClr val="accent1"/>
              </a:effectRef>
              <a:fontRef idx="minor">
                <a:schemeClr val="tx1"/>
              </a:fontRef>
            </p:style>
          </p:cxnSp>
        </p:grpSp>
        <p:grpSp>
          <p:nvGrpSpPr>
            <p:cNvPr id="89" name="Group 88">
              <a:extLst>
                <a:ext uri="{FF2B5EF4-FFF2-40B4-BE49-F238E27FC236}">
                  <a16:creationId xmlns:a16="http://schemas.microsoft.com/office/drawing/2014/main" id="{BB39D379-A9CC-ED6E-B968-9C48DF2F136E}"/>
                </a:ext>
              </a:extLst>
            </p:cNvPr>
            <p:cNvGrpSpPr/>
            <p:nvPr/>
          </p:nvGrpSpPr>
          <p:grpSpPr>
            <a:xfrm>
              <a:off x="1828800" y="4297680"/>
              <a:ext cx="548640" cy="274320"/>
              <a:chOff x="914400" y="4206240"/>
              <a:chExt cx="548640" cy="274320"/>
            </a:xfrm>
          </p:grpSpPr>
          <p:cxnSp>
            <p:nvCxnSpPr>
              <p:cNvPr id="90" name="Elbow Connector 89">
                <a:extLst>
                  <a:ext uri="{FF2B5EF4-FFF2-40B4-BE49-F238E27FC236}">
                    <a16:creationId xmlns:a16="http://schemas.microsoft.com/office/drawing/2014/main" id="{3754634D-9623-250E-02B9-47EAF44F20C2}"/>
                  </a:ext>
                </a:extLst>
              </p:cNvPr>
              <p:cNvCxnSpPr>
                <a:cxnSpLocks/>
              </p:cNvCxnSpPr>
              <p:nvPr/>
            </p:nvCxnSpPr>
            <p:spPr>
              <a:xfrm flipV="1">
                <a:off x="914400" y="4206240"/>
                <a:ext cx="548640" cy="274320"/>
              </a:xfrm>
              <a:prstGeom prst="bentConnector3">
                <a:avLst/>
              </a:prstGeom>
              <a:ln w="25400"/>
            </p:spPr>
            <p:style>
              <a:lnRef idx="1">
                <a:schemeClr val="accent1"/>
              </a:lnRef>
              <a:fillRef idx="0">
                <a:schemeClr val="accent1"/>
              </a:fillRef>
              <a:effectRef idx="0">
                <a:schemeClr val="accent1"/>
              </a:effectRef>
              <a:fontRef idx="minor">
                <a:schemeClr val="tx1"/>
              </a:fontRef>
            </p:style>
          </p:cxnSp>
          <p:cxnSp>
            <p:nvCxnSpPr>
              <p:cNvPr id="91" name="Straight Connector 90">
                <a:extLst>
                  <a:ext uri="{FF2B5EF4-FFF2-40B4-BE49-F238E27FC236}">
                    <a16:creationId xmlns:a16="http://schemas.microsoft.com/office/drawing/2014/main" id="{E1963041-E770-9A62-D027-77C6B359E6FB}"/>
                  </a:ext>
                </a:extLst>
              </p:cNvPr>
              <p:cNvCxnSpPr/>
              <p:nvPr/>
            </p:nvCxnSpPr>
            <p:spPr>
              <a:xfrm>
                <a:off x="1463040" y="4206240"/>
                <a:ext cx="0" cy="274320"/>
              </a:xfrm>
              <a:prstGeom prst="line">
                <a:avLst/>
              </a:prstGeom>
              <a:ln w="25400"/>
            </p:spPr>
            <p:style>
              <a:lnRef idx="1">
                <a:schemeClr val="accent1"/>
              </a:lnRef>
              <a:fillRef idx="0">
                <a:schemeClr val="accent1"/>
              </a:fillRef>
              <a:effectRef idx="0">
                <a:schemeClr val="accent1"/>
              </a:effectRef>
              <a:fontRef idx="minor">
                <a:schemeClr val="tx1"/>
              </a:fontRef>
            </p:style>
          </p:cxnSp>
        </p:grpSp>
        <p:grpSp>
          <p:nvGrpSpPr>
            <p:cNvPr id="92" name="Group 91">
              <a:extLst>
                <a:ext uri="{FF2B5EF4-FFF2-40B4-BE49-F238E27FC236}">
                  <a16:creationId xmlns:a16="http://schemas.microsoft.com/office/drawing/2014/main" id="{C37EFFBD-A2DA-0BAC-7AEC-56545BAF9284}"/>
                </a:ext>
              </a:extLst>
            </p:cNvPr>
            <p:cNvGrpSpPr/>
            <p:nvPr/>
          </p:nvGrpSpPr>
          <p:grpSpPr>
            <a:xfrm>
              <a:off x="2377440" y="4297680"/>
              <a:ext cx="548640" cy="274320"/>
              <a:chOff x="914400" y="4206240"/>
              <a:chExt cx="548640" cy="274320"/>
            </a:xfrm>
          </p:grpSpPr>
          <p:cxnSp>
            <p:nvCxnSpPr>
              <p:cNvPr id="93" name="Elbow Connector 92">
                <a:extLst>
                  <a:ext uri="{FF2B5EF4-FFF2-40B4-BE49-F238E27FC236}">
                    <a16:creationId xmlns:a16="http://schemas.microsoft.com/office/drawing/2014/main" id="{E1B4317D-CB7D-126F-EEF0-5BEA980E05A5}"/>
                  </a:ext>
                </a:extLst>
              </p:cNvPr>
              <p:cNvCxnSpPr>
                <a:cxnSpLocks/>
              </p:cNvCxnSpPr>
              <p:nvPr/>
            </p:nvCxnSpPr>
            <p:spPr>
              <a:xfrm flipV="1">
                <a:off x="914400" y="4206240"/>
                <a:ext cx="548640" cy="274320"/>
              </a:xfrm>
              <a:prstGeom prst="bentConnector3">
                <a:avLst/>
              </a:prstGeom>
              <a:ln w="25400"/>
            </p:spPr>
            <p:style>
              <a:lnRef idx="1">
                <a:schemeClr val="accent1"/>
              </a:lnRef>
              <a:fillRef idx="0">
                <a:schemeClr val="accent1"/>
              </a:fillRef>
              <a:effectRef idx="0">
                <a:schemeClr val="accent1"/>
              </a:effectRef>
              <a:fontRef idx="minor">
                <a:schemeClr val="tx1"/>
              </a:fontRef>
            </p:style>
          </p:cxnSp>
          <p:cxnSp>
            <p:nvCxnSpPr>
              <p:cNvPr id="94" name="Straight Connector 93">
                <a:extLst>
                  <a:ext uri="{FF2B5EF4-FFF2-40B4-BE49-F238E27FC236}">
                    <a16:creationId xmlns:a16="http://schemas.microsoft.com/office/drawing/2014/main" id="{045BF0EA-3AC3-D0A2-B972-5BC1EC141475}"/>
                  </a:ext>
                </a:extLst>
              </p:cNvPr>
              <p:cNvCxnSpPr/>
              <p:nvPr/>
            </p:nvCxnSpPr>
            <p:spPr>
              <a:xfrm>
                <a:off x="1463040" y="4206240"/>
                <a:ext cx="0" cy="274320"/>
              </a:xfrm>
              <a:prstGeom prst="line">
                <a:avLst/>
              </a:prstGeom>
              <a:ln w="25400"/>
            </p:spPr>
            <p:style>
              <a:lnRef idx="1">
                <a:schemeClr val="accent1"/>
              </a:lnRef>
              <a:fillRef idx="0">
                <a:schemeClr val="accent1"/>
              </a:fillRef>
              <a:effectRef idx="0">
                <a:schemeClr val="accent1"/>
              </a:effectRef>
              <a:fontRef idx="minor">
                <a:schemeClr val="tx1"/>
              </a:fontRef>
            </p:style>
          </p:cxnSp>
        </p:grpSp>
        <p:grpSp>
          <p:nvGrpSpPr>
            <p:cNvPr id="95" name="Group 94">
              <a:extLst>
                <a:ext uri="{FF2B5EF4-FFF2-40B4-BE49-F238E27FC236}">
                  <a16:creationId xmlns:a16="http://schemas.microsoft.com/office/drawing/2014/main" id="{82A8B03D-BA25-BFC4-987B-158FF3CC7F8E}"/>
                </a:ext>
              </a:extLst>
            </p:cNvPr>
            <p:cNvGrpSpPr/>
            <p:nvPr/>
          </p:nvGrpSpPr>
          <p:grpSpPr>
            <a:xfrm>
              <a:off x="2926080" y="4297680"/>
              <a:ext cx="548640" cy="274320"/>
              <a:chOff x="914400" y="4206240"/>
              <a:chExt cx="548640" cy="274320"/>
            </a:xfrm>
          </p:grpSpPr>
          <p:cxnSp>
            <p:nvCxnSpPr>
              <p:cNvPr id="96" name="Elbow Connector 95">
                <a:extLst>
                  <a:ext uri="{FF2B5EF4-FFF2-40B4-BE49-F238E27FC236}">
                    <a16:creationId xmlns:a16="http://schemas.microsoft.com/office/drawing/2014/main" id="{49F9A911-8DD9-6835-D41B-B2A132594391}"/>
                  </a:ext>
                </a:extLst>
              </p:cNvPr>
              <p:cNvCxnSpPr>
                <a:cxnSpLocks/>
              </p:cNvCxnSpPr>
              <p:nvPr/>
            </p:nvCxnSpPr>
            <p:spPr>
              <a:xfrm flipV="1">
                <a:off x="914400" y="4206240"/>
                <a:ext cx="548640" cy="274320"/>
              </a:xfrm>
              <a:prstGeom prst="bentConnector3">
                <a:avLst/>
              </a:prstGeom>
              <a:ln w="25400"/>
            </p:spPr>
            <p:style>
              <a:lnRef idx="1">
                <a:schemeClr val="accent1"/>
              </a:lnRef>
              <a:fillRef idx="0">
                <a:schemeClr val="accent1"/>
              </a:fillRef>
              <a:effectRef idx="0">
                <a:schemeClr val="accent1"/>
              </a:effectRef>
              <a:fontRef idx="minor">
                <a:schemeClr val="tx1"/>
              </a:fontRef>
            </p:style>
          </p:cxnSp>
          <p:cxnSp>
            <p:nvCxnSpPr>
              <p:cNvPr id="97" name="Straight Connector 96">
                <a:extLst>
                  <a:ext uri="{FF2B5EF4-FFF2-40B4-BE49-F238E27FC236}">
                    <a16:creationId xmlns:a16="http://schemas.microsoft.com/office/drawing/2014/main" id="{B9A25D81-3D94-AD4E-1857-33D265AA1CC2}"/>
                  </a:ext>
                </a:extLst>
              </p:cNvPr>
              <p:cNvCxnSpPr/>
              <p:nvPr/>
            </p:nvCxnSpPr>
            <p:spPr>
              <a:xfrm>
                <a:off x="1463040" y="4206240"/>
                <a:ext cx="0" cy="274320"/>
              </a:xfrm>
              <a:prstGeom prst="line">
                <a:avLst/>
              </a:prstGeom>
              <a:ln w="25400"/>
            </p:spPr>
            <p:style>
              <a:lnRef idx="1">
                <a:schemeClr val="accent1"/>
              </a:lnRef>
              <a:fillRef idx="0">
                <a:schemeClr val="accent1"/>
              </a:fillRef>
              <a:effectRef idx="0">
                <a:schemeClr val="accent1"/>
              </a:effectRef>
              <a:fontRef idx="minor">
                <a:schemeClr val="tx1"/>
              </a:fontRef>
            </p:style>
          </p:cxnSp>
        </p:grpSp>
        <p:grpSp>
          <p:nvGrpSpPr>
            <p:cNvPr id="98" name="Group 97">
              <a:extLst>
                <a:ext uri="{FF2B5EF4-FFF2-40B4-BE49-F238E27FC236}">
                  <a16:creationId xmlns:a16="http://schemas.microsoft.com/office/drawing/2014/main" id="{1A1C99A9-9F97-D0CE-C29D-657E41CD8A0D}"/>
                </a:ext>
              </a:extLst>
            </p:cNvPr>
            <p:cNvGrpSpPr/>
            <p:nvPr/>
          </p:nvGrpSpPr>
          <p:grpSpPr>
            <a:xfrm>
              <a:off x="3474720" y="4297680"/>
              <a:ext cx="548640" cy="274320"/>
              <a:chOff x="914400" y="4206240"/>
              <a:chExt cx="548640" cy="274320"/>
            </a:xfrm>
          </p:grpSpPr>
          <p:cxnSp>
            <p:nvCxnSpPr>
              <p:cNvPr id="99" name="Elbow Connector 98">
                <a:extLst>
                  <a:ext uri="{FF2B5EF4-FFF2-40B4-BE49-F238E27FC236}">
                    <a16:creationId xmlns:a16="http://schemas.microsoft.com/office/drawing/2014/main" id="{67FA7321-520D-D55D-E5FA-90DFB0C7C32A}"/>
                  </a:ext>
                </a:extLst>
              </p:cNvPr>
              <p:cNvCxnSpPr>
                <a:cxnSpLocks/>
              </p:cNvCxnSpPr>
              <p:nvPr/>
            </p:nvCxnSpPr>
            <p:spPr>
              <a:xfrm flipV="1">
                <a:off x="914400" y="4206240"/>
                <a:ext cx="548640" cy="274320"/>
              </a:xfrm>
              <a:prstGeom prst="bentConnector3">
                <a:avLst/>
              </a:prstGeom>
              <a:ln w="25400"/>
            </p:spPr>
            <p:style>
              <a:lnRef idx="1">
                <a:schemeClr val="accent1"/>
              </a:lnRef>
              <a:fillRef idx="0">
                <a:schemeClr val="accent1"/>
              </a:fillRef>
              <a:effectRef idx="0">
                <a:schemeClr val="accent1"/>
              </a:effectRef>
              <a:fontRef idx="minor">
                <a:schemeClr val="tx1"/>
              </a:fontRef>
            </p:style>
          </p:cxnSp>
          <p:cxnSp>
            <p:nvCxnSpPr>
              <p:cNvPr id="100" name="Straight Connector 99">
                <a:extLst>
                  <a:ext uri="{FF2B5EF4-FFF2-40B4-BE49-F238E27FC236}">
                    <a16:creationId xmlns:a16="http://schemas.microsoft.com/office/drawing/2014/main" id="{9BEB917B-56A3-F81F-2600-97FF65216130}"/>
                  </a:ext>
                </a:extLst>
              </p:cNvPr>
              <p:cNvCxnSpPr/>
              <p:nvPr/>
            </p:nvCxnSpPr>
            <p:spPr>
              <a:xfrm>
                <a:off x="1463040" y="4206240"/>
                <a:ext cx="0" cy="274320"/>
              </a:xfrm>
              <a:prstGeom prst="line">
                <a:avLst/>
              </a:prstGeom>
              <a:ln w="25400"/>
            </p:spPr>
            <p:style>
              <a:lnRef idx="1">
                <a:schemeClr val="accent1"/>
              </a:lnRef>
              <a:fillRef idx="0">
                <a:schemeClr val="accent1"/>
              </a:fillRef>
              <a:effectRef idx="0">
                <a:schemeClr val="accent1"/>
              </a:effectRef>
              <a:fontRef idx="minor">
                <a:schemeClr val="tx1"/>
              </a:fontRef>
            </p:style>
          </p:cxnSp>
        </p:grpSp>
        <p:grpSp>
          <p:nvGrpSpPr>
            <p:cNvPr id="101" name="Group 100">
              <a:extLst>
                <a:ext uri="{FF2B5EF4-FFF2-40B4-BE49-F238E27FC236}">
                  <a16:creationId xmlns:a16="http://schemas.microsoft.com/office/drawing/2014/main" id="{7A413D81-09FB-78EB-6E65-A47158A23ED6}"/>
                </a:ext>
              </a:extLst>
            </p:cNvPr>
            <p:cNvGrpSpPr/>
            <p:nvPr/>
          </p:nvGrpSpPr>
          <p:grpSpPr>
            <a:xfrm>
              <a:off x="4023360" y="4297680"/>
              <a:ext cx="548640" cy="274320"/>
              <a:chOff x="914400" y="4206240"/>
              <a:chExt cx="548640" cy="274320"/>
            </a:xfrm>
          </p:grpSpPr>
          <p:cxnSp>
            <p:nvCxnSpPr>
              <p:cNvPr id="102" name="Elbow Connector 101">
                <a:extLst>
                  <a:ext uri="{FF2B5EF4-FFF2-40B4-BE49-F238E27FC236}">
                    <a16:creationId xmlns:a16="http://schemas.microsoft.com/office/drawing/2014/main" id="{385587F3-06E7-4C36-4FDE-AA35D99CD6F5}"/>
                  </a:ext>
                </a:extLst>
              </p:cNvPr>
              <p:cNvCxnSpPr>
                <a:cxnSpLocks/>
              </p:cNvCxnSpPr>
              <p:nvPr/>
            </p:nvCxnSpPr>
            <p:spPr>
              <a:xfrm flipV="1">
                <a:off x="914400" y="4206240"/>
                <a:ext cx="548640" cy="274320"/>
              </a:xfrm>
              <a:prstGeom prst="bentConnector3">
                <a:avLst/>
              </a:prstGeom>
              <a:ln w="25400"/>
            </p:spPr>
            <p:style>
              <a:lnRef idx="1">
                <a:schemeClr val="accent1"/>
              </a:lnRef>
              <a:fillRef idx="0">
                <a:schemeClr val="accent1"/>
              </a:fillRef>
              <a:effectRef idx="0">
                <a:schemeClr val="accent1"/>
              </a:effectRef>
              <a:fontRef idx="minor">
                <a:schemeClr val="tx1"/>
              </a:fontRef>
            </p:style>
          </p:cxnSp>
          <p:cxnSp>
            <p:nvCxnSpPr>
              <p:cNvPr id="103" name="Straight Connector 102">
                <a:extLst>
                  <a:ext uri="{FF2B5EF4-FFF2-40B4-BE49-F238E27FC236}">
                    <a16:creationId xmlns:a16="http://schemas.microsoft.com/office/drawing/2014/main" id="{D5E34367-AFC6-D17C-D308-701039649FBF}"/>
                  </a:ext>
                </a:extLst>
              </p:cNvPr>
              <p:cNvCxnSpPr/>
              <p:nvPr/>
            </p:nvCxnSpPr>
            <p:spPr>
              <a:xfrm>
                <a:off x="1463040" y="4206240"/>
                <a:ext cx="0" cy="274320"/>
              </a:xfrm>
              <a:prstGeom prst="line">
                <a:avLst/>
              </a:prstGeom>
              <a:ln w="25400"/>
            </p:spPr>
            <p:style>
              <a:lnRef idx="1">
                <a:schemeClr val="accent1"/>
              </a:lnRef>
              <a:fillRef idx="0">
                <a:schemeClr val="accent1"/>
              </a:fillRef>
              <a:effectRef idx="0">
                <a:schemeClr val="accent1"/>
              </a:effectRef>
              <a:fontRef idx="minor">
                <a:schemeClr val="tx1"/>
              </a:fontRef>
            </p:style>
          </p:cxnSp>
        </p:grpSp>
        <p:grpSp>
          <p:nvGrpSpPr>
            <p:cNvPr id="104" name="Group 103">
              <a:extLst>
                <a:ext uri="{FF2B5EF4-FFF2-40B4-BE49-F238E27FC236}">
                  <a16:creationId xmlns:a16="http://schemas.microsoft.com/office/drawing/2014/main" id="{A8F842ED-94E6-0DF2-4613-AA768CE43172}"/>
                </a:ext>
              </a:extLst>
            </p:cNvPr>
            <p:cNvGrpSpPr/>
            <p:nvPr/>
          </p:nvGrpSpPr>
          <p:grpSpPr>
            <a:xfrm>
              <a:off x="4572000" y="4297680"/>
              <a:ext cx="548640" cy="274320"/>
              <a:chOff x="914400" y="4206240"/>
              <a:chExt cx="548640" cy="274320"/>
            </a:xfrm>
          </p:grpSpPr>
          <p:cxnSp>
            <p:nvCxnSpPr>
              <p:cNvPr id="105" name="Elbow Connector 104">
                <a:extLst>
                  <a:ext uri="{FF2B5EF4-FFF2-40B4-BE49-F238E27FC236}">
                    <a16:creationId xmlns:a16="http://schemas.microsoft.com/office/drawing/2014/main" id="{B5EB078D-8501-7A5D-A407-83AE0BD46023}"/>
                  </a:ext>
                </a:extLst>
              </p:cNvPr>
              <p:cNvCxnSpPr>
                <a:cxnSpLocks/>
              </p:cNvCxnSpPr>
              <p:nvPr/>
            </p:nvCxnSpPr>
            <p:spPr>
              <a:xfrm flipV="1">
                <a:off x="914400" y="4206240"/>
                <a:ext cx="548640" cy="274320"/>
              </a:xfrm>
              <a:prstGeom prst="bentConnector3">
                <a:avLst/>
              </a:prstGeom>
              <a:ln w="25400"/>
            </p:spPr>
            <p:style>
              <a:lnRef idx="1">
                <a:schemeClr val="accent1"/>
              </a:lnRef>
              <a:fillRef idx="0">
                <a:schemeClr val="accent1"/>
              </a:fillRef>
              <a:effectRef idx="0">
                <a:schemeClr val="accent1"/>
              </a:effectRef>
              <a:fontRef idx="minor">
                <a:schemeClr val="tx1"/>
              </a:fontRef>
            </p:style>
          </p:cxnSp>
          <p:cxnSp>
            <p:nvCxnSpPr>
              <p:cNvPr id="106" name="Straight Connector 105">
                <a:extLst>
                  <a:ext uri="{FF2B5EF4-FFF2-40B4-BE49-F238E27FC236}">
                    <a16:creationId xmlns:a16="http://schemas.microsoft.com/office/drawing/2014/main" id="{CCCD3E9E-0461-AB9F-2325-33F769438D90}"/>
                  </a:ext>
                </a:extLst>
              </p:cNvPr>
              <p:cNvCxnSpPr/>
              <p:nvPr/>
            </p:nvCxnSpPr>
            <p:spPr>
              <a:xfrm>
                <a:off x="1463040" y="4206240"/>
                <a:ext cx="0" cy="274320"/>
              </a:xfrm>
              <a:prstGeom prst="line">
                <a:avLst/>
              </a:prstGeom>
              <a:ln w="25400"/>
            </p:spPr>
            <p:style>
              <a:lnRef idx="1">
                <a:schemeClr val="accent1"/>
              </a:lnRef>
              <a:fillRef idx="0">
                <a:schemeClr val="accent1"/>
              </a:fillRef>
              <a:effectRef idx="0">
                <a:schemeClr val="accent1"/>
              </a:effectRef>
              <a:fontRef idx="minor">
                <a:schemeClr val="tx1"/>
              </a:fontRef>
            </p:style>
          </p:cxnSp>
        </p:grpSp>
        <p:grpSp>
          <p:nvGrpSpPr>
            <p:cNvPr id="107" name="Group 106">
              <a:extLst>
                <a:ext uri="{FF2B5EF4-FFF2-40B4-BE49-F238E27FC236}">
                  <a16:creationId xmlns:a16="http://schemas.microsoft.com/office/drawing/2014/main" id="{B9665F0A-FAB6-517B-CB88-BFFE5430C0BC}"/>
                </a:ext>
              </a:extLst>
            </p:cNvPr>
            <p:cNvGrpSpPr/>
            <p:nvPr/>
          </p:nvGrpSpPr>
          <p:grpSpPr>
            <a:xfrm>
              <a:off x="5120640" y="4297680"/>
              <a:ext cx="548640" cy="274320"/>
              <a:chOff x="914400" y="4206240"/>
              <a:chExt cx="548640" cy="274320"/>
            </a:xfrm>
          </p:grpSpPr>
          <p:cxnSp>
            <p:nvCxnSpPr>
              <p:cNvPr id="108" name="Elbow Connector 107">
                <a:extLst>
                  <a:ext uri="{FF2B5EF4-FFF2-40B4-BE49-F238E27FC236}">
                    <a16:creationId xmlns:a16="http://schemas.microsoft.com/office/drawing/2014/main" id="{828D9801-3BC4-B87D-A110-69E834C51DC1}"/>
                  </a:ext>
                </a:extLst>
              </p:cNvPr>
              <p:cNvCxnSpPr>
                <a:cxnSpLocks/>
              </p:cNvCxnSpPr>
              <p:nvPr/>
            </p:nvCxnSpPr>
            <p:spPr>
              <a:xfrm flipV="1">
                <a:off x="914400" y="4206240"/>
                <a:ext cx="548640" cy="274320"/>
              </a:xfrm>
              <a:prstGeom prst="bentConnector3">
                <a:avLst/>
              </a:prstGeom>
              <a:ln w="25400"/>
            </p:spPr>
            <p:style>
              <a:lnRef idx="1">
                <a:schemeClr val="accent1"/>
              </a:lnRef>
              <a:fillRef idx="0">
                <a:schemeClr val="accent1"/>
              </a:fillRef>
              <a:effectRef idx="0">
                <a:schemeClr val="accent1"/>
              </a:effectRef>
              <a:fontRef idx="minor">
                <a:schemeClr val="tx1"/>
              </a:fontRef>
            </p:style>
          </p:cxnSp>
          <p:cxnSp>
            <p:nvCxnSpPr>
              <p:cNvPr id="109" name="Straight Connector 108">
                <a:extLst>
                  <a:ext uri="{FF2B5EF4-FFF2-40B4-BE49-F238E27FC236}">
                    <a16:creationId xmlns:a16="http://schemas.microsoft.com/office/drawing/2014/main" id="{3CECD193-39D9-FFBD-C12C-AE53645AC3FA}"/>
                  </a:ext>
                </a:extLst>
              </p:cNvPr>
              <p:cNvCxnSpPr/>
              <p:nvPr/>
            </p:nvCxnSpPr>
            <p:spPr>
              <a:xfrm>
                <a:off x="1463040" y="4206240"/>
                <a:ext cx="0" cy="274320"/>
              </a:xfrm>
              <a:prstGeom prst="line">
                <a:avLst/>
              </a:prstGeom>
              <a:ln w="25400"/>
            </p:spPr>
            <p:style>
              <a:lnRef idx="1">
                <a:schemeClr val="accent1"/>
              </a:lnRef>
              <a:fillRef idx="0">
                <a:schemeClr val="accent1"/>
              </a:fillRef>
              <a:effectRef idx="0">
                <a:schemeClr val="accent1"/>
              </a:effectRef>
              <a:fontRef idx="minor">
                <a:schemeClr val="tx1"/>
              </a:fontRef>
            </p:style>
          </p:cxnSp>
        </p:grpSp>
        <p:grpSp>
          <p:nvGrpSpPr>
            <p:cNvPr id="110" name="Group 109">
              <a:extLst>
                <a:ext uri="{FF2B5EF4-FFF2-40B4-BE49-F238E27FC236}">
                  <a16:creationId xmlns:a16="http://schemas.microsoft.com/office/drawing/2014/main" id="{163AA187-1596-161E-7068-0F59423FEC2D}"/>
                </a:ext>
              </a:extLst>
            </p:cNvPr>
            <p:cNvGrpSpPr/>
            <p:nvPr/>
          </p:nvGrpSpPr>
          <p:grpSpPr>
            <a:xfrm>
              <a:off x="5669280" y="4297680"/>
              <a:ext cx="548640" cy="274320"/>
              <a:chOff x="914400" y="4206240"/>
              <a:chExt cx="548640" cy="274320"/>
            </a:xfrm>
          </p:grpSpPr>
          <p:cxnSp>
            <p:nvCxnSpPr>
              <p:cNvPr id="111" name="Elbow Connector 110">
                <a:extLst>
                  <a:ext uri="{FF2B5EF4-FFF2-40B4-BE49-F238E27FC236}">
                    <a16:creationId xmlns:a16="http://schemas.microsoft.com/office/drawing/2014/main" id="{5B171CB6-A123-58FB-3D87-BB4D4EA91798}"/>
                  </a:ext>
                </a:extLst>
              </p:cNvPr>
              <p:cNvCxnSpPr>
                <a:cxnSpLocks/>
              </p:cNvCxnSpPr>
              <p:nvPr/>
            </p:nvCxnSpPr>
            <p:spPr>
              <a:xfrm flipV="1">
                <a:off x="914400" y="4206240"/>
                <a:ext cx="548640" cy="274320"/>
              </a:xfrm>
              <a:prstGeom prst="bentConnector3">
                <a:avLst/>
              </a:prstGeom>
              <a:ln w="25400"/>
            </p:spPr>
            <p:style>
              <a:lnRef idx="1">
                <a:schemeClr val="accent1"/>
              </a:lnRef>
              <a:fillRef idx="0">
                <a:schemeClr val="accent1"/>
              </a:fillRef>
              <a:effectRef idx="0">
                <a:schemeClr val="accent1"/>
              </a:effectRef>
              <a:fontRef idx="minor">
                <a:schemeClr val="tx1"/>
              </a:fontRef>
            </p:style>
          </p:cxnSp>
          <p:cxnSp>
            <p:nvCxnSpPr>
              <p:cNvPr id="112" name="Straight Connector 111">
                <a:extLst>
                  <a:ext uri="{FF2B5EF4-FFF2-40B4-BE49-F238E27FC236}">
                    <a16:creationId xmlns:a16="http://schemas.microsoft.com/office/drawing/2014/main" id="{2C058420-3698-B96A-6DCA-DA69092520B3}"/>
                  </a:ext>
                </a:extLst>
              </p:cNvPr>
              <p:cNvCxnSpPr/>
              <p:nvPr/>
            </p:nvCxnSpPr>
            <p:spPr>
              <a:xfrm>
                <a:off x="1463040" y="4206240"/>
                <a:ext cx="0" cy="274320"/>
              </a:xfrm>
              <a:prstGeom prst="line">
                <a:avLst/>
              </a:prstGeom>
              <a:ln w="25400"/>
            </p:spPr>
            <p:style>
              <a:lnRef idx="1">
                <a:schemeClr val="accent1"/>
              </a:lnRef>
              <a:fillRef idx="0">
                <a:schemeClr val="accent1"/>
              </a:fillRef>
              <a:effectRef idx="0">
                <a:schemeClr val="accent1"/>
              </a:effectRef>
              <a:fontRef idx="minor">
                <a:schemeClr val="tx1"/>
              </a:fontRef>
            </p:style>
          </p:cxnSp>
        </p:grpSp>
        <p:grpSp>
          <p:nvGrpSpPr>
            <p:cNvPr id="113" name="Group 112">
              <a:extLst>
                <a:ext uri="{FF2B5EF4-FFF2-40B4-BE49-F238E27FC236}">
                  <a16:creationId xmlns:a16="http://schemas.microsoft.com/office/drawing/2014/main" id="{8E7F528D-F722-98CE-2F7B-AB2C359F2844}"/>
                </a:ext>
              </a:extLst>
            </p:cNvPr>
            <p:cNvGrpSpPr/>
            <p:nvPr/>
          </p:nvGrpSpPr>
          <p:grpSpPr>
            <a:xfrm>
              <a:off x="6217920" y="4297680"/>
              <a:ext cx="548640" cy="274320"/>
              <a:chOff x="914400" y="4206240"/>
              <a:chExt cx="548640" cy="274320"/>
            </a:xfrm>
          </p:grpSpPr>
          <p:cxnSp>
            <p:nvCxnSpPr>
              <p:cNvPr id="114" name="Elbow Connector 113">
                <a:extLst>
                  <a:ext uri="{FF2B5EF4-FFF2-40B4-BE49-F238E27FC236}">
                    <a16:creationId xmlns:a16="http://schemas.microsoft.com/office/drawing/2014/main" id="{FB8035AB-5917-6EB5-39DC-B53F2972F967}"/>
                  </a:ext>
                </a:extLst>
              </p:cNvPr>
              <p:cNvCxnSpPr>
                <a:cxnSpLocks/>
              </p:cNvCxnSpPr>
              <p:nvPr/>
            </p:nvCxnSpPr>
            <p:spPr>
              <a:xfrm flipV="1">
                <a:off x="914400" y="4206240"/>
                <a:ext cx="548640" cy="274320"/>
              </a:xfrm>
              <a:prstGeom prst="bentConnector3">
                <a:avLst/>
              </a:prstGeom>
              <a:ln w="25400"/>
            </p:spPr>
            <p:style>
              <a:lnRef idx="1">
                <a:schemeClr val="accent1"/>
              </a:lnRef>
              <a:fillRef idx="0">
                <a:schemeClr val="accent1"/>
              </a:fillRef>
              <a:effectRef idx="0">
                <a:schemeClr val="accent1"/>
              </a:effectRef>
              <a:fontRef idx="minor">
                <a:schemeClr val="tx1"/>
              </a:fontRef>
            </p:style>
          </p:cxnSp>
          <p:cxnSp>
            <p:nvCxnSpPr>
              <p:cNvPr id="115" name="Straight Connector 114">
                <a:extLst>
                  <a:ext uri="{FF2B5EF4-FFF2-40B4-BE49-F238E27FC236}">
                    <a16:creationId xmlns:a16="http://schemas.microsoft.com/office/drawing/2014/main" id="{C34FDC98-9D7D-8FD5-D3D3-D2534A33EE01}"/>
                  </a:ext>
                </a:extLst>
              </p:cNvPr>
              <p:cNvCxnSpPr/>
              <p:nvPr/>
            </p:nvCxnSpPr>
            <p:spPr>
              <a:xfrm>
                <a:off x="1463040" y="4206240"/>
                <a:ext cx="0" cy="274320"/>
              </a:xfrm>
              <a:prstGeom prst="line">
                <a:avLst/>
              </a:prstGeom>
              <a:ln w="25400"/>
            </p:spPr>
            <p:style>
              <a:lnRef idx="1">
                <a:schemeClr val="accent1"/>
              </a:lnRef>
              <a:fillRef idx="0">
                <a:schemeClr val="accent1"/>
              </a:fillRef>
              <a:effectRef idx="0">
                <a:schemeClr val="accent1"/>
              </a:effectRef>
              <a:fontRef idx="minor">
                <a:schemeClr val="tx1"/>
              </a:fontRef>
            </p:style>
          </p:cxnSp>
        </p:grpSp>
        <p:grpSp>
          <p:nvGrpSpPr>
            <p:cNvPr id="116" name="Group 115">
              <a:extLst>
                <a:ext uri="{FF2B5EF4-FFF2-40B4-BE49-F238E27FC236}">
                  <a16:creationId xmlns:a16="http://schemas.microsoft.com/office/drawing/2014/main" id="{0D51DB66-932B-D785-E913-BD86FCC63AD1}"/>
                </a:ext>
              </a:extLst>
            </p:cNvPr>
            <p:cNvGrpSpPr/>
            <p:nvPr/>
          </p:nvGrpSpPr>
          <p:grpSpPr>
            <a:xfrm>
              <a:off x="6766560" y="4297680"/>
              <a:ext cx="548640" cy="274320"/>
              <a:chOff x="914400" y="4206240"/>
              <a:chExt cx="548640" cy="274320"/>
            </a:xfrm>
          </p:grpSpPr>
          <p:cxnSp>
            <p:nvCxnSpPr>
              <p:cNvPr id="117" name="Elbow Connector 116">
                <a:extLst>
                  <a:ext uri="{FF2B5EF4-FFF2-40B4-BE49-F238E27FC236}">
                    <a16:creationId xmlns:a16="http://schemas.microsoft.com/office/drawing/2014/main" id="{9C3E724E-1C11-E529-FD62-28E8F509D678}"/>
                  </a:ext>
                </a:extLst>
              </p:cNvPr>
              <p:cNvCxnSpPr>
                <a:cxnSpLocks/>
              </p:cNvCxnSpPr>
              <p:nvPr/>
            </p:nvCxnSpPr>
            <p:spPr>
              <a:xfrm flipV="1">
                <a:off x="914400" y="4206240"/>
                <a:ext cx="548640" cy="274320"/>
              </a:xfrm>
              <a:prstGeom prst="bentConnector3">
                <a:avLst/>
              </a:prstGeom>
              <a:ln w="25400"/>
            </p:spPr>
            <p:style>
              <a:lnRef idx="1">
                <a:schemeClr val="accent1"/>
              </a:lnRef>
              <a:fillRef idx="0">
                <a:schemeClr val="accent1"/>
              </a:fillRef>
              <a:effectRef idx="0">
                <a:schemeClr val="accent1"/>
              </a:effectRef>
              <a:fontRef idx="minor">
                <a:schemeClr val="tx1"/>
              </a:fontRef>
            </p:style>
          </p:cxnSp>
          <p:cxnSp>
            <p:nvCxnSpPr>
              <p:cNvPr id="118" name="Straight Connector 117">
                <a:extLst>
                  <a:ext uri="{FF2B5EF4-FFF2-40B4-BE49-F238E27FC236}">
                    <a16:creationId xmlns:a16="http://schemas.microsoft.com/office/drawing/2014/main" id="{0F147586-00EB-3C39-3A46-E60999BAD5BA}"/>
                  </a:ext>
                </a:extLst>
              </p:cNvPr>
              <p:cNvCxnSpPr/>
              <p:nvPr/>
            </p:nvCxnSpPr>
            <p:spPr>
              <a:xfrm>
                <a:off x="1463040" y="4206240"/>
                <a:ext cx="0" cy="274320"/>
              </a:xfrm>
              <a:prstGeom prst="line">
                <a:avLst/>
              </a:prstGeom>
              <a:ln w="25400"/>
            </p:spPr>
            <p:style>
              <a:lnRef idx="1">
                <a:schemeClr val="accent1"/>
              </a:lnRef>
              <a:fillRef idx="0">
                <a:schemeClr val="accent1"/>
              </a:fillRef>
              <a:effectRef idx="0">
                <a:schemeClr val="accent1"/>
              </a:effectRef>
              <a:fontRef idx="minor">
                <a:schemeClr val="tx1"/>
              </a:fontRef>
            </p:style>
          </p:cxnSp>
        </p:grpSp>
        <p:grpSp>
          <p:nvGrpSpPr>
            <p:cNvPr id="119" name="Group 118">
              <a:extLst>
                <a:ext uri="{FF2B5EF4-FFF2-40B4-BE49-F238E27FC236}">
                  <a16:creationId xmlns:a16="http://schemas.microsoft.com/office/drawing/2014/main" id="{422A9B74-277B-E2E0-3BC7-871A2657B0D9}"/>
                </a:ext>
              </a:extLst>
            </p:cNvPr>
            <p:cNvGrpSpPr/>
            <p:nvPr/>
          </p:nvGrpSpPr>
          <p:grpSpPr>
            <a:xfrm>
              <a:off x="7315200" y="4297680"/>
              <a:ext cx="548640" cy="274320"/>
              <a:chOff x="914400" y="4206240"/>
              <a:chExt cx="548640" cy="274320"/>
            </a:xfrm>
          </p:grpSpPr>
          <p:cxnSp>
            <p:nvCxnSpPr>
              <p:cNvPr id="120" name="Elbow Connector 119">
                <a:extLst>
                  <a:ext uri="{FF2B5EF4-FFF2-40B4-BE49-F238E27FC236}">
                    <a16:creationId xmlns:a16="http://schemas.microsoft.com/office/drawing/2014/main" id="{A6AF977D-A5A1-D724-7972-E47DAE5C575F}"/>
                  </a:ext>
                </a:extLst>
              </p:cNvPr>
              <p:cNvCxnSpPr>
                <a:cxnSpLocks/>
              </p:cNvCxnSpPr>
              <p:nvPr/>
            </p:nvCxnSpPr>
            <p:spPr>
              <a:xfrm flipV="1">
                <a:off x="914400" y="4206240"/>
                <a:ext cx="548640" cy="274320"/>
              </a:xfrm>
              <a:prstGeom prst="bentConnector3">
                <a:avLst/>
              </a:prstGeom>
              <a:ln w="25400"/>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id="{3C463BAA-204A-3900-2620-3F177D2863BB}"/>
                  </a:ext>
                </a:extLst>
              </p:cNvPr>
              <p:cNvCxnSpPr/>
              <p:nvPr/>
            </p:nvCxnSpPr>
            <p:spPr>
              <a:xfrm>
                <a:off x="1463040" y="4206240"/>
                <a:ext cx="0" cy="274320"/>
              </a:xfrm>
              <a:prstGeom prst="line">
                <a:avLst/>
              </a:prstGeom>
              <a:ln w="25400"/>
            </p:spPr>
            <p:style>
              <a:lnRef idx="1">
                <a:schemeClr val="accent1"/>
              </a:lnRef>
              <a:fillRef idx="0">
                <a:schemeClr val="accent1"/>
              </a:fillRef>
              <a:effectRef idx="0">
                <a:schemeClr val="accent1"/>
              </a:effectRef>
              <a:fontRef idx="minor">
                <a:schemeClr val="tx1"/>
              </a:fontRef>
            </p:style>
          </p:cxnSp>
        </p:grpSp>
        <p:grpSp>
          <p:nvGrpSpPr>
            <p:cNvPr id="122" name="Group 121">
              <a:extLst>
                <a:ext uri="{FF2B5EF4-FFF2-40B4-BE49-F238E27FC236}">
                  <a16:creationId xmlns:a16="http://schemas.microsoft.com/office/drawing/2014/main" id="{7086C7CC-9816-77BA-66C3-ACF619CC61CD}"/>
                </a:ext>
              </a:extLst>
            </p:cNvPr>
            <p:cNvGrpSpPr/>
            <p:nvPr/>
          </p:nvGrpSpPr>
          <p:grpSpPr>
            <a:xfrm>
              <a:off x="7863840" y="4297680"/>
              <a:ext cx="548640" cy="274320"/>
              <a:chOff x="914400" y="4206240"/>
              <a:chExt cx="548640" cy="274320"/>
            </a:xfrm>
          </p:grpSpPr>
          <p:cxnSp>
            <p:nvCxnSpPr>
              <p:cNvPr id="123" name="Elbow Connector 122">
                <a:extLst>
                  <a:ext uri="{FF2B5EF4-FFF2-40B4-BE49-F238E27FC236}">
                    <a16:creationId xmlns:a16="http://schemas.microsoft.com/office/drawing/2014/main" id="{E22C5C9D-B1C7-5F79-FA95-17089C0AD3CD}"/>
                  </a:ext>
                </a:extLst>
              </p:cNvPr>
              <p:cNvCxnSpPr>
                <a:cxnSpLocks/>
              </p:cNvCxnSpPr>
              <p:nvPr/>
            </p:nvCxnSpPr>
            <p:spPr>
              <a:xfrm flipV="1">
                <a:off x="914400" y="4206240"/>
                <a:ext cx="548640" cy="274320"/>
              </a:xfrm>
              <a:prstGeom prst="bentConnector3">
                <a:avLst/>
              </a:prstGeom>
              <a:ln w="25400"/>
            </p:spPr>
            <p:style>
              <a:lnRef idx="1">
                <a:schemeClr val="accent1"/>
              </a:lnRef>
              <a:fillRef idx="0">
                <a:schemeClr val="accent1"/>
              </a:fillRef>
              <a:effectRef idx="0">
                <a:schemeClr val="accent1"/>
              </a:effectRef>
              <a:fontRef idx="minor">
                <a:schemeClr val="tx1"/>
              </a:fontRef>
            </p:style>
          </p:cxnSp>
          <p:cxnSp>
            <p:nvCxnSpPr>
              <p:cNvPr id="124" name="Straight Connector 123">
                <a:extLst>
                  <a:ext uri="{FF2B5EF4-FFF2-40B4-BE49-F238E27FC236}">
                    <a16:creationId xmlns:a16="http://schemas.microsoft.com/office/drawing/2014/main" id="{A05AFC97-139E-408D-A1AE-855372BC6997}"/>
                  </a:ext>
                </a:extLst>
              </p:cNvPr>
              <p:cNvCxnSpPr/>
              <p:nvPr/>
            </p:nvCxnSpPr>
            <p:spPr>
              <a:xfrm>
                <a:off x="1463040" y="4206240"/>
                <a:ext cx="0" cy="274320"/>
              </a:xfrm>
              <a:prstGeom prst="line">
                <a:avLst/>
              </a:prstGeom>
              <a:ln w="25400"/>
            </p:spPr>
            <p:style>
              <a:lnRef idx="1">
                <a:schemeClr val="accent1"/>
              </a:lnRef>
              <a:fillRef idx="0">
                <a:schemeClr val="accent1"/>
              </a:fillRef>
              <a:effectRef idx="0">
                <a:schemeClr val="accent1"/>
              </a:effectRef>
              <a:fontRef idx="minor">
                <a:schemeClr val="tx1"/>
              </a:fontRef>
            </p:style>
          </p:cxnSp>
        </p:grpSp>
        <p:grpSp>
          <p:nvGrpSpPr>
            <p:cNvPr id="252" name="Group 251">
              <a:extLst>
                <a:ext uri="{FF2B5EF4-FFF2-40B4-BE49-F238E27FC236}">
                  <a16:creationId xmlns:a16="http://schemas.microsoft.com/office/drawing/2014/main" id="{DB1725BA-9DFE-A934-76A4-C7C98224C731}"/>
                </a:ext>
              </a:extLst>
            </p:cNvPr>
            <p:cNvGrpSpPr/>
            <p:nvPr/>
          </p:nvGrpSpPr>
          <p:grpSpPr>
            <a:xfrm>
              <a:off x="8412480" y="4297680"/>
              <a:ext cx="548640" cy="274320"/>
              <a:chOff x="914400" y="4206240"/>
              <a:chExt cx="548640" cy="274320"/>
            </a:xfrm>
          </p:grpSpPr>
          <p:cxnSp>
            <p:nvCxnSpPr>
              <p:cNvPr id="253" name="Elbow Connector 252">
                <a:extLst>
                  <a:ext uri="{FF2B5EF4-FFF2-40B4-BE49-F238E27FC236}">
                    <a16:creationId xmlns:a16="http://schemas.microsoft.com/office/drawing/2014/main" id="{D0BBFEB0-89DD-B640-05F5-51BFD2DD5594}"/>
                  </a:ext>
                </a:extLst>
              </p:cNvPr>
              <p:cNvCxnSpPr>
                <a:cxnSpLocks/>
              </p:cNvCxnSpPr>
              <p:nvPr/>
            </p:nvCxnSpPr>
            <p:spPr>
              <a:xfrm flipV="1">
                <a:off x="914400" y="4206240"/>
                <a:ext cx="548640" cy="274320"/>
              </a:xfrm>
              <a:prstGeom prst="bentConnector3">
                <a:avLst/>
              </a:prstGeom>
              <a:ln w="25400"/>
            </p:spPr>
            <p:style>
              <a:lnRef idx="1">
                <a:schemeClr val="accent1"/>
              </a:lnRef>
              <a:fillRef idx="0">
                <a:schemeClr val="accent1"/>
              </a:fillRef>
              <a:effectRef idx="0">
                <a:schemeClr val="accent1"/>
              </a:effectRef>
              <a:fontRef idx="minor">
                <a:schemeClr val="tx1"/>
              </a:fontRef>
            </p:style>
          </p:cxnSp>
          <p:cxnSp>
            <p:nvCxnSpPr>
              <p:cNvPr id="254" name="Straight Connector 253">
                <a:extLst>
                  <a:ext uri="{FF2B5EF4-FFF2-40B4-BE49-F238E27FC236}">
                    <a16:creationId xmlns:a16="http://schemas.microsoft.com/office/drawing/2014/main" id="{3A22BB39-F63D-3490-311F-A0FBB2F580E9}"/>
                  </a:ext>
                </a:extLst>
              </p:cNvPr>
              <p:cNvCxnSpPr/>
              <p:nvPr/>
            </p:nvCxnSpPr>
            <p:spPr>
              <a:xfrm>
                <a:off x="1463040" y="4206240"/>
                <a:ext cx="0" cy="274320"/>
              </a:xfrm>
              <a:prstGeom prst="line">
                <a:avLst/>
              </a:prstGeom>
              <a:ln w="25400"/>
            </p:spPr>
            <p:style>
              <a:lnRef idx="1">
                <a:schemeClr val="accent1"/>
              </a:lnRef>
              <a:fillRef idx="0">
                <a:schemeClr val="accent1"/>
              </a:fillRef>
              <a:effectRef idx="0">
                <a:schemeClr val="accent1"/>
              </a:effectRef>
              <a:fontRef idx="minor">
                <a:schemeClr val="tx1"/>
              </a:fontRef>
            </p:style>
          </p:cxnSp>
        </p:grpSp>
      </p:grpSp>
      <p:grpSp>
        <p:nvGrpSpPr>
          <p:cNvPr id="264" name="Group 263">
            <a:extLst>
              <a:ext uri="{FF2B5EF4-FFF2-40B4-BE49-F238E27FC236}">
                <a16:creationId xmlns:a16="http://schemas.microsoft.com/office/drawing/2014/main" id="{6FBEEFEA-C133-9333-A956-B8A5BDA353C5}"/>
              </a:ext>
            </a:extLst>
          </p:cNvPr>
          <p:cNvGrpSpPr/>
          <p:nvPr/>
        </p:nvGrpSpPr>
        <p:grpSpPr>
          <a:xfrm>
            <a:off x="914400" y="5577840"/>
            <a:ext cx="8046720" cy="274320"/>
            <a:chOff x="914400" y="4754880"/>
            <a:chExt cx="8046720" cy="274320"/>
          </a:xfrm>
        </p:grpSpPr>
        <p:grpSp>
          <p:nvGrpSpPr>
            <p:cNvPr id="30" name="Group 29">
              <a:extLst>
                <a:ext uri="{FF2B5EF4-FFF2-40B4-BE49-F238E27FC236}">
                  <a16:creationId xmlns:a16="http://schemas.microsoft.com/office/drawing/2014/main" id="{A5289DA4-C70C-E14D-1E7E-E1D99C12A868}"/>
                </a:ext>
              </a:extLst>
            </p:cNvPr>
            <p:cNvGrpSpPr/>
            <p:nvPr/>
          </p:nvGrpSpPr>
          <p:grpSpPr>
            <a:xfrm>
              <a:off x="914400" y="4754880"/>
              <a:ext cx="182880" cy="274320"/>
              <a:chOff x="914400" y="4663440"/>
              <a:chExt cx="182880" cy="274320"/>
            </a:xfrm>
          </p:grpSpPr>
          <p:cxnSp>
            <p:nvCxnSpPr>
              <p:cNvPr id="26" name="Elbow Connector 25">
                <a:extLst>
                  <a:ext uri="{FF2B5EF4-FFF2-40B4-BE49-F238E27FC236}">
                    <a16:creationId xmlns:a16="http://schemas.microsoft.com/office/drawing/2014/main" id="{FD4CE090-7979-B993-9FF6-14FBC08FB51D}"/>
                  </a:ext>
                </a:extLst>
              </p:cNvPr>
              <p:cNvCxnSpPr>
                <a:cxnSpLocks/>
              </p:cNvCxnSpPr>
              <p:nvPr/>
            </p:nvCxnSpPr>
            <p:spPr>
              <a:xfrm flipV="1">
                <a:off x="914400" y="4663440"/>
                <a:ext cx="182880" cy="274320"/>
              </a:xfrm>
              <a:prstGeom prst="bentConnector3">
                <a:avLst/>
              </a:prstGeom>
              <a:ln w="25400"/>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E6E160EF-1844-A57C-0BB1-93DF45B3BBF2}"/>
                  </a:ext>
                </a:extLst>
              </p:cNvPr>
              <p:cNvCxnSpPr/>
              <p:nvPr/>
            </p:nvCxnSpPr>
            <p:spPr>
              <a:xfrm>
                <a:off x="1097280" y="4663440"/>
                <a:ext cx="0" cy="274320"/>
              </a:xfrm>
              <a:prstGeom prst="line">
                <a:avLst/>
              </a:prstGeom>
              <a:ln w="25400"/>
            </p:spPr>
            <p:style>
              <a:lnRef idx="1">
                <a:schemeClr val="accent1"/>
              </a:lnRef>
              <a:fillRef idx="0">
                <a:schemeClr val="accent1"/>
              </a:fillRef>
              <a:effectRef idx="0">
                <a:schemeClr val="accent1"/>
              </a:effectRef>
              <a:fontRef idx="minor">
                <a:schemeClr val="tx1"/>
              </a:fontRef>
            </p:style>
          </p:cxnSp>
        </p:grpSp>
        <p:grpSp>
          <p:nvGrpSpPr>
            <p:cNvPr id="125" name="Group 124">
              <a:extLst>
                <a:ext uri="{FF2B5EF4-FFF2-40B4-BE49-F238E27FC236}">
                  <a16:creationId xmlns:a16="http://schemas.microsoft.com/office/drawing/2014/main" id="{A67219AF-374F-5B90-B9C0-3F3B4CBB0FA1}"/>
                </a:ext>
              </a:extLst>
            </p:cNvPr>
            <p:cNvGrpSpPr/>
            <p:nvPr/>
          </p:nvGrpSpPr>
          <p:grpSpPr>
            <a:xfrm>
              <a:off x="1097280" y="4754880"/>
              <a:ext cx="182880" cy="274320"/>
              <a:chOff x="914400" y="4663440"/>
              <a:chExt cx="182880" cy="274320"/>
            </a:xfrm>
          </p:grpSpPr>
          <p:cxnSp>
            <p:nvCxnSpPr>
              <p:cNvPr id="126" name="Elbow Connector 125">
                <a:extLst>
                  <a:ext uri="{FF2B5EF4-FFF2-40B4-BE49-F238E27FC236}">
                    <a16:creationId xmlns:a16="http://schemas.microsoft.com/office/drawing/2014/main" id="{56D559FF-CA6B-0552-5C66-80EDDA1FFA65}"/>
                  </a:ext>
                </a:extLst>
              </p:cNvPr>
              <p:cNvCxnSpPr>
                <a:cxnSpLocks/>
              </p:cNvCxnSpPr>
              <p:nvPr/>
            </p:nvCxnSpPr>
            <p:spPr>
              <a:xfrm flipV="1">
                <a:off x="914400" y="4663440"/>
                <a:ext cx="182880" cy="274320"/>
              </a:xfrm>
              <a:prstGeom prst="bentConnector3">
                <a:avLst/>
              </a:prstGeom>
              <a:ln w="25400"/>
            </p:spPr>
            <p:style>
              <a:lnRef idx="1">
                <a:schemeClr val="accent1"/>
              </a:lnRef>
              <a:fillRef idx="0">
                <a:schemeClr val="accent1"/>
              </a:fillRef>
              <a:effectRef idx="0">
                <a:schemeClr val="accent1"/>
              </a:effectRef>
              <a:fontRef idx="minor">
                <a:schemeClr val="tx1"/>
              </a:fontRef>
            </p:style>
          </p:cxnSp>
          <p:cxnSp>
            <p:nvCxnSpPr>
              <p:cNvPr id="127" name="Straight Connector 126">
                <a:extLst>
                  <a:ext uri="{FF2B5EF4-FFF2-40B4-BE49-F238E27FC236}">
                    <a16:creationId xmlns:a16="http://schemas.microsoft.com/office/drawing/2014/main" id="{2236A62B-5F1D-0C13-6602-347B54512D4A}"/>
                  </a:ext>
                </a:extLst>
              </p:cNvPr>
              <p:cNvCxnSpPr/>
              <p:nvPr/>
            </p:nvCxnSpPr>
            <p:spPr>
              <a:xfrm>
                <a:off x="1097280" y="4663440"/>
                <a:ext cx="0" cy="274320"/>
              </a:xfrm>
              <a:prstGeom prst="line">
                <a:avLst/>
              </a:prstGeom>
              <a:ln w="25400"/>
            </p:spPr>
            <p:style>
              <a:lnRef idx="1">
                <a:schemeClr val="accent1"/>
              </a:lnRef>
              <a:fillRef idx="0">
                <a:schemeClr val="accent1"/>
              </a:fillRef>
              <a:effectRef idx="0">
                <a:schemeClr val="accent1"/>
              </a:effectRef>
              <a:fontRef idx="minor">
                <a:schemeClr val="tx1"/>
              </a:fontRef>
            </p:style>
          </p:cxnSp>
        </p:grpSp>
        <p:grpSp>
          <p:nvGrpSpPr>
            <p:cNvPr id="128" name="Group 127">
              <a:extLst>
                <a:ext uri="{FF2B5EF4-FFF2-40B4-BE49-F238E27FC236}">
                  <a16:creationId xmlns:a16="http://schemas.microsoft.com/office/drawing/2014/main" id="{A9BE2D0F-6866-01EE-409E-4C7FFD59808D}"/>
                </a:ext>
              </a:extLst>
            </p:cNvPr>
            <p:cNvGrpSpPr/>
            <p:nvPr/>
          </p:nvGrpSpPr>
          <p:grpSpPr>
            <a:xfrm>
              <a:off x="1280160" y="4754880"/>
              <a:ext cx="182880" cy="274320"/>
              <a:chOff x="914400" y="4663440"/>
              <a:chExt cx="182880" cy="274320"/>
            </a:xfrm>
          </p:grpSpPr>
          <p:cxnSp>
            <p:nvCxnSpPr>
              <p:cNvPr id="129" name="Elbow Connector 128">
                <a:extLst>
                  <a:ext uri="{FF2B5EF4-FFF2-40B4-BE49-F238E27FC236}">
                    <a16:creationId xmlns:a16="http://schemas.microsoft.com/office/drawing/2014/main" id="{95589741-3C59-B729-B66C-078EB00741A3}"/>
                  </a:ext>
                </a:extLst>
              </p:cNvPr>
              <p:cNvCxnSpPr>
                <a:cxnSpLocks/>
              </p:cNvCxnSpPr>
              <p:nvPr/>
            </p:nvCxnSpPr>
            <p:spPr>
              <a:xfrm flipV="1">
                <a:off x="914400" y="4663440"/>
                <a:ext cx="182880" cy="274320"/>
              </a:xfrm>
              <a:prstGeom prst="bentConnector3">
                <a:avLst/>
              </a:prstGeom>
              <a:ln w="25400"/>
            </p:spPr>
            <p:style>
              <a:lnRef idx="1">
                <a:schemeClr val="accent1"/>
              </a:lnRef>
              <a:fillRef idx="0">
                <a:schemeClr val="accent1"/>
              </a:fillRef>
              <a:effectRef idx="0">
                <a:schemeClr val="accent1"/>
              </a:effectRef>
              <a:fontRef idx="minor">
                <a:schemeClr val="tx1"/>
              </a:fontRef>
            </p:style>
          </p:cxnSp>
          <p:cxnSp>
            <p:nvCxnSpPr>
              <p:cNvPr id="130" name="Straight Connector 129">
                <a:extLst>
                  <a:ext uri="{FF2B5EF4-FFF2-40B4-BE49-F238E27FC236}">
                    <a16:creationId xmlns:a16="http://schemas.microsoft.com/office/drawing/2014/main" id="{84795486-CFEE-2CC7-CE61-DD8A6654B3A3}"/>
                  </a:ext>
                </a:extLst>
              </p:cNvPr>
              <p:cNvCxnSpPr/>
              <p:nvPr/>
            </p:nvCxnSpPr>
            <p:spPr>
              <a:xfrm>
                <a:off x="1097280" y="4663440"/>
                <a:ext cx="0" cy="274320"/>
              </a:xfrm>
              <a:prstGeom prst="line">
                <a:avLst/>
              </a:prstGeom>
              <a:ln w="25400"/>
            </p:spPr>
            <p:style>
              <a:lnRef idx="1">
                <a:schemeClr val="accent1"/>
              </a:lnRef>
              <a:fillRef idx="0">
                <a:schemeClr val="accent1"/>
              </a:fillRef>
              <a:effectRef idx="0">
                <a:schemeClr val="accent1"/>
              </a:effectRef>
              <a:fontRef idx="minor">
                <a:schemeClr val="tx1"/>
              </a:fontRef>
            </p:style>
          </p:cxnSp>
        </p:grpSp>
        <p:grpSp>
          <p:nvGrpSpPr>
            <p:cNvPr id="131" name="Group 130">
              <a:extLst>
                <a:ext uri="{FF2B5EF4-FFF2-40B4-BE49-F238E27FC236}">
                  <a16:creationId xmlns:a16="http://schemas.microsoft.com/office/drawing/2014/main" id="{ED7DA535-FFC3-8392-A605-5E68219432B9}"/>
                </a:ext>
              </a:extLst>
            </p:cNvPr>
            <p:cNvGrpSpPr/>
            <p:nvPr/>
          </p:nvGrpSpPr>
          <p:grpSpPr>
            <a:xfrm>
              <a:off x="1463040" y="4754880"/>
              <a:ext cx="182880" cy="274320"/>
              <a:chOff x="914400" y="4663440"/>
              <a:chExt cx="182880" cy="274320"/>
            </a:xfrm>
          </p:grpSpPr>
          <p:cxnSp>
            <p:nvCxnSpPr>
              <p:cNvPr id="132" name="Elbow Connector 131">
                <a:extLst>
                  <a:ext uri="{FF2B5EF4-FFF2-40B4-BE49-F238E27FC236}">
                    <a16:creationId xmlns:a16="http://schemas.microsoft.com/office/drawing/2014/main" id="{0B30B594-D1D9-16C6-E702-8B996FDA24B0}"/>
                  </a:ext>
                </a:extLst>
              </p:cNvPr>
              <p:cNvCxnSpPr>
                <a:cxnSpLocks/>
              </p:cNvCxnSpPr>
              <p:nvPr/>
            </p:nvCxnSpPr>
            <p:spPr>
              <a:xfrm flipV="1">
                <a:off x="914400" y="4663440"/>
                <a:ext cx="182880" cy="274320"/>
              </a:xfrm>
              <a:prstGeom prst="bentConnector3">
                <a:avLst/>
              </a:prstGeom>
              <a:ln w="25400"/>
            </p:spPr>
            <p:style>
              <a:lnRef idx="1">
                <a:schemeClr val="accent1"/>
              </a:lnRef>
              <a:fillRef idx="0">
                <a:schemeClr val="accent1"/>
              </a:fillRef>
              <a:effectRef idx="0">
                <a:schemeClr val="accent1"/>
              </a:effectRef>
              <a:fontRef idx="minor">
                <a:schemeClr val="tx1"/>
              </a:fontRef>
            </p:style>
          </p:cxnSp>
          <p:cxnSp>
            <p:nvCxnSpPr>
              <p:cNvPr id="133" name="Straight Connector 132">
                <a:extLst>
                  <a:ext uri="{FF2B5EF4-FFF2-40B4-BE49-F238E27FC236}">
                    <a16:creationId xmlns:a16="http://schemas.microsoft.com/office/drawing/2014/main" id="{2717B1C4-CCCF-F69A-1DB3-7C7334D0989E}"/>
                  </a:ext>
                </a:extLst>
              </p:cNvPr>
              <p:cNvCxnSpPr/>
              <p:nvPr/>
            </p:nvCxnSpPr>
            <p:spPr>
              <a:xfrm>
                <a:off x="1097280" y="4663440"/>
                <a:ext cx="0" cy="274320"/>
              </a:xfrm>
              <a:prstGeom prst="line">
                <a:avLst/>
              </a:prstGeom>
              <a:ln w="25400"/>
            </p:spPr>
            <p:style>
              <a:lnRef idx="1">
                <a:schemeClr val="accent1"/>
              </a:lnRef>
              <a:fillRef idx="0">
                <a:schemeClr val="accent1"/>
              </a:fillRef>
              <a:effectRef idx="0">
                <a:schemeClr val="accent1"/>
              </a:effectRef>
              <a:fontRef idx="minor">
                <a:schemeClr val="tx1"/>
              </a:fontRef>
            </p:style>
          </p:cxnSp>
        </p:grpSp>
        <p:grpSp>
          <p:nvGrpSpPr>
            <p:cNvPr id="134" name="Group 133">
              <a:extLst>
                <a:ext uri="{FF2B5EF4-FFF2-40B4-BE49-F238E27FC236}">
                  <a16:creationId xmlns:a16="http://schemas.microsoft.com/office/drawing/2014/main" id="{9BC29917-69F8-F2B3-FC25-9B22B17AA82F}"/>
                </a:ext>
              </a:extLst>
            </p:cNvPr>
            <p:cNvGrpSpPr/>
            <p:nvPr/>
          </p:nvGrpSpPr>
          <p:grpSpPr>
            <a:xfrm>
              <a:off x="1645920" y="4754880"/>
              <a:ext cx="182880" cy="274320"/>
              <a:chOff x="914400" y="4663440"/>
              <a:chExt cx="182880" cy="274320"/>
            </a:xfrm>
          </p:grpSpPr>
          <p:cxnSp>
            <p:nvCxnSpPr>
              <p:cNvPr id="135" name="Elbow Connector 134">
                <a:extLst>
                  <a:ext uri="{FF2B5EF4-FFF2-40B4-BE49-F238E27FC236}">
                    <a16:creationId xmlns:a16="http://schemas.microsoft.com/office/drawing/2014/main" id="{DC9D2FE6-2BDA-4726-18F5-6FE645846FA6}"/>
                  </a:ext>
                </a:extLst>
              </p:cNvPr>
              <p:cNvCxnSpPr>
                <a:cxnSpLocks/>
              </p:cNvCxnSpPr>
              <p:nvPr/>
            </p:nvCxnSpPr>
            <p:spPr>
              <a:xfrm flipV="1">
                <a:off x="914400" y="4663440"/>
                <a:ext cx="182880" cy="274320"/>
              </a:xfrm>
              <a:prstGeom prst="bentConnector3">
                <a:avLst/>
              </a:prstGeom>
              <a:ln w="25400"/>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6B1CE105-DC09-B614-3218-84803E979544}"/>
                  </a:ext>
                </a:extLst>
              </p:cNvPr>
              <p:cNvCxnSpPr/>
              <p:nvPr/>
            </p:nvCxnSpPr>
            <p:spPr>
              <a:xfrm>
                <a:off x="1097280" y="4663440"/>
                <a:ext cx="0" cy="274320"/>
              </a:xfrm>
              <a:prstGeom prst="line">
                <a:avLst/>
              </a:prstGeom>
              <a:ln w="25400"/>
            </p:spPr>
            <p:style>
              <a:lnRef idx="1">
                <a:schemeClr val="accent1"/>
              </a:lnRef>
              <a:fillRef idx="0">
                <a:schemeClr val="accent1"/>
              </a:fillRef>
              <a:effectRef idx="0">
                <a:schemeClr val="accent1"/>
              </a:effectRef>
              <a:fontRef idx="minor">
                <a:schemeClr val="tx1"/>
              </a:fontRef>
            </p:style>
          </p:cxnSp>
        </p:grpSp>
        <p:grpSp>
          <p:nvGrpSpPr>
            <p:cNvPr id="137" name="Group 136">
              <a:extLst>
                <a:ext uri="{FF2B5EF4-FFF2-40B4-BE49-F238E27FC236}">
                  <a16:creationId xmlns:a16="http://schemas.microsoft.com/office/drawing/2014/main" id="{7D4D2006-C338-D6A7-7211-9A0F14430F45}"/>
                </a:ext>
              </a:extLst>
            </p:cNvPr>
            <p:cNvGrpSpPr/>
            <p:nvPr/>
          </p:nvGrpSpPr>
          <p:grpSpPr>
            <a:xfrm>
              <a:off x="1828800" y="4754880"/>
              <a:ext cx="182880" cy="274320"/>
              <a:chOff x="914400" y="4663440"/>
              <a:chExt cx="182880" cy="274320"/>
            </a:xfrm>
          </p:grpSpPr>
          <p:cxnSp>
            <p:nvCxnSpPr>
              <p:cNvPr id="138" name="Elbow Connector 137">
                <a:extLst>
                  <a:ext uri="{FF2B5EF4-FFF2-40B4-BE49-F238E27FC236}">
                    <a16:creationId xmlns:a16="http://schemas.microsoft.com/office/drawing/2014/main" id="{CD4B00E4-94EC-AE2B-CB64-08ED2FAB511C}"/>
                  </a:ext>
                </a:extLst>
              </p:cNvPr>
              <p:cNvCxnSpPr>
                <a:cxnSpLocks/>
              </p:cNvCxnSpPr>
              <p:nvPr/>
            </p:nvCxnSpPr>
            <p:spPr>
              <a:xfrm flipV="1">
                <a:off x="914400" y="4663440"/>
                <a:ext cx="182880" cy="274320"/>
              </a:xfrm>
              <a:prstGeom prst="bentConnector3">
                <a:avLst/>
              </a:prstGeom>
              <a:ln w="25400"/>
            </p:spPr>
            <p:style>
              <a:lnRef idx="1">
                <a:schemeClr val="accent1"/>
              </a:lnRef>
              <a:fillRef idx="0">
                <a:schemeClr val="accent1"/>
              </a:fillRef>
              <a:effectRef idx="0">
                <a:schemeClr val="accent1"/>
              </a:effectRef>
              <a:fontRef idx="minor">
                <a:schemeClr val="tx1"/>
              </a:fontRef>
            </p:style>
          </p:cxnSp>
          <p:cxnSp>
            <p:nvCxnSpPr>
              <p:cNvPr id="139" name="Straight Connector 138">
                <a:extLst>
                  <a:ext uri="{FF2B5EF4-FFF2-40B4-BE49-F238E27FC236}">
                    <a16:creationId xmlns:a16="http://schemas.microsoft.com/office/drawing/2014/main" id="{6CD8B85C-E045-4346-E626-83AC0AC505B2}"/>
                  </a:ext>
                </a:extLst>
              </p:cNvPr>
              <p:cNvCxnSpPr/>
              <p:nvPr/>
            </p:nvCxnSpPr>
            <p:spPr>
              <a:xfrm>
                <a:off x="1097280" y="4663440"/>
                <a:ext cx="0" cy="274320"/>
              </a:xfrm>
              <a:prstGeom prst="line">
                <a:avLst/>
              </a:prstGeom>
              <a:ln w="25400"/>
            </p:spPr>
            <p:style>
              <a:lnRef idx="1">
                <a:schemeClr val="accent1"/>
              </a:lnRef>
              <a:fillRef idx="0">
                <a:schemeClr val="accent1"/>
              </a:fillRef>
              <a:effectRef idx="0">
                <a:schemeClr val="accent1"/>
              </a:effectRef>
              <a:fontRef idx="minor">
                <a:schemeClr val="tx1"/>
              </a:fontRef>
            </p:style>
          </p:cxnSp>
        </p:grpSp>
        <p:grpSp>
          <p:nvGrpSpPr>
            <p:cNvPr id="140" name="Group 139">
              <a:extLst>
                <a:ext uri="{FF2B5EF4-FFF2-40B4-BE49-F238E27FC236}">
                  <a16:creationId xmlns:a16="http://schemas.microsoft.com/office/drawing/2014/main" id="{9549DA84-43FF-2E2E-46AA-E6F7912552B3}"/>
                </a:ext>
              </a:extLst>
            </p:cNvPr>
            <p:cNvGrpSpPr/>
            <p:nvPr/>
          </p:nvGrpSpPr>
          <p:grpSpPr>
            <a:xfrm>
              <a:off x="2011680" y="4754880"/>
              <a:ext cx="182880" cy="274320"/>
              <a:chOff x="914400" y="4663440"/>
              <a:chExt cx="182880" cy="274320"/>
            </a:xfrm>
          </p:grpSpPr>
          <p:cxnSp>
            <p:nvCxnSpPr>
              <p:cNvPr id="141" name="Elbow Connector 140">
                <a:extLst>
                  <a:ext uri="{FF2B5EF4-FFF2-40B4-BE49-F238E27FC236}">
                    <a16:creationId xmlns:a16="http://schemas.microsoft.com/office/drawing/2014/main" id="{06A946CF-F6F1-17EF-56AA-633639FB65A8}"/>
                  </a:ext>
                </a:extLst>
              </p:cNvPr>
              <p:cNvCxnSpPr>
                <a:cxnSpLocks/>
              </p:cNvCxnSpPr>
              <p:nvPr/>
            </p:nvCxnSpPr>
            <p:spPr>
              <a:xfrm flipV="1">
                <a:off x="914400" y="4663440"/>
                <a:ext cx="182880" cy="274320"/>
              </a:xfrm>
              <a:prstGeom prst="bentConnector3">
                <a:avLst/>
              </a:prstGeom>
              <a:ln w="25400"/>
            </p:spPr>
            <p:style>
              <a:lnRef idx="1">
                <a:schemeClr val="accent1"/>
              </a:lnRef>
              <a:fillRef idx="0">
                <a:schemeClr val="accent1"/>
              </a:fillRef>
              <a:effectRef idx="0">
                <a:schemeClr val="accent1"/>
              </a:effectRef>
              <a:fontRef idx="minor">
                <a:schemeClr val="tx1"/>
              </a:fontRef>
            </p:style>
          </p:cxnSp>
          <p:cxnSp>
            <p:nvCxnSpPr>
              <p:cNvPr id="142" name="Straight Connector 141">
                <a:extLst>
                  <a:ext uri="{FF2B5EF4-FFF2-40B4-BE49-F238E27FC236}">
                    <a16:creationId xmlns:a16="http://schemas.microsoft.com/office/drawing/2014/main" id="{DE819BBD-9E4A-23F5-2698-9D5E0B13B185}"/>
                  </a:ext>
                </a:extLst>
              </p:cNvPr>
              <p:cNvCxnSpPr/>
              <p:nvPr/>
            </p:nvCxnSpPr>
            <p:spPr>
              <a:xfrm>
                <a:off x="1097280" y="4663440"/>
                <a:ext cx="0" cy="274320"/>
              </a:xfrm>
              <a:prstGeom prst="line">
                <a:avLst/>
              </a:prstGeom>
              <a:ln w="25400"/>
            </p:spPr>
            <p:style>
              <a:lnRef idx="1">
                <a:schemeClr val="accent1"/>
              </a:lnRef>
              <a:fillRef idx="0">
                <a:schemeClr val="accent1"/>
              </a:fillRef>
              <a:effectRef idx="0">
                <a:schemeClr val="accent1"/>
              </a:effectRef>
              <a:fontRef idx="minor">
                <a:schemeClr val="tx1"/>
              </a:fontRef>
            </p:style>
          </p:cxnSp>
        </p:grpSp>
        <p:grpSp>
          <p:nvGrpSpPr>
            <p:cNvPr id="143" name="Group 142">
              <a:extLst>
                <a:ext uri="{FF2B5EF4-FFF2-40B4-BE49-F238E27FC236}">
                  <a16:creationId xmlns:a16="http://schemas.microsoft.com/office/drawing/2014/main" id="{13FC0DC4-6AD1-78E6-6583-8B17D3825F40}"/>
                </a:ext>
              </a:extLst>
            </p:cNvPr>
            <p:cNvGrpSpPr/>
            <p:nvPr/>
          </p:nvGrpSpPr>
          <p:grpSpPr>
            <a:xfrm>
              <a:off x="2194560" y="4754880"/>
              <a:ext cx="182880" cy="274320"/>
              <a:chOff x="914400" y="4663440"/>
              <a:chExt cx="182880" cy="274320"/>
            </a:xfrm>
          </p:grpSpPr>
          <p:cxnSp>
            <p:nvCxnSpPr>
              <p:cNvPr id="144" name="Elbow Connector 143">
                <a:extLst>
                  <a:ext uri="{FF2B5EF4-FFF2-40B4-BE49-F238E27FC236}">
                    <a16:creationId xmlns:a16="http://schemas.microsoft.com/office/drawing/2014/main" id="{853AC99F-98B9-8E9B-5B00-38DE4B97494F}"/>
                  </a:ext>
                </a:extLst>
              </p:cNvPr>
              <p:cNvCxnSpPr>
                <a:cxnSpLocks/>
              </p:cNvCxnSpPr>
              <p:nvPr/>
            </p:nvCxnSpPr>
            <p:spPr>
              <a:xfrm flipV="1">
                <a:off x="914400" y="4663440"/>
                <a:ext cx="182880" cy="274320"/>
              </a:xfrm>
              <a:prstGeom prst="bentConnector3">
                <a:avLst/>
              </a:prstGeom>
              <a:ln w="25400"/>
            </p:spPr>
            <p:style>
              <a:lnRef idx="1">
                <a:schemeClr val="accent1"/>
              </a:lnRef>
              <a:fillRef idx="0">
                <a:schemeClr val="accent1"/>
              </a:fillRef>
              <a:effectRef idx="0">
                <a:schemeClr val="accent1"/>
              </a:effectRef>
              <a:fontRef idx="minor">
                <a:schemeClr val="tx1"/>
              </a:fontRef>
            </p:style>
          </p:cxnSp>
          <p:cxnSp>
            <p:nvCxnSpPr>
              <p:cNvPr id="145" name="Straight Connector 144">
                <a:extLst>
                  <a:ext uri="{FF2B5EF4-FFF2-40B4-BE49-F238E27FC236}">
                    <a16:creationId xmlns:a16="http://schemas.microsoft.com/office/drawing/2014/main" id="{9F4A7B34-7E84-ACAF-FCAD-BC5545745ADD}"/>
                  </a:ext>
                </a:extLst>
              </p:cNvPr>
              <p:cNvCxnSpPr/>
              <p:nvPr/>
            </p:nvCxnSpPr>
            <p:spPr>
              <a:xfrm>
                <a:off x="1097280" y="4663440"/>
                <a:ext cx="0" cy="274320"/>
              </a:xfrm>
              <a:prstGeom prst="line">
                <a:avLst/>
              </a:prstGeom>
              <a:ln w="25400"/>
            </p:spPr>
            <p:style>
              <a:lnRef idx="1">
                <a:schemeClr val="accent1"/>
              </a:lnRef>
              <a:fillRef idx="0">
                <a:schemeClr val="accent1"/>
              </a:fillRef>
              <a:effectRef idx="0">
                <a:schemeClr val="accent1"/>
              </a:effectRef>
              <a:fontRef idx="minor">
                <a:schemeClr val="tx1"/>
              </a:fontRef>
            </p:style>
          </p:cxnSp>
        </p:grpSp>
        <p:grpSp>
          <p:nvGrpSpPr>
            <p:cNvPr id="146" name="Group 145">
              <a:extLst>
                <a:ext uri="{FF2B5EF4-FFF2-40B4-BE49-F238E27FC236}">
                  <a16:creationId xmlns:a16="http://schemas.microsoft.com/office/drawing/2014/main" id="{A6612630-ADDC-71CB-8009-94380ECD8086}"/>
                </a:ext>
              </a:extLst>
            </p:cNvPr>
            <p:cNvGrpSpPr/>
            <p:nvPr/>
          </p:nvGrpSpPr>
          <p:grpSpPr>
            <a:xfrm>
              <a:off x="2377440" y="4754880"/>
              <a:ext cx="182880" cy="274320"/>
              <a:chOff x="914400" y="4663440"/>
              <a:chExt cx="182880" cy="274320"/>
            </a:xfrm>
          </p:grpSpPr>
          <p:cxnSp>
            <p:nvCxnSpPr>
              <p:cNvPr id="147" name="Elbow Connector 146">
                <a:extLst>
                  <a:ext uri="{FF2B5EF4-FFF2-40B4-BE49-F238E27FC236}">
                    <a16:creationId xmlns:a16="http://schemas.microsoft.com/office/drawing/2014/main" id="{23A1ACF6-2B90-1903-DBAE-CD72088EE29E}"/>
                  </a:ext>
                </a:extLst>
              </p:cNvPr>
              <p:cNvCxnSpPr>
                <a:cxnSpLocks/>
              </p:cNvCxnSpPr>
              <p:nvPr/>
            </p:nvCxnSpPr>
            <p:spPr>
              <a:xfrm flipV="1">
                <a:off x="914400" y="4663440"/>
                <a:ext cx="182880" cy="274320"/>
              </a:xfrm>
              <a:prstGeom prst="bentConnector3">
                <a:avLst/>
              </a:prstGeom>
              <a:ln w="25400"/>
            </p:spPr>
            <p:style>
              <a:lnRef idx="1">
                <a:schemeClr val="accent1"/>
              </a:lnRef>
              <a:fillRef idx="0">
                <a:schemeClr val="accent1"/>
              </a:fillRef>
              <a:effectRef idx="0">
                <a:schemeClr val="accent1"/>
              </a:effectRef>
              <a:fontRef idx="minor">
                <a:schemeClr val="tx1"/>
              </a:fontRef>
            </p:style>
          </p:cxnSp>
          <p:cxnSp>
            <p:nvCxnSpPr>
              <p:cNvPr id="148" name="Straight Connector 147">
                <a:extLst>
                  <a:ext uri="{FF2B5EF4-FFF2-40B4-BE49-F238E27FC236}">
                    <a16:creationId xmlns:a16="http://schemas.microsoft.com/office/drawing/2014/main" id="{58565FEC-8023-7812-E262-7D8A321DA655}"/>
                  </a:ext>
                </a:extLst>
              </p:cNvPr>
              <p:cNvCxnSpPr/>
              <p:nvPr/>
            </p:nvCxnSpPr>
            <p:spPr>
              <a:xfrm>
                <a:off x="1097280" y="4663440"/>
                <a:ext cx="0" cy="274320"/>
              </a:xfrm>
              <a:prstGeom prst="line">
                <a:avLst/>
              </a:prstGeom>
              <a:ln w="25400"/>
            </p:spPr>
            <p:style>
              <a:lnRef idx="1">
                <a:schemeClr val="accent1"/>
              </a:lnRef>
              <a:fillRef idx="0">
                <a:schemeClr val="accent1"/>
              </a:fillRef>
              <a:effectRef idx="0">
                <a:schemeClr val="accent1"/>
              </a:effectRef>
              <a:fontRef idx="minor">
                <a:schemeClr val="tx1"/>
              </a:fontRef>
            </p:style>
          </p:cxnSp>
        </p:grpSp>
        <p:grpSp>
          <p:nvGrpSpPr>
            <p:cNvPr id="149" name="Group 148">
              <a:extLst>
                <a:ext uri="{FF2B5EF4-FFF2-40B4-BE49-F238E27FC236}">
                  <a16:creationId xmlns:a16="http://schemas.microsoft.com/office/drawing/2014/main" id="{437E227E-292D-CB64-D713-82E59D8EA079}"/>
                </a:ext>
              </a:extLst>
            </p:cNvPr>
            <p:cNvGrpSpPr/>
            <p:nvPr/>
          </p:nvGrpSpPr>
          <p:grpSpPr>
            <a:xfrm>
              <a:off x="2560320" y="4754880"/>
              <a:ext cx="182880" cy="274320"/>
              <a:chOff x="914400" y="4663440"/>
              <a:chExt cx="182880" cy="274320"/>
            </a:xfrm>
          </p:grpSpPr>
          <p:cxnSp>
            <p:nvCxnSpPr>
              <p:cNvPr id="150" name="Elbow Connector 149">
                <a:extLst>
                  <a:ext uri="{FF2B5EF4-FFF2-40B4-BE49-F238E27FC236}">
                    <a16:creationId xmlns:a16="http://schemas.microsoft.com/office/drawing/2014/main" id="{2153EF30-10A4-D698-EBE6-AF0CDADBBAD2}"/>
                  </a:ext>
                </a:extLst>
              </p:cNvPr>
              <p:cNvCxnSpPr>
                <a:cxnSpLocks/>
              </p:cNvCxnSpPr>
              <p:nvPr/>
            </p:nvCxnSpPr>
            <p:spPr>
              <a:xfrm flipV="1">
                <a:off x="914400" y="4663440"/>
                <a:ext cx="182880" cy="274320"/>
              </a:xfrm>
              <a:prstGeom prst="bentConnector3">
                <a:avLst/>
              </a:prstGeom>
              <a:ln w="25400"/>
            </p:spPr>
            <p:style>
              <a:lnRef idx="1">
                <a:schemeClr val="accent1"/>
              </a:lnRef>
              <a:fillRef idx="0">
                <a:schemeClr val="accent1"/>
              </a:fillRef>
              <a:effectRef idx="0">
                <a:schemeClr val="accent1"/>
              </a:effectRef>
              <a:fontRef idx="minor">
                <a:schemeClr val="tx1"/>
              </a:fontRef>
            </p:style>
          </p:cxnSp>
          <p:cxnSp>
            <p:nvCxnSpPr>
              <p:cNvPr id="151" name="Straight Connector 150">
                <a:extLst>
                  <a:ext uri="{FF2B5EF4-FFF2-40B4-BE49-F238E27FC236}">
                    <a16:creationId xmlns:a16="http://schemas.microsoft.com/office/drawing/2014/main" id="{7E4AA486-5FF6-4B57-2902-C5B661E8524E}"/>
                  </a:ext>
                </a:extLst>
              </p:cNvPr>
              <p:cNvCxnSpPr/>
              <p:nvPr/>
            </p:nvCxnSpPr>
            <p:spPr>
              <a:xfrm>
                <a:off x="1097280" y="4663440"/>
                <a:ext cx="0" cy="274320"/>
              </a:xfrm>
              <a:prstGeom prst="line">
                <a:avLst/>
              </a:prstGeom>
              <a:ln w="25400"/>
            </p:spPr>
            <p:style>
              <a:lnRef idx="1">
                <a:schemeClr val="accent1"/>
              </a:lnRef>
              <a:fillRef idx="0">
                <a:schemeClr val="accent1"/>
              </a:fillRef>
              <a:effectRef idx="0">
                <a:schemeClr val="accent1"/>
              </a:effectRef>
              <a:fontRef idx="minor">
                <a:schemeClr val="tx1"/>
              </a:fontRef>
            </p:style>
          </p:cxnSp>
        </p:grpSp>
        <p:grpSp>
          <p:nvGrpSpPr>
            <p:cNvPr id="152" name="Group 151">
              <a:extLst>
                <a:ext uri="{FF2B5EF4-FFF2-40B4-BE49-F238E27FC236}">
                  <a16:creationId xmlns:a16="http://schemas.microsoft.com/office/drawing/2014/main" id="{20804F87-A029-29C4-657C-4D5AC969D428}"/>
                </a:ext>
              </a:extLst>
            </p:cNvPr>
            <p:cNvGrpSpPr/>
            <p:nvPr/>
          </p:nvGrpSpPr>
          <p:grpSpPr>
            <a:xfrm>
              <a:off x="2743200" y="4754880"/>
              <a:ext cx="182880" cy="274320"/>
              <a:chOff x="914400" y="4663440"/>
              <a:chExt cx="182880" cy="274320"/>
            </a:xfrm>
          </p:grpSpPr>
          <p:cxnSp>
            <p:nvCxnSpPr>
              <p:cNvPr id="153" name="Elbow Connector 152">
                <a:extLst>
                  <a:ext uri="{FF2B5EF4-FFF2-40B4-BE49-F238E27FC236}">
                    <a16:creationId xmlns:a16="http://schemas.microsoft.com/office/drawing/2014/main" id="{F4AF513A-40D8-F06C-7E44-7C1F2F3A3A3E}"/>
                  </a:ext>
                </a:extLst>
              </p:cNvPr>
              <p:cNvCxnSpPr>
                <a:cxnSpLocks/>
              </p:cNvCxnSpPr>
              <p:nvPr/>
            </p:nvCxnSpPr>
            <p:spPr>
              <a:xfrm flipV="1">
                <a:off x="914400" y="4663440"/>
                <a:ext cx="182880" cy="274320"/>
              </a:xfrm>
              <a:prstGeom prst="bentConnector3">
                <a:avLst/>
              </a:prstGeom>
              <a:ln w="25400"/>
            </p:spPr>
            <p:style>
              <a:lnRef idx="1">
                <a:schemeClr val="accent1"/>
              </a:lnRef>
              <a:fillRef idx="0">
                <a:schemeClr val="accent1"/>
              </a:fillRef>
              <a:effectRef idx="0">
                <a:schemeClr val="accent1"/>
              </a:effectRef>
              <a:fontRef idx="minor">
                <a:schemeClr val="tx1"/>
              </a:fontRef>
            </p:style>
          </p:cxnSp>
          <p:cxnSp>
            <p:nvCxnSpPr>
              <p:cNvPr id="154" name="Straight Connector 153">
                <a:extLst>
                  <a:ext uri="{FF2B5EF4-FFF2-40B4-BE49-F238E27FC236}">
                    <a16:creationId xmlns:a16="http://schemas.microsoft.com/office/drawing/2014/main" id="{156A4503-0B14-ED0E-64BE-C084D3F7723F}"/>
                  </a:ext>
                </a:extLst>
              </p:cNvPr>
              <p:cNvCxnSpPr/>
              <p:nvPr/>
            </p:nvCxnSpPr>
            <p:spPr>
              <a:xfrm>
                <a:off x="1097280" y="4663440"/>
                <a:ext cx="0" cy="274320"/>
              </a:xfrm>
              <a:prstGeom prst="line">
                <a:avLst/>
              </a:prstGeom>
              <a:ln w="25400"/>
            </p:spPr>
            <p:style>
              <a:lnRef idx="1">
                <a:schemeClr val="accent1"/>
              </a:lnRef>
              <a:fillRef idx="0">
                <a:schemeClr val="accent1"/>
              </a:fillRef>
              <a:effectRef idx="0">
                <a:schemeClr val="accent1"/>
              </a:effectRef>
              <a:fontRef idx="minor">
                <a:schemeClr val="tx1"/>
              </a:fontRef>
            </p:style>
          </p:cxnSp>
        </p:grpSp>
        <p:grpSp>
          <p:nvGrpSpPr>
            <p:cNvPr id="155" name="Group 154">
              <a:extLst>
                <a:ext uri="{FF2B5EF4-FFF2-40B4-BE49-F238E27FC236}">
                  <a16:creationId xmlns:a16="http://schemas.microsoft.com/office/drawing/2014/main" id="{6A527302-324F-BA81-CA86-14CE5716DD1E}"/>
                </a:ext>
              </a:extLst>
            </p:cNvPr>
            <p:cNvGrpSpPr/>
            <p:nvPr/>
          </p:nvGrpSpPr>
          <p:grpSpPr>
            <a:xfrm>
              <a:off x="2926080" y="4754880"/>
              <a:ext cx="182880" cy="274320"/>
              <a:chOff x="914400" y="4663440"/>
              <a:chExt cx="182880" cy="274320"/>
            </a:xfrm>
          </p:grpSpPr>
          <p:cxnSp>
            <p:nvCxnSpPr>
              <p:cNvPr id="156" name="Elbow Connector 155">
                <a:extLst>
                  <a:ext uri="{FF2B5EF4-FFF2-40B4-BE49-F238E27FC236}">
                    <a16:creationId xmlns:a16="http://schemas.microsoft.com/office/drawing/2014/main" id="{22C867C9-E3A7-A9F0-CA44-7C523899596B}"/>
                  </a:ext>
                </a:extLst>
              </p:cNvPr>
              <p:cNvCxnSpPr>
                <a:cxnSpLocks/>
              </p:cNvCxnSpPr>
              <p:nvPr/>
            </p:nvCxnSpPr>
            <p:spPr>
              <a:xfrm flipV="1">
                <a:off x="914400" y="4663440"/>
                <a:ext cx="182880" cy="274320"/>
              </a:xfrm>
              <a:prstGeom prst="bentConnector3">
                <a:avLst/>
              </a:prstGeom>
              <a:ln w="25400"/>
            </p:spPr>
            <p:style>
              <a:lnRef idx="1">
                <a:schemeClr val="accent1"/>
              </a:lnRef>
              <a:fillRef idx="0">
                <a:schemeClr val="accent1"/>
              </a:fillRef>
              <a:effectRef idx="0">
                <a:schemeClr val="accent1"/>
              </a:effectRef>
              <a:fontRef idx="minor">
                <a:schemeClr val="tx1"/>
              </a:fontRef>
            </p:style>
          </p:cxnSp>
          <p:cxnSp>
            <p:nvCxnSpPr>
              <p:cNvPr id="157" name="Straight Connector 156">
                <a:extLst>
                  <a:ext uri="{FF2B5EF4-FFF2-40B4-BE49-F238E27FC236}">
                    <a16:creationId xmlns:a16="http://schemas.microsoft.com/office/drawing/2014/main" id="{D8B20E1C-C7AE-9C5A-A611-E2FA3B046BBE}"/>
                  </a:ext>
                </a:extLst>
              </p:cNvPr>
              <p:cNvCxnSpPr/>
              <p:nvPr/>
            </p:nvCxnSpPr>
            <p:spPr>
              <a:xfrm>
                <a:off x="1097280" y="4663440"/>
                <a:ext cx="0" cy="274320"/>
              </a:xfrm>
              <a:prstGeom prst="line">
                <a:avLst/>
              </a:prstGeom>
              <a:ln w="25400"/>
            </p:spPr>
            <p:style>
              <a:lnRef idx="1">
                <a:schemeClr val="accent1"/>
              </a:lnRef>
              <a:fillRef idx="0">
                <a:schemeClr val="accent1"/>
              </a:fillRef>
              <a:effectRef idx="0">
                <a:schemeClr val="accent1"/>
              </a:effectRef>
              <a:fontRef idx="minor">
                <a:schemeClr val="tx1"/>
              </a:fontRef>
            </p:style>
          </p:cxnSp>
        </p:grpSp>
        <p:grpSp>
          <p:nvGrpSpPr>
            <p:cNvPr id="158" name="Group 157">
              <a:extLst>
                <a:ext uri="{FF2B5EF4-FFF2-40B4-BE49-F238E27FC236}">
                  <a16:creationId xmlns:a16="http://schemas.microsoft.com/office/drawing/2014/main" id="{F23F93DC-9B50-09B9-3D21-C76A56C2DE88}"/>
                </a:ext>
              </a:extLst>
            </p:cNvPr>
            <p:cNvGrpSpPr/>
            <p:nvPr/>
          </p:nvGrpSpPr>
          <p:grpSpPr>
            <a:xfrm>
              <a:off x="3108960" y="4754880"/>
              <a:ext cx="182880" cy="274320"/>
              <a:chOff x="914400" y="4663440"/>
              <a:chExt cx="182880" cy="274320"/>
            </a:xfrm>
          </p:grpSpPr>
          <p:cxnSp>
            <p:nvCxnSpPr>
              <p:cNvPr id="159" name="Elbow Connector 158">
                <a:extLst>
                  <a:ext uri="{FF2B5EF4-FFF2-40B4-BE49-F238E27FC236}">
                    <a16:creationId xmlns:a16="http://schemas.microsoft.com/office/drawing/2014/main" id="{18683300-A061-D019-B27D-BDE209DDA131}"/>
                  </a:ext>
                </a:extLst>
              </p:cNvPr>
              <p:cNvCxnSpPr>
                <a:cxnSpLocks/>
              </p:cNvCxnSpPr>
              <p:nvPr/>
            </p:nvCxnSpPr>
            <p:spPr>
              <a:xfrm flipV="1">
                <a:off x="914400" y="4663440"/>
                <a:ext cx="182880" cy="274320"/>
              </a:xfrm>
              <a:prstGeom prst="bentConnector3">
                <a:avLst/>
              </a:prstGeom>
              <a:ln w="25400"/>
            </p:spPr>
            <p:style>
              <a:lnRef idx="1">
                <a:schemeClr val="accent1"/>
              </a:lnRef>
              <a:fillRef idx="0">
                <a:schemeClr val="accent1"/>
              </a:fillRef>
              <a:effectRef idx="0">
                <a:schemeClr val="accent1"/>
              </a:effectRef>
              <a:fontRef idx="minor">
                <a:schemeClr val="tx1"/>
              </a:fontRef>
            </p:style>
          </p:cxnSp>
          <p:cxnSp>
            <p:nvCxnSpPr>
              <p:cNvPr id="160" name="Straight Connector 159">
                <a:extLst>
                  <a:ext uri="{FF2B5EF4-FFF2-40B4-BE49-F238E27FC236}">
                    <a16:creationId xmlns:a16="http://schemas.microsoft.com/office/drawing/2014/main" id="{A072E38C-B6F3-073B-76EC-4EAAF3F083EA}"/>
                  </a:ext>
                </a:extLst>
              </p:cNvPr>
              <p:cNvCxnSpPr/>
              <p:nvPr/>
            </p:nvCxnSpPr>
            <p:spPr>
              <a:xfrm>
                <a:off x="1097280" y="4663440"/>
                <a:ext cx="0" cy="274320"/>
              </a:xfrm>
              <a:prstGeom prst="line">
                <a:avLst/>
              </a:prstGeom>
              <a:ln w="25400"/>
            </p:spPr>
            <p:style>
              <a:lnRef idx="1">
                <a:schemeClr val="accent1"/>
              </a:lnRef>
              <a:fillRef idx="0">
                <a:schemeClr val="accent1"/>
              </a:fillRef>
              <a:effectRef idx="0">
                <a:schemeClr val="accent1"/>
              </a:effectRef>
              <a:fontRef idx="minor">
                <a:schemeClr val="tx1"/>
              </a:fontRef>
            </p:style>
          </p:cxnSp>
        </p:grpSp>
        <p:grpSp>
          <p:nvGrpSpPr>
            <p:cNvPr id="161" name="Group 160">
              <a:extLst>
                <a:ext uri="{FF2B5EF4-FFF2-40B4-BE49-F238E27FC236}">
                  <a16:creationId xmlns:a16="http://schemas.microsoft.com/office/drawing/2014/main" id="{4E675C73-CBAC-131B-DCB5-531F4716C3D2}"/>
                </a:ext>
              </a:extLst>
            </p:cNvPr>
            <p:cNvGrpSpPr/>
            <p:nvPr/>
          </p:nvGrpSpPr>
          <p:grpSpPr>
            <a:xfrm>
              <a:off x="3291840" y="4754880"/>
              <a:ext cx="182880" cy="274320"/>
              <a:chOff x="914400" y="4663440"/>
              <a:chExt cx="182880" cy="274320"/>
            </a:xfrm>
          </p:grpSpPr>
          <p:cxnSp>
            <p:nvCxnSpPr>
              <p:cNvPr id="162" name="Elbow Connector 161">
                <a:extLst>
                  <a:ext uri="{FF2B5EF4-FFF2-40B4-BE49-F238E27FC236}">
                    <a16:creationId xmlns:a16="http://schemas.microsoft.com/office/drawing/2014/main" id="{12ACBFB8-0961-0AC8-6C67-667D77294C44}"/>
                  </a:ext>
                </a:extLst>
              </p:cNvPr>
              <p:cNvCxnSpPr>
                <a:cxnSpLocks/>
              </p:cNvCxnSpPr>
              <p:nvPr/>
            </p:nvCxnSpPr>
            <p:spPr>
              <a:xfrm flipV="1">
                <a:off x="914400" y="4663440"/>
                <a:ext cx="182880" cy="274320"/>
              </a:xfrm>
              <a:prstGeom prst="bentConnector3">
                <a:avLst/>
              </a:prstGeom>
              <a:ln w="25400"/>
            </p:spPr>
            <p:style>
              <a:lnRef idx="1">
                <a:schemeClr val="accent1"/>
              </a:lnRef>
              <a:fillRef idx="0">
                <a:schemeClr val="accent1"/>
              </a:fillRef>
              <a:effectRef idx="0">
                <a:schemeClr val="accent1"/>
              </a:effectRef>
              <a:fontRef idx="minor">
                <a:schemeClr val="tx1"/>
              </a:fontRef>
            </p:style>
          </p:cxnSp>
          <p:cxnSp>
            <p:nvCxnSpPr>
              <p:cNvPr id="163" name="Straight Connector 162">
                <a:extLst>
                  <a:ext uri="{FF2B5EF4-FFF2-40B4-BE49-F238E27FC236}">
                    <a16:creationId xmlns:a16="http://schemas.microsoft.com/office/drawing/2014/main" id="{7EE5F190-0264-D0BC-4304-7BCEBBEF1A4F}"/>
                  </a:ext>
                </a:extLst>
              </p:cNvPr>
              <p:cNvCxnSpPr/>
              <p:nvPr/>
            </p:nvCxnSpPr>
            <p:spPr>
              <a:xfrm>
                <a:off x="1097280" y="4663440"/>
                <a:ext cx="0" cy="274320"/>
              </a:xfrm>
              <a:prstGeom prst="line">
                <a:avLst/>
              </a:prstGeom>
              <a:ln w="25400"/>
            </p:spPr>
            <p:style>
              <a:lnRef idx="1">
                <a:schemeClr val="accent1"/>
              </a:lnRef>
              <a:fillRef idx="0">
                <a:schemeClr val="accent1"/>
              </a:fillRef>
              <a:effectRef idx="0">
                <a:schemeClr val="accent1"/>
              </a:effectRef>
              <a:fontRef idx="minor">
                <a:schemeClr val="tx1"/>
              </a:fontRef>
            </p:style>
          </p:cxnSp>
        </p:grpSp>
        <p:grpSp>
          <p:nvGrpSpPr>
            <p:cNvPr id="164" name="Group 163">
              <a:extLst>
                <a:ext uri="{FF2B5EF4-FFF2-40B4-BE49-F238E27FC236}">
                  <a16:creationId xmlns:a16="http://schemas.microsoft.com/office/drawing/2014/main" id="{288A882E-41A0-B4AE-BC5E-8B0DD39475D3}"/>
                </a:ext>
              </a:extLst>
            </p:cNvPr>
            <p:cNvGrpSpPr/>
            <p:nvPr/>
          </p:nvGrpSpPr>
          <p:grpSpPr>
            <a:xfrm>
              <a:off x="3474720" y="4754880"/>
              <a:ext cx="182880" cy="274320"/>
              <a:chOff x="914400" y="4663440"/>
              <a:chExt cx="182880" cy="274320"/>
            </a:xfrm>
          </p:grpSpPr>
          <p:cxnSp>
            <p:nvCxnSpPr>
              <p:cNvPr id="165" name="Elbow Connector 164">
                <a:extLst>
                  <a:ext uri="{FF2B5EF4-FFF2-40B4-BE49-F238E27FC236}">
                    <a16:creationId xmlns:a16="http://schemas.microsoft.com/office/drawing/2014/main" id="{532910BA-977A-CE90-F13A-D9A93644C8DE}"/>
                  </a:ext>
                </a:extLst>
              </p:cNvPr>
              <p:cNvCxnSpPr>
                <a:cxnSpLocks/>
              </p:cNvCxnSpPr>
              <p:nvPr/>
            </p:nvCxnSpPr>
            <p:spPr>
              <a:xfrm flipV="1">
                <a:off x="914400" y="4663440"/>
                <a:ext cx="182880" cy="274320"/>
              </a:xfrm>
              <a:prstGeom prst="bentConnector3">
                <a:avLst/>
              </a:prstGeom>
              <a:ln w="25400"/>
            </p:spPr>
            <p:style>
              <a:lnRef idx="1">
                <a:schemeClr val="accent1"/>
              </a:lnRef>
              <a:fillRef idx="0">
                <a:schemeClr val="accent1"/>
              </a:fillRef>
              <a:effectRef idx="0">
                <a:schemeClr val="accent1"/>
              </a:effectRef>
              <a:fontRef idx="minor">
                <a:schemeClr val="tx1"/>
              </a:fontRef>
            </p:style>
          </p:cxnSp>
          <p:cxnSp>
            <p:nvCxnSpPr>
              <p:cNvPr id="166" name="Straight Connector 165">
                <a:extLst>
                  <a:ext uri="{FF2B5EF4-FFF2-40B4-BE49-F238E27FC236}">
                    <a16:creationId xmlns:a16="http://schemas.microsoft.com/office/drawing/2014/main" id="{EBAF3095-754F-2176-8A8A-07CFBD1FD1CD}"/>
                  </a:ext>
                </a:extLst>
              </p:cNvPr>
              <p:cNvCxnSpPr/>
              <p:nvPr/>
            </p:nvCxnSpPr>
            <p:spPr>
              <a:xfrm>
                <a:off x="1097280" y="4663440"/>
                <a:ext cx="0" cy="274320"/>
              </a:xfrm>
              <a:prstGeom prst="line">
                <a:avLst/>
              </a:prstGeom>
              <a:ln w="25400"/>
            </p:spPr>
            <p:style>
              <a:lnRef idx="1">
                <a:schemeClr val="accent1"/>
              </a:lnRef>
              <a:fillRef idx="0">
                <a:schemeClr val="accent1"/>
              </a:fillRef>
              <a:effectRef idx="0">
                <a:schemeClr val="accent1"/>
              </a:effectRef>
              <a:fontRef idx="minor">
                <a:schemeClr val="tx1"/>
              </a:fontRef>
            </p:style>
          </p:cxnSp>
        </p:grpSp>
        <p:grpSp>
          <p:nvGrpSpPr>
            <p:cNvPr id="167" name="Group 166">
              <a:extLst>
                <a:ext uri="{FF2B5EF4-FFF2-40B4-BE49-F238E27FC236}">
                  <a16:creationId xmlns:a16="http://schemas.microsoft.com/office/drawing/2014/main" id="{26582B84-16F1-903B-ED86-E7282D47A5B2}"/>
                </a:ext>
              </a:extLst>
            </p:cNvPr>
            <p:cNvGrpSpPr/>
            <p:nvPr/>
          </p:nvGrpSpPr>
          <p:grpSpPr>
            <a:xfrm>
              <a:off x="3657600" y="4754880"/>
              <a:ext cx="182880" cy="274320"/>
              <a:chOff x="914400" y="4663440"/>
              <a:chExt cx="182880" cy="274320"/>
            </a:xfrm>
          </p:grpSpPr>
          <p:cxnSp>
            <p:nvCxnSpPr>
              <p:cNvPr id="168" name="Elbow Connector 167">
                <a:extLst>
                  <a:ext uri="{FF2B5EF4-FFF2-40B4-BE49-F238E27FC236}">
                    <a16:creationId xmlns:a16="http://schemas.microsoft.com/office/drawing/2014/main" id="{937D4E23-192B-F709-2F62-2D51030A0CF6}"/>
                  </a:ext>
                </a:extLst>
              </p:cNvPr>
              <p:cNvCxnSpPr>
                <a:cxnSpLocks/>
              </p:cNvCxnSpPr>
              <p:nvPr/>
            </p:nvCxnSpPr>
            <p:spPr>
              <a:xfrm flipV="1">
                <a:off x="914400" y="4663440"/>
                <a:ext cx="182880" cy="274320"/>
              </a:xfrm>
              <a:prstGeom prst="bentConnector3">
                <a:avLst/>
              </a:prstGeom>
              <a:ln w="25400"/>
            </p:spPr>
            <p:style>
              <a:lnRef idx="1">
                <a:schemeClr val="accent1"/>
              </a:lnRef>
              <a:fillRef idx="0">
                <a:schemeClr val="accent1"/>
              </a:fillRef>
              <a:effectRef idx="0">
                <a:schemeClr val="accent1"/>
              </a:effectRef>
              <a:fontRef idx="minor">
                <a:schemeClr val="tx1"/>
              </a:fontRef>
            </p:style>
          </p:cxnSp>
          <p:cxnSp>
            <p:nvCxnSpPr>
              <p:cNvPr id="169" name="Straight Connector 168">
                <a:extLst>
                  <a:ext uri="{FF2B5EF4-FFF2-40B4-BE49-F238E27FC236}">
                    <a16:creationId xmlns:a16="http://schemas.microsoft.com/office/drawing/2014/main" id="{3E8F8B79-EF86-25C5-BB64-727194FD4D4D}"/>
                  </a:ext>
                </a:extLst>
              </p:cNvPr>
              <p:cNvCxnSpPr/>
              <p:nvPr/>
            </p:nvCxnSpPr>
            <p:spPr>
              <a:xfrm>
                <a:off x="1097280" y="4663440"/>
                <a:ext cx="0" cy="274320"/>
              </a:xfrm>
              <a:prstGeom prst="line">
                <a:avLst/>
              </a:prstGeom>
              <a:ln w="25400"/>
            </p:spPr>
            <p:style>
              <a:lnRef idx="1">
                <a:schemeClr val="accent1"/>
              </a:lnRef>
              <a:fillRef idx="0">
                <a:schemeClr val="accent1"/>
              </a:fillRef>
              <a:effectRef idx="0">
                <a:schemeClr val="accent1"/>
              </a:effectRef>
              <a:fontRef idx="minor">
                <a:schemeClr val="tx1"/>
              </a:fontRef>
            </p:style>
          </p:cxnSp>
        </p:grpSp>
        <p:grpSp>
          <p:nvGrpSpPr>
            <p:cNvPr id="170" name="Group 169">
              <a:extLst>
                <a:ext uri="{FF2B5EF4-FFF2-40B4-BE49-F238E27FC236}">
                  <a16:creationId xmlns:a16="http://schemas.microsoft.com/office/drawing/2014/main" id="{371C6994-9BF0-7159-FFA8-7DBFE695C641}"/>
                </a:ext>
              </a:extLst>
            </p:cNvPr>
            <p:cNvGrpSpPr/>
            <p:nvPr/>
          </p:nvGrpSpPr>
          <p:grpSpPr>
            <a:xfrm>
              <a:off x="3840480" y="4754880"/>
              <a:ext cx="182880" cy="274320"/>
              <a:chOff x="914400" y="4663440"/>
              <a:chExt cx="182880" cy="274320"/>
            </a:xfrm>
          </p:grpSpPr>
          <p:cxnSp>
            <p:nvCxnSpPr>
              <p:cNvPr id="171" name="Elbow Connector 170">
                <a:extLst>
                  <a:ext uri="{FF2B5EF4-FFF2-40B4-BE49-F238E27FC236}">
                    <a16:creationId xmlns:a16="http://schemas.microsoft.com/office/drawing/2014/main" id="{A475732E-E9A1-9B36-72C4-3B3B6326230D}"/>
                  </a:ext>
                </a:extLst>
              </p:cNvPr>
              <p:cNvCxnSpPr>
                <a:cxnSpLocks/>
              </p:cNvCxnSpPr>
              <p:nvPr/>
            </p:nvCxnSpPr>
            <p:spPr>
              <a:xfrm flipV="1">
                <a:off x="914400" y="4663440"/>
                <a:ext cx="182880" cy="274320"/>
              </a:xfrm>
              <a:prstGeom prst="bentConnector3">
                <a:avLst/>
              </a:prstGeom>
              <a:ln w="25400"/>
            </p:spPr>
            <p:style>
              <a:lnRef idx="1">
                <a:schemeClr val="accent1"/>
              </a:lnRef>
              <a:fillRef idx="0">
                <a:schemeClr val="accent1"/>
              </a:fillRef>
              <a:effectRef idx="0">
                <a:schemeClr val="accent1"/>
              </a:effectRef>
              <a:fontRef idx="minor">
                <a:schemeClr val="tx1"/>
              </a:fontRef>
            </p:style>
          </p:cxnSp>
          <p:cxnSp>
            <p:nvCxnSpPr>
              <p:cNvPr id="172" name="Straight Connector 171">
                <a:extLst>
                  <a:ext uri="{FF2B5EF4-FFF2-40B4-BE49-F238E27FC236}">
                    <a16:creationId xmlns:a16="http://schemas.microsoft.com/office/drawing/2014/main" id="{3BF01B5A-DC0F-920E-80BD-E75DE29C1144}"/>
                  </a:ext>
                </a:extLst>
              </p:cNvPr>
              <p:cNvCxnSpPr/>
              <p:nvPr/>
            </p:nvCxnSpPr>
            <p:spPr>
              <a:xfrm>
                <a:off x="1097280" y="4663440"/>
                <a:ext cx="0" cy="274320"/>
              </a:xfrm>
              <a:prstGeom prst="line">
                <a:avLst/>
              </a:prstGeom>
              <a:ln w="25400"/>
            </p:spPr>
            <p:style>
              <a:lnRef idx="1">
                <a:schemeClr val="accent1"/>
              </a:lnRef>
              <a:fillRef idx="0">
                <a:schemeClr val="accent1"/>
              </a:fillRef>
              <a:effectRef idx="0">
                <a:schemeClr val="accent1"/>
              </a:effectRef>
              <a:fontRef idx="minor">
                <a:schemeClr val="tx1"/>
              </a:fontRef>
            </p:style>
          </p:cxnSp>
        </p:grpSp>
        <p:grpSp>
          <p:nvGrpSpPr>
            <p:cNvPr id="173" name="Group 172">
              <a:extLst>
                <a:ext uri="{FF2B5EF4-FFF2-40B4-BE49-F238E27FC236}">
                  <a16:creationId xmlns:a16="http://schemas.microsoft.com/office/drawing/2014/main" id="{E763B35A-8392-FD14-D936-E8FB3C1B2844}"/>
                </a:ext>
              </a:extLst>
            </p:cNvPr>
            <p:cNvGrpSpPr/>
            <p:nvPr/>
          </p:nvGrpSpPr>
          <p:grpSpPr>
            <a:xfrm>
              <a:off x="4023360" y="4754880"/>
              <a:ext cx="182880" cy="274320"/>
              <a:chOff x="914400" y="4663440"/>
              <a:chExt cx="182880" cy="274320"/>
            </a:xfrm>
          </p:grpSpPr>
          <p:cxnSp>
            <p:nvCxnSpPr>
              <p:cNvPr id="174" name="Elbow Connector 173">
                <a:extLst>
                  <a:ext uri="{FF2B5EF4-FFF2-40B4-BE49-F238E27FC236}">
                    <a16:creationId xmlns:a16="http://schemas.microsoft.com/office/drawing/2014/main" id="{3750B1A5-A5D3-A487-D6F1-2EA2380D449C}"/>
                  </a:ext>
                </a:extLst>
              </p:cNvPr>
              <p:cNvCxnSpPr>
                <a:cxnSpLocks/>
              </p:cNvCxnSpPr>
              <p:nvPr/>
            </p:nvCxnSpPr>
            <p:spPr>
              <a:xfrm flipV="1">
                <a:off x="914400" y="4663440"/>
                <a:ext cx="182880" cy="274320"/>
              </a:xfrm>
              <a:prstGeom prst="bentConnector3">
                <a:avLst/>
              </a:prstGeom>
              <a:ln w="25400"/>
            </p:spPr>
            <p:style>
              <a:lnRef idx="1">
                <a:schemeClr val="accent1"/>
              </a:lnRef>
              <a:fillRef idx="0">
                <a:schemeClr val="accent1"/>
              </a:fillRef>
              <a:effectRef idx="0">
                <a:schemeClr val="accent1"/>
              </a:effectRef>
              <a:fontRef idx="minor">
                <a:schemeClr val="tx1"/>
              </a:fontRef>
            </p:style>
          </p:cxnSp>
          <p:cxnSp>
            <p:nvCxnSpPr>
              <p:cNvPr id="175" name="Straight Connector 174">
                <a:extLst>
                  <a:ext uri="{FF2B5EF4-FFF2-40B4-BE49-F238E27FC236}">
                    <a16:creationId xmlns:a16="http://schemas.microsoft.com/office/drawing/2014/main" id="{A48A2438-ACD3-B14C-7350-AEDCC56A5897}"/>
                  </a:ext>
                </a:extLst>
              </p:cNvPr>
              <p:cNvCxnSpPr/>
              <p:nvPr/>
            </p:nvCxnSpPr>
            <p:spPr>
              <a:xfrm>
                <a:off x="1097280" y="4663440"/>
                <a:ext cx="0" cy="274320"/>
              </a:xfrm>
              <a:prstGeom prst="line">
                <a:avLst/>
              </a:prstGeom>
              <a:ln w="25400"/>
            </p:spPr>
            <p:style>
              <a:lnRef idx="1">
                <a:schemeClr val="accent1"/>
              </a:lnRef>
              <a:fillRef idx="0">
                <a:schemeClr val="accent1"/>
              </a:fillRef>
              <a:effectRef idx="0">
                <a:schemeClr val="accent1"/>
              </a:effectRef>
              <a:fontRef idx="minor">
                <a:schemeClr val="tx1"/>
              </a:fontRef>
            </p:style>
          </p:cxnSp>
        </p:grpSp>
        <p:grpSp>
          <p:nvGrpSpPr>
            <p:cNvPr id="176" name="Group 175">
              <a:extLst>
                <a:ext uri="{FF2B5EF4-FFF2-40B4-BE49-F238E27FC236}">
                  <a16:creationId xmlns:a16="http://schemas.microsoft.com/office/drawing/2014/main" id="{8D2C9E1B-0535-F696-6D21-7ABD991454A4}"/>
                </a:ext>
              </a:extLst>
            </p:cNvPr>
            <p:cNvGrpSpPr/>
            <p:nvPr/>
          </p:nvGrpSpPr>
          <p:grpSpPr>
            <a:xfrm>
              <a:off x="4206240" y="4754880"/>
              <a:ext cx="182880" cy="274320"/>
              <a:chOff x="914400" y="4663440"/>
              <a:chExt cx="182880" cy="274320"/>
            </a:xfrm>
          </p:grpSpPr>
          <p:cxnSp>
            <p:nvCxnSpPr>
              <p:cNvPr id="177" name="Elbow Connector 176">
                <a:extLst>
                  <a:ext uri="{FF2B5EF4-FFF2-40B4-BE49-F238E27FC236}">
                    <a16:creationId xmlns:a16="http://schemas.microsoft.com/office/drawing/2014/main" id="{EDF77299-06F5-502E-CC32-1A649D5E4F61}"/>
                  </a:ext>
                </a:extLst>
              </p:cNvPr>
              <p:cNvCxnSpPr>
                <a:cxnSpLocks/>
              </p:cNvCxnSpPr>
              <p:nvPr/>
            </p:nvCxnSpPr>
            <p:spPr>
              <a:xfrm flipV="1">
                <a:off x="914400" y="4663440"/>
                <a:ext cx="182880" cy="274320"/>
              </a:xfrm>
              <a:prstGeom prst="bentConnector3">
                <a:avLst/>
              </a:prstGeom>
              <a:ln w="25400"/>
            </p:spPr>
            <p:style>
              <a:lnRef idx="1">
                <a:schemeClr val="accent1"/>
              </a:lnRef>
              <a:fillRef idx="0">
                <a:schemeClr val="accent1"/>
              </a:fillRef>
              <a:effectRef idx="0">
                <a:schemeClr val="accent1"/>
              </a:effectRef>
              <a:fontRef idx="minor">
                <a:schemeClr val="tx1"/>
              </a:fontRef>
            </p:style>
          </p:cxnSp>
          <p:cxnSp>
            <p:nvCxnSpPr>
              <p:cNvPr id="178" name="Straight Connector 177">
                <a:extLst>
                  <a:ext uri="{FF2B5EF4-FFF2-40B4-BE49-F238E27FC236}">
                    <a16:creationId xmlns:a16="http://schemas.microsoft.com/office/drawing/2014/main" id="{79A51131-12C8-F3AC-4C78-046F2A9790BD}"/>
                  </a:ext>
                </a:extLst>
              </p:cNvPr>
              <p:cNvCxnSpPr/>
              <p:nvPr/>
            </p:nvCxnSpPr>
            <p:spPr>
              <a:xfrm>
                <a:off x="1097280" y="4663440"/>
                <a:ext cx="0" cy="274320"/>
              </a:xfrm>
              <a:prstGeom prst="line">
                <a:avLst/>
              </a:prstGeom>
              <a:ln w="25400"/>
            </p:spPr>
            <p:style>
              <a:lnRef idx="1">
                <a:schemeClr val="accent1"/>
              </a:lnRef>
              <a:fillRef idx="0">
                <a:schemeClr val="accent1"/>
              </a:fillRef>
              <a:effectRef idx="0">
                <a:schemeClr val="accent1"/>
              </a:effectRef>
              <a:fontRef idx="minor">
                <a:schemeClr val="tx1"/>
              </a:fontRef>
            </p:style>
          </p:cxnSp>
        </p:grpSp>
        <p:grpSp>
          <p:nvGrpSpPr>
            <p:cNvPr id="179" name="Group 178">
              <a:extLst>
                <a:ext uri="{FF2B5EF4-FFF2-40B4-BE49-F238E27FC236}">
                  <a16:creationId xmlns:a16="http://schemas.microsoft.com/office/drawing/2014/main" id="{458ED631-B2BC-CF22-4754-6DF2ED5DA5D8}"/>
                </a:ext>
              </a:extLst>
            </p:cNvPr>
            <p:cNvGrpSpPr/>
            <p:nvPr/>
          </p:nvGrpSpPr>
          <p:grpSpPr>
            <a:xfrm>
              <a:off x="4389120" y="4754880"/>
              <a:ext cx="182880" cy="274320"/>
              <a:chOff x="914400" y="4663440"/>
              <a:chExt cx="182880" cy="274320"/>
            </a:xfrm>
          </p:grpSpPr>
          <p:cxnSp>
            <p:nvCxnSpPr>
              <p:cNvPr id="180" name="Elbow Connector 179">
                <a:extLst>
                  <a:ext uri="{FF2B5EF4-FFF2-40B4-BE49-F238E27FC236}">
                    <a16:creationId xmlns:a16="http://schemas.microsoft.com/office/drawing/2014/main" id="{0BDAE0CB-A8AA-C798-EB10-CC21C78A6705}"/>
                  </a:ext>
                </a:extLst>
              </p:cNvPr>
              <p:cNvCxnSpPr>
                <a:cxnSpLocks/>
              </p:cNvCxnSpPr>
              <p:nvPr/>
            </p:nvCxnSpPr>
            <p:spPr>
              <a:xfrm flipV="1">
                <a:off x="914400" y="4663440"/>
                <a:ext cx="182880" cy="274320"/>
              </a:xfrm>
              <a:prstGeom prst="bentConnector3">
                <a:avLst/>
              </a:prstGeom>
              <a:ln w="25400"/>
            </p:spPr>
            <p:style>
              <a:lnRef idx="1">
                <a:schemeClr val="accent1"/>
              </a:lnRef>
              <a:fillRef idx="0">
                <a:schemeClr val="accent1"/>
              </a:fillRef>
              <a:effectRef idx="0">
                <a:schemeClr val="accent1"/>
              </a:effectRef>
              <a:fontRef idx="minor">
                <a:schemeClr val="tx1"/>
              </a:fontRef>
            </p:style>
          </p:cxnSp>
          <p:cxnSp>
            <p:nvCxnSpPr>
              <p:cNvPr id="181" name="Straight Connector 180">
                <a:extLst>
                  <a:ext uri="{FF2B5EF4-FFF2-40B4-BE49-F238E27FC236}">
                    <a16:creationId xmlns:a16="http://schemas.microsoft.com/office/drawing/2014/main" id="{54264415-F4CA-F4CB-7D60-BCE0415B70F3}"/>
                  </a:ext>
                </a:extLst>
              </p:cNvPr>
              <p:cNvCxnSpPr/>
              <p:nvPr/>
            </p:nvCxnSpPr>
            <p:spPr>
              <a:xfrm>
                <a:off x="1097280" y="4663440"/>
                <a:ext cx="0" cy="274320"/>
              </a:xfrm>
              <a:prstGeom prst="line">
                <a:avLst/>
              </a:prstGeom>
              <a:ln w="25400"/>
            </p:spPr>
            <p:style>
              <a:lnRef idx="1">
                <a:schemeClr val="accent1"/>
              </a:lnRef>
              <a:fillRef idx="0">
                <a:schemeClr val="accent1"/>
              </a:fillRef>
              <a:effectRef idx="0">
                <a:schemeClr val="accent1"/>
              </a:effectRef>
              <a:fontRef idx="minor">
                <a:schemeClr val="tx1"/>
              </a:fontRef>
            </p:style>
          </p:cxnSp>
        </p:grpSp>
        <p:grpSp>
          <p:nvGrpSpPr>
            <p:cNvPr id="182" name="Group 181">
              <a:extLst>
                <a:ext uri="{FF2B5EF4-FFF2-40B4-BE49-F238E27FC236}">
                  <a16:creationId xmlns:a16="http://schemas.microsoft.com/office/drawing/2014/main" id="{E3777EB6-6E43-2C9D-B38C-66BC2B753B59}"/>
                </a:ext>
              </a:extLst>
            </p:cNvPr>
            <p:cNvGrpSpPr/>
            <p:nvPr/>
          </p:nvGrpSpPr>
          <p:grpSpPr>
            <a:xfrm>
              <a:off x="4572000" y="4754880"/>
              <a:ext cx="182880" cy="274320"/>
              <a:chOff x="914400" y="4663440"/>
              <a:chExt cx="182880" cy="274320"/>
            </a:xfrm>
          </p:grpSpPr>
          <p:cxnSp>
            <p:nvCxnSpPr>
              <p:cNvPr id="183" name="Elbow Connector 182">
                <a:extLst>
                  <a:ext uri="{FF2B5EF4-FFF2-40B4-BE49-F238E27FC236}">
                    <a16:creationId xmlns:a16="http://schemas.microsoft.com/office/drawing/2014/main" id="{E1C935B5-12D6-5990-EEE5-54921CC02BDF}"/>
                  </a:ext>
                </a:extLst>
              </p:cNvPr>
              <p:cNvCxnSpPr>
                <a:cxnSpLocks/>
              </p:cNvCxnSpPr>
              <p:nvPr/>
            </p:nvCxnSpPr>
            <p:spPr>
              <a:xfrm flipV="1">
                <a:off x="914400" y="4663440"/>
                <a:ext cx="182880" cy="274320"/>
              </a:xfrm>
              <a:prstGeom prst="bentConnector3">
                <a:avLst/>
              </a:prstGeom>
              <a:ln w="25400"/>
            </p:spPr>
            <p:style>
              <a:lnRef idx="1">
                <a:schemeClr val="accent1"/>
              </a:lnRef>
              <a:fillRef idx="0">
                <a:schemeClr val="accent1"/>
              </a:fillRef>
              <a:effectRef idx="0">
                <a:schemeClr val="accent1"/>
              </a:effectRef>
              <a:fontRef idx="minor">
                <a:schemeClr val="tx1"/>
              </a:fontRef>
            </p:style>
          </p:cxnSp>
          <p:cxnSp>
            <p:nvCxnSpPr>
              <p:cNvPr id="184" name="Straight Connector 183">
                <a:extLst>
                  <a:ext uri="{FF2B5EF4-FFF2-40B4-BE49-F238E27FC236}">
                    <a16:creationId xmlns:a16="http://schemas.microsoft.com/office/drawing/2014/main" id="{41B3BD2D-047B-7375-4EBA-CE1ABF67A922}"/>
                  </a:ext>
                </a:extLst>
              </p:cNvPr>
              <p:cNvCxnSpPr/>
              <p:nvPr/>
            </p:nvCxnSpPr>
            <p:spPr>
              <a:xfrm>
                <a:off x="1097280" y="4663440"/>
                <a:ext cx="0" cy="274320"/>
              </a:xfrm>
              <a:prstGeom prst="line">
                <a:avLst/>
              </a:prstGeom>
              <a:ln w="25400"/>
            </p:spPr>
            <p:style>
              <a:lnRef idx="1">
                <a:schemeClr val="accent1"/>
              </a:lnRef>
              <a:fillRef idx="0">
                <a:schemeClr val="accent1"/>
              </a:fillRef>
              <a:effectRef idx="0">
                <a:schemeClr val="accent1"/>
              </a:effectRef>
              <a:fontRef idx="minor">
                <a:schemeClr val="tx1"/>
              </a:fontRef>
            </p:style>
          </p:cxnSp>
        </p:grpSp>
        <p:grpSp>
          <p:nvGrpSpPr>
            <p:cNvPr id="185" name="Group 184">
              <a:extLst>
                <a:ext uri="{FF2B5EF4-FFF2-40B4-BE49-F238E27FC236}">
                  <a16:creationId xmlns:a16="http://schemas.microsoft.com/office/drawing/2014/main" id="{5AA1DA56-6FC2-34EE-965C-480ED10C1413}"/>
                </a:ext>
              </a:extLst>
            </p:cNvPr>
            <p:cNvGrpSpPr/>
            <p:nvPr/>
          </p:nvGrpSpPr>
          <p:grpSpPr>
            <a:xfrm>
              <a:off x="4754880" y="4754880"/>
              <a:ext cx="182880" cy="274320"/>
              <a:chOff x="914400" y="4663440"/>
              <a:chExt cx="182880" cy="274320"/>
            </a:xfrm>
          </p:grpSpPr>
          <p:cxnSp>
            <p:nvCxnSpPr>
              <p:cNvPr id="186" name="Elbow Connector 185">
                <a:extLst>
                  <a:ext uri="{FF2B5EF4-FFF2-40B4-BE49-F238E27FC236}">
                    <a16:creationId xmlns:a16="http://schemas.microsoft.com/office/drawing/2014/main" id="{8C2396D7-68FF-0F72-E3B4-EFC56FC0FCB7}"/>
                  </a:ext>
                </a:extLst>
              </p:cNvPr>
              <p:cNvCxnSpPr>
                <a:cxnSpLocks/>
              </p:cNvCxnSpPr>
              <p:nvPr/>
            </p:nvCxnSpPr>
            <p:spPr>
              <a:xfrm flipV="1">
                <a:off x="914400" y="4663440"/>
                <a:ext cx="182880" cy="274320"/>
              </a:xfrm>
              <a:prstGeom prst="bentConnector3">
                <a:avLst/>
              </a:prstGeom>
              <a:ln w="25400"/>
            </p:spPr>
            <p:style>
              <a:lnRef idx="1">
                <a:schemeClr val="accent1"/>
              </a:lnRef>
              <a:fillRef idx="0">
                <a:schemeClr val="accent1"/>
              </a:fillRef>
              <a:effectRef idx="0">
                <a:schemeClr val="accent1"/>
              </a:effectRef>
              <a:fontRef idx="minor">
                <a:schemeClr val="tx1"/>
              </a:fontRef>
            </p:style>
          </p:cxnSp>
          <p:cxnSp>
            <p:nvCxnSpPr>
              <p:cNvPr id="187" name="Straight Connector 186">
                <a:extLst>
                  <a:ext uri="{FF2B5EF4-FFF2-40B4-BE49-F238E27FC236}">
                    <a16:creationId xmlns:a16="http://schemas.microsoft.com/office/drawing/2014/main" id="{12FEC8B8-7D0C-78E9-1758-E6F47F2256A5}"/>
                  </a:ext>
                </a:extLst>
              </p:cNvPr>
              <p:cNvCxnSpPr/>
              <p:nvPr/>
            </p:nvCxnSpPr>
            <p:spPr>
              <a:xfrm>
                <a:off x="1097280" y="4663440"/>
                <a:ext cx="0" cy="274320"/>
              </a:xfrm>
              <a:prstGeom prst="line">
                <a:avLst/>
              </a:prstGeom>
              <a:ln w="25400"/>
            </p:spPr>
            <p:style>
              <a:lnRef idx="1">
                <a:schemeClr val="accent1"/>
              </a:lnRef>
              <a:fillRef idx="0">
                <a:schemeClr val="accent1"/>
              </a:fillRef>
              <a:effectRef idx="0">
                <a:schemeClr val="accent1"/>
              </a:effectRef>
              <a:fontRef idx="minor">
                <a:schemeClr val="tx1"/>
              </a:fontRef>
            </p:style>
          </p:cxnSp>
        </p:grpSp>
        <p:grpSp>
          <p:nvGrpSpPr>
            <p:cNvPr id="188" name="Group 187">
              <a:extLst>
                <a:ext uri="{FF2B5EF4-FFF2-40B4-BE49-F238E27FC236}">
                  <a16:creationId xmlns:a16="http://schemas.microsoft.com/office/drawing/2014/main" id="{CEC80E2C-ECFE-8E2B-A4FB-0CC0C6281345}"/>
                </a:ext>
              </a:extLst>
            </p:cNvPr>
            <p:cNvGrpSpPr/>
            <p:nvPr/>
          </p:nvGrpSpPr>
          <p:grpSpPr>
            <a:xfrm>
              <a:off x="4937760" y="4754880"/>
              <a:ext cx="182880" cy="274320"/>
              <a:chOff x="914400" y="4663440"/>
              <a:chExt cx="182880" cy="274320"/>
            </a:xfrm>
          </p:grpSpPr>
          <p:cxnSp>
            <p:nvCxnSpPr>
              <p:cNvPr id="189" name="Elbow Connector 188">
                <a:extLst>
                  <a:ext uri="{FF2B5EF4-FFF2-40B4-BE49-F238E27FC236}">
                    <a16:creationId xmlns:a16="http://schemas.microsoft.com/office/drawing/2014/main" id="{BB8778CD-E726-54C9-F7EF-FB9881AD8130}"/>
                  </a:ext>
                </a:extLst>
              </p:cNvPr>
              <p:cNvCxnSpPr>
                <a:cxnSpLocks/>
              </p:cNvCxnSpPr>
              <p:nvPr/>
            </p:nvCxnSpPr>
            <p:spPr>
              <a:xfrm flipV="1">
                <a:off x="914400" y="4663440"/>
                <a:ext cx="182880" cy="274320"/>
              </a:xfrm>
              <a:prstGeom prst="bentConnector3">
                <a:avLst/>
              </a:prstGeom>
              <a:ln w="25400"/>
            </p:spPr>
            <p:style>
              <a:lnRef idx="1">
                <a:schemeClr val="accent1"/>
              </a:lnRef>
              <a:fillRef idx="0">
                <a:schemeClr val="accent1"/>
              </a:fillRef>
              <a:effectRef idx="0">
                <a:schemeClr val="accent1"/>
              </a:effectRef>
              <a:fontRef idx="minor">
                <a:schemeClr val="tx1"/>
              </a:fontRef>
            </p:style>
          </p:cxnSp>
          <p:cxnSp>
            <p:nvCxnSpPr>
              <p:cNvPr id="190" name="Straight Connector 189">
                <a:extLst>
                  <a:ext uri="{FF2B5EF4-FFF2-40B4-BE49-F238E27FC236}">
                    <a16:creationId xmlns:a16="http://schemas.microsoft.com/office/drawing/2014/main" id="{AF446E79-7177-8B2D-C980-4E4E2642A6C9}"/>
                  </a:ext>
                </a:extLst>
              </p:cNvPr>
              <p:cNvCxnSpPr/>
              <p:nvPr/>
            </p:nvCxnSpPr>
            <p:spPr>
              <a:xfrm>
                <a:off x="1097280" y="4663440"/>
                <a:ext cx="0" cy="274320"/>
              </a:xfrm>
              <a:prstGeom prst="line">
                <a:avLst/>
              </a:prstGeom>
              <a:ln w="25400"/>
            </p:spPr>
            <p:style>
              <a:lnRef idx="1">
                <a:schemeClr val="accent1"/>
              </a:lnRef>
              <a:fillRef idx="0">
                <a:schemeClr val="accent1"/>
              </a:fillRef>
              <a:effectRef idx="0">
                <a:schemeClr val="accent1"/>
              </a:effectRef>
              <a:fontRef idx="minor">
                <a:schemeClr val="tx1"/>
              </a:fontRef>
            </p:style>
          </p:cxnSp>
        </p:grpSp>
        <p:grpSp>
          <p:nvGrpSpPr>
            <p:cNvPr id="191" name="Group 190">
              <a:extLst>
                <a:ext uri="{FF2B5EF4-FFF2-40B4-BE49-F238E27FC236}">
                  <a16:creationId xmlns:a16="http://schemas.microsoft.com/office/drawing/2014/main" id="{4ADF27F7-70A5-7A77-1EF5-383E5AD21A4E}"/>
                </a:ext>
              </a:extLst>
            </p:cNvPr>
            <p:cNvGrpSpPr/>
            <p:nvPr/>
          </p:nvGrpSpPr>
          <p:grpSpPr>
            <a:xfrm>
              <a:off x="5120640" y="4754880"/>
              <a:ext cx="182880" cy="274320"/>
              <a:chOff x="914400" y="4663440"/>
              <a:chExt cx="182880" cy="274320"/>
            </a:xfrm>
          </p:grpSpPr>
          <p:cxnSp>
            <p:nvCxnSpPr>
              <p:cNvPr id="192" name="Elbow Connector 191">
                <a:extLst>
                  <a:ext uri="{FF2B5EF4-FFF2-40B4-BE49-F238E27FC236}">
                    <a16:creationId xmlns:a16="http://schemas.microsoft.com/office/drawing/2014/main" id="{826D3533-89C5-81C2-ABE2-08BB251A6F53}"/>
                  </a:ext>
                </a:extLst>
              </p:cNvPr>
              <p:cNvCxnSpPr>
                <a:cxnSpLocks/>
              </p:cNvCxnSpPr>
              <p:nvPr/>
            </p:nvCxnSpPr>
            <p:spPr>
              <a:xfrm flipV="1">
                <a:off x="914400" y="4663440"/>
                <a:ext cx="182880" cy="274320"/>
              </a:xfrm>
              <a:prstGeom prst="bentConnector3">
                <a:avLst/>
              </a:prstGeom>
              <a:ln w="25400"/>
            </p:spPr>
            <p:style>
              <a:lnRef idx="1">
                <a:schemeClr val="accent1"/>
              </a:lnRef>
              <a:fillRef idx="0">
                <a:schemeClr val="accent1"/>
              </a:fillRef>
              <a:effectRef idx="0">
                <a:schemeClr val="accent1"/>
              </a:effectRef>
              <a:fontRef idx="minor">
                <a:schemeClr val="tx1"/>
              </a:fontRef>
            </p:style>
          </p:cxnSp>
          <p:cxnSp>
            <p:nvCxnSpPr>
              <p:cNvPr id="193" name="Straight Connector 192">
                <a:extLst>
                  <a:ext uri="{FF2B5EF4-FFF2-40B4-BE49-F238E27FC236}">
                    <a16:creationId xmlns:a16="http://schemas.microsoft.com/office/drawing/2014/main" id="{024BBD69-85DA-7762-A59E-DD449EEF548D}"/>
                  </a:ext>
                </a:extLst>
              </p:cNvPr>
              <p:cNvCxnSpPr/>
              <p:nvPr/>
            </p:nvCxnSpPr>
            <p:spPr>
              <a:xfrm>
                <a:off x="1097280" y="4663440"/>
                <a:ext cx="0" cy="274320"/>
              </a:xfrm>
              <a:prstGeom prst="line">
                <a:avLst/>
              </a:prstGeom>
              <a:ln w="25400"/>
            </p:spPr>
            <p:style>
              <a:lnRef idx="1">
                <a:schemeClr val="accent1"/>
              </a:lnRef>
              <a:fillRef idx="0">
                <a:schemeClr val="accent1"/>
              </a:fillRef>
              <a:effectRef idx="0">
                <a:schemeClr val="accent1"/>
              </a:effectRef>
              <a:fontRef idx="minor">
                <a:schemeClr val="tx1"/>
              </a:fontRef>
            </p:style>
          </p:cxnSp>
        </p:grpSp>
        <p:grpSp>
          <p:nvGrpSpPr>
            <p:cNvPr id="194" name="Group 193">
              <a:extLst>
                <a:ext uri="{FF2B5EF4-FFF2-40B4-BE49-F238E27FC236}">
                  <a16:creationId xmlns:a16="http://schemas.microsoft.com/office/drawing/2014/main" id="{DF20C9E0-C3D9-34AE-20C1-6101724DC343}"/>
                </a:ext>
              </a:extLst>
            </p:cNvPr>
            <p:cNvGrpSpPr/>
            <p:nvPr/>
          </p:nvGrpSpPr>
          <p:grpSpPr>
            <a:xfrm>
              <a:off x="5303520" y="4754880"/>
              <a:ext cx="182880" cy="274320"/>
              <a:chOff x="914400" y="4663440"/>
              <a:chExt cx="182880" cy="274320"/>
            </a:xfrm>
          </p:grpSpPr>
          <p:cxnSp>
            <p:nvCxnSpPr>
              <p:cNvPr id="195" name="Elbow Connector 194">
                <a:extLst>
                  <a:ext uri="{FF2B5EF4-FFF2-40B4-BE49-F238E27FC236}">
                    <a16:creationId xmlns:a16="http://schemas.microsoft.com/office/drawing/2014/main" id="{E334C877-899C-EEDF-D96F-AA0402709470}"/>
                  </a:ext>
                </a:extLst>
              </p:cNvPr>
              <p:cNvCxnSpPr>
                <a:cxnSpLocks/>
              </p:cNvCxnSpPr>
              <p:nvPr/>
            </p:nvCxnSpPr>
            <p:spPr>
              <a:xfrm flipV="1">
                <a:off x="914400" y="4663440"/>
                <a:ext cx="182880" cy="274320"/>
              </a:xfrm>
              <a:prstGeom prst="bentConnector3">
                <a:avLst/>
              </a:prstGeom>
              <a:ln w="25400"/>
            </p:spPr>
            <p:style>
              <a:lnRef idx="1">
                <a:schemeClr val="accent1"/>
              </a:lnRef>
              <a:fillRef idx="0">
                <a:schemeClr val="accent1"/>
              </a:fillRef>
              <a:effectRef idx="0">
                <a:schemeClr val="accent1"/>
              </a:effectRef>
              <a:fontRef idx="minor">
                <a:schemeClr val="tx1"/>
              </a:fontRef>
            </p:style>
          </p:cxnSp>
          <p:cxnSp>
            <p:nvCxnSpPr>
              <p:cNvPr id="196" name="Straight Connector 195">
                <a:extLst>
                  <a:ext uri="{FF2B5EF4-FFF2-40B4-BE49-F238E27FC236}">
                    <a16:creationId xmlns:a16="http://schemas.microsoft.com/office/drawing/2014/main" id="{9F44DEE9-6DD7-EA34-5D8C-FFE10103C01C}"/>
                  </a:ext>
                </a:extLst>
              </p:cNvPr>
              <p:cNvCxnSpPr/>
              <p:nvPr/>
            </p:nvCxnSpPr>
            <p:spPr>
              <a:xfrm>
                <a:off x="1097280" y="4663440"/>
                <a:ext cx="0" cy="274320"/>
              </a:xfrm>
              <a:prstGeom prst="line">
                <a:avLst/>
              </a:prstGeom>
              <a:ln w="25400"/>
            </p:spPr>
            <p:style>
              <a:lnRef idx="1">
                <a:schemeClr val="accent1"/>
              </a:lnRef>
              <a:fillRef idx="0">
                <a:schemeClr val="accent1"/>
              </a:fillRef>
              <a:effectRef idx="0">
                <a:schemeClr val="accent1"/>
              </a:effectRef>
              <a:fontRef idx="minor">
                <a:schemeClr val="tx1"/>
              </a:fontRef>
            </p:style>
          </p:cxnSp>
        </p:grpSp>
        <p:grpSp>
          <p:nvGrpSpPr>
            <p:cNvPr id="197" name="Group 196">
              <a:extLst>
                <a:ext uri="{FF2B5EF4-FFF2-40B4-BE49-F238E27FC236}">
                  <a16:creationId xmlns:a16="http://schemas.microsoft.com/office/drawing/2014/main" id="{ABB5C4A9-0E25-FC58-1EDA-8628222AED2C}"/>
                </a:ext>
              </a:extLst>
            </p:cNvPr>
            <p:cNvGrpSpPr/>
            <p:nvPr/>
          </p:nvGrpSpPr>
          <p:grpSpPr>
            <a:xfrm>
              <a:off x="5486400" y="4754880"/>
              <a:ext cx="182880" cy="274320"/>
              <a:chOff x="914400" y="4663440"/>
              <a:chExt cx="182880" cy="274320"/>
            </a:xfrm>
          </p:grpSpPr>
          <p:cxnSp>
            <p:nvCxnSpPr>
              <p:cNvPr id="198" name="Elbow Connector 197">
                <a:extLst>
                  <a:ext uri="{FF2B5EF4-FFF2-40B4-BE49-F238E27FC236}">
                    <a16:creationId xmlns:a16="http://schemas.microsoft.com/office/drawing/2014/main" id="{4780D253-A345-3735-6C0D-EC2E59BA4BEA}"/>
                  </a:ext>
                </a:extLst>
              </p:cNvPr>
              <p:cNvCxnSpPr>
                <a:cxnSpLocks/>
              </p:cNvCxnSpPr>
              <p:nvPr/>
            </p:nvCxnSpPr>
            <p:spPr>
              <a:xfrm flipV="1">
                <a:off x="914400" y="4663440"/>
                <a:ext cx="182880" cy="274320"/>
              </a:xfrm>
              <a:prstGeom prst="bentConnector3">
                <a:avLst/>
              </a:prstGeom>
              <a:ln w="25400"/>
            </p:spPr>
            <p:style>
              <a:lnRef idx="1">
                <a:schemeClr val="accent1"/>
              </a:lnRef>
              <a:fillRef idx="0">
                <a:schemeClr val="accent1"/>
              </a:fillRef>
              <a:effectRef idx="0">
                <a:schemeClr val="accent1"/>
              </a:effectRef>
              <a:fontRef idx="minor">
                <a:schemeClr val="tx1"/>
              </a:fontRef>
            </p:style>
          </p:cxnSp>
          <p:cxnSp>
            <p:nvCxnSpPr>
              <p:cNvPr id="199" name="Straight Connector 198">
                <a:extLst>
                  <a:ext uri="{FF2B5EF4-FFF2-40B4-BE49-F238E27FC236}">
                    <a16:creationId xmlns:a16="http://schemas.microsoft.com/office/drawing/2014/main" id="{7964C7B9-FAA4-64A7-9A7C-514755AF085A}"/>
                  </a:ext>
                </a:extLst>
              </p:cNvPr>
              <p:cNvCxnSpPr/>
              <p:nvPr/>
            </p:nvCxnSpPr>
            <p:spPr>
              <a:xfrm>
                <a:off x="1097280" y="4663440"/>
                <a:ext cx="0" cy="274320"/>
              </a:xfrm>
              <a:prstGeom prst="line">
                <a:avLst/>
              </a:prstGeom>
              <a:ln w="25400"/>
            </p:spPr>
            <p:style>
              <a:lnRef idx="1">
                <a:schemeClr val="accent1"/>
              </a:lnRef>
              <a:fillRef idx="0">
                <a:schemeClr val="accent1"/>
              </a:fillRef>
              <a:effectRef idx="0">
                <a:schemeClr val="accent1"/>
              </a:effectRef>
              <a:fontRef idx="minor">
                <a:schemeClr val="tx1"/>
              </a:fontRef>
            </p:style>
          </p:cxnSp>
        </p:grpSp>
        <p:grpSp>
          <p:nvGrpSpPr>
            <p:cNvPr id="200" name="Group 199">
              <a:extLst>
                <a:ext uri="{FF2B5EF4-FFF2-40B4-BE49-F238E27FC236}">
                  <a16:creationId xmlns:a16="http://schemas.microsoft.com/office/drawing/2014/main" id="{AA4A98CD-F00A-C64A-9EB7-33079A617123}"/>
                </a:ext>
              </a:extLst>
            </p:cNvPr>
            <p:cNvGrpSpPr/>
            <p:nvPr/>
          </p:nvGrpSpPr>
          <p:grpSpPr>
            <a:xfrm>
              <a:off x="5669280" y="4754880"/>
              <a:ext cx="182880" cy="274320"/>
              <a:chOff x="914400" y="4663440"/>
              <a:chExt cx="182880" cy="274320"/>
            </a:xfrm>
          </p:grpSpPr>
          <p:cxnSp>
            <p:nvCxnSpPr>
              <p:cNvPr id="201" name="Elbow Connector 200">
                <a:extLst>
                  <a:ext uri="{FF2B5EF4-FFF2-40B4-BE49-F238E27FC236}">
                    <a16:creationId xmlns:a16="http://schemas.microsoft.com/office/drawing/2014/main" id="{6B7219BE-0872-D68D-E3F5-41ED07F84449}"/>
                  </a:ext>
                </a:extLst>
              </p:cNvPr>
              <p:cNvCxnSpPr>
                <a:cxnSpLocks/>
              </p:cNvCxnSpPr>
              <p:nvPr/>
            </p:nvCxnSpPr>
            <p:spPr>
              <a:xfrm flipV="1">
                <a:off x="914400" y="4663440"/>
                <a:ext cx="182880" cy="274320"/>
              </a:xfrm>
              <a:prstGeom prst="bentConnector3">
                <a:avLst/>
              </a:prstGeom>
              <a:ln w="25400"/>
            </p:spPr>
            <p:style>
              <a:lnRef idx="1">
                <a:schemeClr val="accent1"/>
              </a:lnRef>
              <a:fillRef idx="0">
                <a:schemeClr val="accent1"/>
              </a:fillRef>
              <a:effectRef idx="0">
                <a:schemeClr val="accent1"/>
              </a:effectRef>
              <a:fontRef idx="minor">
                <a:schemeClr val="tx1"/>
              </a:fontRef>
            </p:style>
          </p:cxnSp>
          <p:cxnSp>
            <p:nvCxnSpPr>
              <p:cNvPr id="202" name="Straight Connector 201">
                <a:extLst>
                  <a:ext uri="{FF2B5EF4-FFF2-40B4-BE49-F238E27FC236}">
                    <a16:creationId xmlns:a16="http://schemas.microsoft.com/office/drawing/2014/main" id="{0BD7D756-14BF-5199-9FEB-27C4FAF3A36A}"/>
                  </a:ext>
                </a:extLst>
              </p:cNvPr>
              <p:cNvCxnSpPr/>
              <p:nvPr/>
            </p:nvCxnSpPr>
            <p:spPr>
              <a:xfrm>
                <a:off x="1097280" y="4663440"/>
                <a:ext cx="0" cy="274320"/>
              </a:xfrm>
              <a:prstGeom prst="line">
                <a:avLst/>
              </a:prstGeom>
              <a:ln w="25400"/>
            </p:spPr>
            <p:style>
              <a:lnRef idx="1">
                <a:schemeClr val="accent1"/>
              </a:lnRef>
              <a:fillRef idx="0">
                <a:schemeClr val="accent1"/>
              </a:fillRef>
              <a:effectRef idx="0">
                <a:schemeClr val="accent1"/>
              </a:effectRef>
              <a:fontRef idx="minor">
                <a:schemeClr val="tx1"/>
              </a:fontRef>
            </p:style>
          </p:cxnSp>
        </p:grpSp>
        <p:grpSp>
          <p:nvGrpSpPr>
            <p:cNvPr id="203" name="Group 202">
              <a:extLst>
                <a:ext uri="{FF2B5EF4-FFF2-40B4-BE49-F238E27FC236}">
                  <a16:creationId xmlns:a16="http://schemas.microsoft.com/office/drawing/2014/main" id="{6D3C89F0-88FF-F5C2-444D-A5B59CD851C3}"/>
                </a:ext>
              </a:extLst>
            </p:cNvPr>
            <p:cNvGrpSpPr/>
            <p:nvPr/>
          </p:nvGrpSpPr>
          <p:grpSpPr>
            <a:xfrm>
              <a:off x="5852160" y="4754880"/>
              <a:ext cx="182880" cy="274320"/>
              <a:chOff x="914400" y="4663440"/>
              <a:chExt cx="182880" cy="274320"/>
            </a:xfrm>
          </p:grpSpPr>
          <p:cxnSp>
            <p:nvCxnSpPr>
              <p:cNvPr id="204" name="Elbow Connector 203">
                <a:extLst>
                  <a:ext uri="{FF2B5EF4-FFF2-40B4-BE49-F238E27FC236}">
                    <a16:creationId xmlns:a16="http://schemas.microsoft.com/office/drawing/2014/main" id="{731B541D-393F-4D59-7DFE-4EF1204913B8}"/>
                  </a:ext>
                </a:extLst>
              </p:cNvPr>
              <p:cNvCxnSpPr>
                <a:cxnSpLocks/>
              </p:cNvCxnSpPr>
              <p:nvPr/>
            </p:nvCxnSpPr>
            <p:spPr>
              <a:xfrm flipV="1">
                <a:off x="914400" y="4663440"/>
                <a:ext cx="182880" cy="274320"/>
              </a:xfrm>
              <a:prstGeom prst="bentConnector3">
                <a:avLst/>
              </a:prstGeom>
              <a:ln w="25400"/>
            </p:spPr>
            <p:style>
              <a:lnRef idx="1">
                <a:schemeClr val="accent1"/>
              </a:lnRef>
              <a:fillRef idx="0">
                <a:schemeClr val="accent1"/>
              </a:fillRef>
              <a:effectRef idx="0">
                <a:schemeClr val="accent1"/>
              </a:effectRef>
              <a:fontRef idx="minor">
                <a:schemeClr val="tx1"/>
              </a:fontRef>
            </p:style>
          </p:cxnSp>
          <p:cxnSp>
            <p:nvCxnSpPr>
              <p:cNvPr id="205" name="Straight Connector 204">
                <a:extLst>
                  <a:ext uri="{FF2B5EF4-FFF2-40B4-BE49-F238E27FC236}">
                    <a16:creationId xmlns:a16="http://schemas.microsoft.com/office/drawing/2014/main" id="{F0390AFE-6C14-BDA7-FAF2-959A45055873}"/>
                  </a:ext>
                </a:extLst>
              </p:cNvPr>
              <p:cNvCxnSpPr/>
              <p:nvPr/>
            </p:nvCxnSpPr>
            <p:spPr>
              <a:xfrm>
                <a:off x="1097280" y="4663440"/>
                <a:ext cx="0" cy="274320"/>
              </a:xfrm>
              <a:prstGeom prst="line">
                <a:avLst/>
              </a:prstGeom>
              <a:ln w="25400"/>
            </p:spPr>
            <p:style>
              <a:lnRef idx="1">
                <a:schemeClr val="accent1"/>
              </a:lnRef>
              <a:fillRef idx="0">
                <a:schemeClr val="accent1"/>
              </a:fillRef>
              <a:effectRef idx="0">
                <a:schemeClr val="accent1"/>
              </a:effectRef>
              <a:fontRef idx="minor">
                <a:schemeClr val="tx1"/>
              </a:fontRef>
            </p:style>
          </p:cxnSp>
        </p:grpSp>
        <p:grpSp>
          <p:nvGrpSpPr>
            <p:cNvPr id="206" name="Group 205">
              <a:extLst>
                <a:ext uri="{FF2B5EF4-FFF2-40B4-BE49-F238E27FC236}">
                  <a16:creationId xmlns:a16="http://schemas.microsoft.com/office/drawing/2014/main" id="{AABCBC3F-4ADB-C4A1-1083-D8BCD131DAC4}"/>
                </a:ext>
              </a:extLst>
            </p:cNvPr>
            <p:cNvGrpSpPr/>
            <p:nvPr/>
          </p:nvGrpSpPr>
          <p:grpSpPr>
            <a:xfrm>
              <a:off x="6035040" y="4754880"/>
              <a:ext cx="182880" cy="274320"/>
              <a:chOff x="914400" y="4663440"/>
              <a:chExt cx="182880" cy="274320"/>
            </a:xfrm>
          </p:grpSpPr>
          <p:cxnSp>
            <p:nvCxnSpPr>
              <p:cNvPr id="207" name="Elbow Connector 206">
                <a:extLst>
                  <a:ext uri="{FF2B5EF4-FFF2-40B4-BE49-F238E27FC236}">
                    <a16:creationId xmlns:a16="http://schemas.microsoft.com/office/drawing/2014/main" id="{817D57F9-0F74-C895-7C56-4656F88848C4}"/>
                  </a:ext>
                </a:extLst>
              </p:cNvPr>
              <p:cNvCxnSpPr>
                <a:cxnSpLocks/>
              </p:cNvCxnSpPr>
              <p:nvPr/>
            </p:nvCxnSpPr>
            <p:spPr>
              <a:xfrm flipV="1">
                <a:off x="914400" y="4663440"/>
                <a:ext cx="182880" cy="274320"/>
              </a:xfrm>
              <a:prstGeom prst="bentConnector3">
                <a:avLst/>
              </a:prstGeom>
              <a:ln w="25400"/>
            </p:spPr>
            <p:style>
              <a:lnRef idx="1">
                <a:schemeClr val="accent1"/>
              </a:lnRef>
              <a:fillRef idx="0">
                <a:schemeClr val="accent1"/>
              </a:fillRef>
              <a:effectRef idx="0">
                <a:schemeClr val="accent1"/>
              </a:effectRef>
              <a:fontRef idx="minor">
                <a:schemeClr val="tx1"/>
              </a:fontRef>
            </p:style>
          </p:cxnSp>
          <p:cxnSp>
            <p:nvCxnSpPr>
              <p:cNvPr id="208" name="Straight Connector 207">
                <a:extLst>
                  <a:ext uri="{FF2B5EF4-FFF2-40B4-BE49-F238E27FC236}">
                    <a16:creationId xmlns:a16="http://schemas.microsoft.com/office/drawing/2014/main" id="{1F495178-FF76-0E9F-BFBA-4F3D16D04438}"/>
                  </a:ext>
                </a:extLst>
              </p:cNvPr>
              <p:cNvCxnSpPr/>
              <p:nvPr/>
            </p:nvCxnSpPr>
            <p:spPr>
              <a:xfrm>
                <a:off x="1097280" y="4663440"/>
                <a:ext cx="0" cy="274320"/>
              </a:xfrm>
              <a:prstGeom prst="line">
                <a:avLst/>
              </a:prstGeom>
              <a:ln w="25400"/>
            </p:spPr>
            <p:style>
              <a:lnRef idx="1">
                <a:schemeClr val="accent1"/>
              </a:lnRef>
              <a:fillRef idx="0">
                <a:schemeClr val="accent1"/>
              </a:fillRef>
              <a:effectRef idx="0">
                <a:schemeClr val="accent1"/>
              </a:effectRef>
              <a:fontRef idx="minor">
                <a:schemeClr val="tx1"/>
              </a:fontRef>
            </p:style>
          </p:cxnSp>
        </p:grpSp>
        <p:grpSp>
          <p:nvGrpSpPr>
            <p:cNvPr id="209" name="Group 208">
              <a:extLst>
                <a:ext uri="{FF2B5EF4-FFF2-40B4-BE49-F238E27FC236}">
                  <a16:creationId xmlns:a16="http://schemas.microsoft.com/office/drawing/2014/main" id="{625A66A1-1A50-F8D0-6771-FB17AD150DED}"/>
                </a:ext>
              </a:extLst>
            </p:cNvPr>
            <p:cNvGrpSpPr/>
            <p:nvPr/>
          </p:nvGrpSpPr>
          <p:grpSpPr>
            <a:xfrm>
              <a:off x="6217920" y="4754880"/>
              <a:ext cx="182880" cy="274320"/>
              <a:chOff x="914400" y="4663440"/>
              <a:chExt cx="182880" cy="274320"/>
            </a:xfrm>
          </p:grpSpPr>
          <p:cxnSp>
            <p:nvCxnSpPr>
              <p:cNvPr id="210" name="Elbow Connector 209">
                <a:extLst>
                  <a:ext uri="{FF2B5EF4-FFF2-40B4-BE49-F238E27FC236}">
                    <a16:creationId xmlns:a16="http://schemas.microsoft.com/office/drawing/2014/main" id="{D102C91E-CED7-19CF-A4AB-2EC5394BB118}"/>
                  </a:ext>
                </a:extLst>
              </p:cNvPr>
              <p:cNvCxnSpPr>
                <a:cxnSpLocks/>
              </p:cNvCxnSpPr>
              <p:nvPr/>
            </p:nvCxnSpPr>
            <p:spPr>
              <a:xfrm flipV="1">
                <a:off x="914400" y="4663440"/>
                <a:ext cx="182880" cy="274320"/>
              </a:xfrm>
              <a:prstGeom prst="bentConnector3">
                <a:avLst/>
              </a:prstGeom>
              <a:ln w="25400"/>
            </p:spPr>
            <p:style>
              <a:lnRef idx="1">
                <a:schemeClr val="accent1"/>
              </a:lnRef>
              <a:fillRef idx="0">
                <a:schemeClr val="accent1"/>
              </a:fillRef>
              <a:effectRef idx="0">
                <a:schemeClr val="accent1"/>
              </a:effectRef>
              <a:fontRef idx="minor">
                <a:schemeClr val="tx1"/>
              </a:fontRef>
            </p:style>
          </p:cxnSp>
          <p:cxnSp>
            <p:nvCxnSpPr>
              <p:cNvPr id="211" name="Straight Connector 210">
                <a:extLst>
                  <a:ext uri="{FF2B5EF4-FFF2-40B4-BE49-F238E27FC236}">
                    <a16:creationId xmlns:a16="http://schemas.microsoft.com/office/drawing/2014/main" id="{C59AC6D9-A852-3E11-A268-CCE4A70DC462}"/>
                  </a:ext>
                </a:extLst>
              </p:cNvPr>
              <p:cNvCxnSpPr/>
              <p:nvPr/>
            </p:nvCxnSpPr>
            <p:spPr>
              <a:xfrm>
                <a:off x="1097280" y="4663440"/>
                <a:ext cx="0" cy="274320"/>
              </a:xfrm>
              <a:prstGeom prst="line">
                <a:avLst/>
              </a:prstGeom>
              <a:ln w="25400"/>
            </p:spPr>
            <p:style>
              <a:lnRef idx="1">
                <a:schemeClr val="accent1"/>
              </a:lnRef>
              <a:fillRef idx="0">
                <a:schemeClr val="accent1"/>
              </a:fillRef>
              <a:effectRef idx="0">
                <a:schemeClr val="accent1"/>
              </a:effectRef>
              <a:fontRef idx="minor">
                <a:schemeClr val="tx1"/>
              </a:fontRef>
            </p:style>
          </p:cxnSp>
        </p:grpSp>
        <p:grpSp>
          <p:nvGrpSpPr>
            <p:cNvPr id="212" name="Group 211">
              <a:extLst>
                <a:ext uri="{FF2B5EF4-FFF2-40B4-BE49-F238E27FC236}">
                  <a16:creationId xmlns:a16="http://schemas.microsoft.com/office/drawing/2014/main" id="{3D61027C-4C7F-FFE5-0037-BE55C238F5EF}"/>
                </a:ext>
              </a:extLst>
            </p:cNvPr>
            <p:cNvGrpSpPr/>
            <p:nvPr/>
          </p:nvGrpSpPr>
          <p:grpSpPr>
            <a:xfrm>
              <a:off x="6400800" y="4754880"/>
              <a:ext cx="182880" cy="274320"/>
              <a:chOff x="914400" y="4663440"/>
              <a:chExt cx="182880" cy="274320"/>
            </a:xfrm>
          </p:grpSpPr>
          <p:cxnSp>
            <p:nvCxnSpPr>
              <p:cNvPr id="213" name="Elbow Connector 212">
                <a:extLst>
                  <a:ext uri="{FF2B5EF4-FFF2-40B4-BE49-F238E27FC236}">
                    <a16:creationId xmlns:a16="http://schemas.microsoft.com/office/drawing/2014/main" id="{B61119AF-0FF8-B84F-3503-0E6467DC1DAB}"/>
                  </a:ext>
                </a:extLst>
              </p:cNvPr>
              <p:cNvCxnSpPr>
                <a:cxnSpLocks/>
              </p:cNvCxnSpPr>
              <p:nvPr/>
            </p:nvCxnSpPr>
            <p:spPr>
              <a:xfrm flipV="1">
                <a:off x="914400" y="4663440"/>
                <a:ext cx="182880" cy="274320"/>
              </a:xfrm>
              <a:prstGeom prst="bentConnector3">
                <a:avLst/>
              </a:prstGeom>
              <a:ln w="25400"/>
            </p:spPr>
            <p:style>
              <a:lnRef idx="1">
                <a:schemeClr val="accent1"/>
              </a:lnRef>
              <a:fillRef idx="0">
                <a:schemeClr val="accent1"/>
              </a:fillRef>
              <a:effectRef idx="0">
                <a:schemeClr val="accent1"/>
              </a:effectRef>
              <a:fontRef idx="minor">
                <a:schemeClr val="tx1"/>
              </a:fontRef>
            </p:style>
          </p:cxnSp>
          <p:cxnSp>
            <p:nvCxnSpPr>
              <p:cNvPr id="214" name="Straight Connector 213">
                <a:extLst>
                  <a:ext uri="{FF2B5EF4-FFF2-40B4-BE49-F238E27FC236}">
                    <a16:creationId xmlns:a16="http://schemas.microsoft.com/office/drawing/2014/main" id="{60196EA8-FB6B-D64A-BDCA-A13059420CBD}"/>
                  </a:ext>
                </a:extLst>
              </p:cNvPr>
              <p:cNvCxnSpPr/>
              <p:nvPr/>
            </p:nvCxnSpPr>
            <p:spPr>
              <a:xfrm>
                <a:off x="1097280" y="4663440"/>
                <a:ext cx="0" cy="274320"/>
              </a:xfrm>
              <a:prstGeom prst="line">
                <a:avLst/>
              </a:prstGeom>
              <a:ln w="25400"/>
            </p:spPr>
            <p:style>
              <a:lnRef idx="1">
                <a:schemeClr val="accent1"/>
              </a:lnRef>
              <a:fillRef idx="0">
                <a:schemeClr val="accent1"/>
              </a:fillRef>
              <a:effectRef idx="0">
                <a:schemeClr val="accent1"/>
              </a:effectRef>
              <a:fontRef idx="minor">
                <a:schemeClr val="tx1"/>
              </a:fontRef>
            </p:style>
          </p:cxnSp>
        </p:grpSp>
        <p:grpSp>
          <p:nvGrpSpPr>
            <p:cNvPr id="215" name="Group 214">
              <a:extLst>
                <a:ext uri="{FF2B5EF4-FFF2-40B4-BE49-F238E27FC236}">
                  <a16:creationId xmlns:a16="http://schemas.microsoft.com/office/drawing/2014/main" id="{D9D4A521-A13B-D911-9954-81F649B3F628}"/>
                </a:ext>
              </a:extLst>
            </p:cNvPr>
            <p:cNvGrpSpPr/>
            <p:nvPr/>
          </p:nvGrpSpPr>
          <p:grpSpPr>
            <a:xfrm>
              <a:off x="6583680" y="4754880"/>
              <a:ext cx="182880" cy="274320"/>
              <a:chOff x="914400" y="4663440"/>
              <a:chExt cx="182880" cy="274320"/>
            </a:xfrm>
          </p:grpSpPr>
          <p:cxnSp>
            <p:nvCxnSpPr>
              <p:cNvPr id="216" name="Elbow Connector 215">
                <a:extLst>
                  <a:ext uri="{FF2B5EF4-FFF2-40B4-BE49-F238E27FC236}">
                    <a16:creationId xmlns:a16="http://schemas.microsoft.com/office/drawing/2014/main" id="{6FEF70EC-E6CB-6496-F474-50572FDCCDEA}"/>
                  </a:ext>
                </a:extLst>
              </p:cNvPr>
              <p:cNvCxnSpPr>
                <a:cxnSpLocks/>
              </p:cNvCxnSpPr>
              <p:nvPr/>
            </p:nvCxnSpPr>
            <p:spPr>
              <a:xfrm flipV="1">
                <a:off x="914400" y="4663440"/>
                <a:ext cx="182880" cy="274320"/>
              </a:xfrm>
              <a:prstGeom prst="bentConnector3">
                <a:avLst/>
              </a:prstGeom>
              <a:ln w="25400"/>
            </p:spPr>
            <p:style>
              <a:lnRef idx="1">
                <a:schemeClr val="accent1"/>
              </a:lnRef>
              <a:fillRef idx="0">
                <a:schemeClr val="accent1"/>
              </a:fillRef>
              <a:effectRef idx="0">
                <a:schemeClr val="accent1"/>
              </a:effectRef>
              <a:fontRef idx="minor">
                <a:schemeClr val="tx1"/>
              </a:fontRef>
            </p:style>
          </p:cxnSp>
          <p:cxnSp>
            <p:nvCxnSpPr>
              <p:cNvPr id="217" name="Straight Connector 216">
                <a:extLst>
                  <a:ext uri="{FF2B5EF4-FFF2-40B4-BE49-F238E27FC236}">
                    <a16:creationId xmlns:a16="http://schemas.microsoft.com/office/drawing/2014/main" id="{564D4C47-ECF9-E6BA-8903-9A5C6D10758D}"/>
                  </a:ext>
                </a:extLst>
              </p:cNvPr>
              <p:cNvCxnSpPr/>
              <p:nvPr/>
            </p:nvCxnSpPr>
            <p:spPr>
              <a:xfrm>
                <a:off x="1097280" y="4663440"/>
                <a:ext cx="0" cy="274320"/>
              </a:xfrm>
              <a:prstGeom prst="line">
                <a:avLst/>
              </a:prstGeom>
              <a:ln w="25400"/>
            </p:spPr>
            <p:style>
              <a:lnRef idx="1">
                <a:schemeClr val="accent1"/>
              </a:lnRef>
              <a:fillRef idx="0">
                <a:schemeClr val="accent1"/>
              </a:fillRef>
              <a:effectRef idx="0">
                <a:schemeClr val="accent1"/>
              </a:effectRef>
              <a:fontRef idx="minor">
                <a:schemeClr val="tx1"/>
              </a:fontRef>
            </p:style>
          </p:cxnSp>
        </p:grpSp>
        <p:grpSp>
          <p:nvGrpSpPr>
            <p:cNvPr id="218" name="Group 217">
              <a:extLst>
                <a:ext uri="{FF2B5EF4-FFF2-40B4-BE49-F238E27FC236}">
                  <a16:creationId xmlns:a16="http://schemas.microsoft.com/office/drawing/2014/main" id="{B5D109B5-177B-366D-5207-5D5665BA83B5}"/>
                </a:ext>
              </a:extLst>
            </p:cNvPr>
            <p:cNvGrpSpPr/>
            <p:nvPr/>
          </p:nvGrpSpPr>
          <p:grpSpPr>
            <a:xfrm>
              <a:off x="6766560" y="4754880"/>
              <a:ext cx="182880" cy="274320"/>
              <a:chOff x="914400" y="4663440"/>
              <a:chExt cx="182880" cy="274320"/>
            </a:xfrm>
          </p:grpSpPr>
          <p:cxnSp>
            <p:nvCxnSpPr>
              <p:cNvPr id="219" name="Elbow Connector 218">
                <a:extLst>
                  <a:ext uri="{FF2B5EF4-FFF2-40B4-BE49-F238E27FC236}">
                    <a16:creationId xmlns:a16="http://schemas.microsoft.com/office/drawing/2014/main" id="{6A5A4109-3E98-79B6-F4B3-23F3D6058569}"/>
                  </a:ext>
                </a:extLst>
              </p:cNvPr>
              <p:cNvCxnSpPr>
                <a:cxnSpLocks/>
              </p:cNvCxnSpPr>
              <p:nvPr/>
            </p:nvCxnSpPr>
            <p:spPr>
              <a:xfrm flipV="1">
                <a:off x="914400" y="4663440"/>
                <a:ext cx="182880" cy="274320"/>
              </a:xfrm>
              <a:prstGeom prst="bentConnector3">
                <a:avLst/>
              </a:prstGeom>
              <a:ln w="25400"/>
            </p:spPr>
            <p:style>
              <a:lnRef idx="1">
                <a:schemeClr val="accent1"/>
              </a:lnRef>
              <a:fillRef idx="0">
                <a:schemeClr val="accent1"/>
              </a:fillRef>
              <a:effectRef idx="0">
                <a:schemeClr val="accent1"/>
              </a:effectRef>
              <a:fontRef idx="minor">
                <a:schemeClr val="tx1"/>
              </a:fontRef>
            </p:style>
          </p:cxnSp>
          <p:cxnSp>
            <p:nvCxnSpPr>
              <p:cNvPr id="220" name="Straight Connector 219">
                <a:extLst>
                  <a:ext uri="{FF2B5EF4-FFF2-40B4-BE49-F238E27FC236}">
                    <a16:creationId xmlns:a16="http://schemas.microsoft.com/office/drawing/2014/main" id="{915787A1-50A8-797F-A8FF-B494F927186E}"/>
                  </a:ext>
                </a:extLst>
              </p:cNvPr>
              <p:cNvCxnSpPr/>
              <p:nvPr/>
            </p:nvCxnSpPr>
            <p:spPr>
              <a:xfrm>
                <a:off x="1097280" y="4663440"/>
                <a:ext cx="0" cy="274320"/>
              </a:xfrm>
              <a:prstGeom prst="line">
                <a:avLst/>
              </a:prstGeom>
              <a:ln w="25400"/>
            </p:spPr>
            <p:style>
              <a:lnRef idx="1">
                <a:schemeClr val="accent1"/>
              </a:lnRef>
              <a:fillRef idx="0">
                <a:schemeClr val="accent1"/>
              </a:fillRef>
              <a:effectRef idx="0">
                <a:schemeClr val="accent1"/>
              </a:effectRef>
              <a:fontRef idx="minor">
                <a:schemeClr val="tx1"/>
              </a:fontRef>
            </p:style>
          </p:cxnSp>
        </p:grpSp>
        <p:grpSp>
          <p:nvGrpSpPr>
            <p:cNvPr id="221" name="Group 220">
              <a:extLst>
                <a:ext uri="{FF2B5EF4-FFF2-40B4-BE49-F238E27FC236}">
                  <a16:creationId xmlns:a16="http://schemas.microsoft.com/office/drawing/2014/main" id="{456C6572-4FB3-4252-A19B-2273602A0DA1}"/>
                </a:ext>
              </a:extLst>
            </p:cNvPr>
            <p:cNvGrpSpPr/>
            <p:nvPr/>
          </p:nvGrpSpPr>
          <p:grpSpPr>
            <a:xfrm>
              <a:off x="6949440" y="4754880"/>
              <a:ext cx="182880" cy="274320"/>
              <a:chOff x="914400" y="4663440"/>
              <a:chExt cx="182880" cy="274320"/>
            </a:xfrm>
          </p:grpSpPr>
          <p:cxnSp>
            <p:nvCxnSpPr>
              <p:cNvPr id="222" name="Elbow Connector 221">
                <a:extLst>
                  <a:ext uri="{FF2B5EF4-FFF2-40B4-BE49-F238E27FC236}">
                    <a16:creationId xmlns:a16="http://schemas.microsoft.com/office/drawing/2014/main" id="{F885ECB2-154D-7726-0C3A-7B7E673644CE}"/>
                  </a:ext>
                </a:extLst>
              </p:cNvPr>
              <p:cNvCxnSpPr>
                <a:cxnSpLocks/>
              </p:cNvCxnSpPr>
              <p:nvPr/>
            </p:nvCxnSpPr>
            <p:spPr>
              <a:xfrm flipV="1">
                <a:off x="914400" y="4663440"/>
                <a:ext cx="182880" cy="274320"/>
              </a:xfrm>
              <a:prstGeom prst="bentConnector3">
                <a:avLst/>
              </a:prstGeom>
              <a:ln w="25400"/>
            </p:spPr>
            <p:style>
              <a:lnRef idx="1">
                <a:schemeClr val="accent1"/>
              </a:lnRef>
              <a:fillRef idx="0">
                <a:schemeClr val="accent1"/>
              </a:fillRef>
              <a:effectRef idx="0">
                <a:schemeClr val="accent1"/>
              </a:effectRef>
              <a:fontRef idx="minor">
                <a:schemeClr val="tx1"/>
              </a:fontRef>
            </p:style>
          </p:cxnSp>
          <p:cxnSp>
            <p:nvCxnSpPr>
              <p:cNvPr id="223" name="Straight Connector 222">
                <a:extLst>
                  <a:ext uri="{FF2B5EF4-FFF2-40B4-BE49-F238E27FC236}">
                    <a16:creationId xmlns:a16="http://schemas.microsoft.com/office/drawing/2014/main" id="{CF14DA1A-593E-2797-967D-175F111CC7B6}"/>
                  </a:ext>
                </a:extLst>
              </p:cNvPr>
              <p:cNvCxnSpPr/>
              <p:nvPr/>
            </p:nvCxnSpPr>
            <p:spPr>
              <a:xfrm>
                <a:off x="1097280" y="4663440"/>
                <a:ext cx="0" cy="274320"/>
              </a:xfrm>
              <a:prstGeom prst="line">
                <a:avLst/>
              </a:prstGeom>
              <a:ln w="25400"/>
            </p:spPr>
            <p:style>
              <a:lnRef idx="1">
                <a:schemeClr val="accent1"/>
              </a:lnRef>
              <a:fillRef idx="0">
                <a:schemeClr val="accent1"/>
              </a:fillRef>
              <a:effectRef idx="0">
                <a:schemeClr val="accent1"/>
              </a:effectRef>
              <a:fontRef idx="minor">
                <a:schemeClr val="tx1"/>
              </a:fontRef>
            </p:style>
          </p:cxnSp>
        </p:grpSp>
        <p:grpSp>
          <p:nvGrpSpPr>
            <p:cNvPr id="224" name="Group 223">
              <a:extLst>
                <a:ext uri="{FF2B5EF4-FFF2-40B4-BE49-F238E27FC236}">
                  <a16:creationId xmlns:a16="http://schemas.microsoft.com/office/drawing/2014/main" id="{FB9E4C70-6DC4-9259-24F1-A9BF05CC7DDD}"/>
                </a:ext>
              </a:extLst>
            </p:cNvPr>
            <p:cNvGrpSpPr/>
            <p:nvPr/>
          </p:nvGrpSpPr>
          <p:grpSpPr>
            <a:xfrm>
              <a:off x="7132320" y="4754880"/>
              <a:ext cx="182880" cy="274320"/>
              <a:chOff x="914400" y="4663440"/>
              <a:chExt cx="182880" cy="274320"/>
            </a:xfrm>
          </p:grpSpPr>
          <p:cxnSp>
            <p:nvCxnSpPr>
              <p:cNvPr id="225" name="Elbow Connector 224">
                <a:extLst>
                  <a:ext uri="{FF2B5EF4-FFF2-40B4-BE49-F238E27FC236}">
                    <a16:creationId xmlns:a16="http://schemas.microsoft.com/office/drawing/2014/main" id="{82583A3E-BAE8-F1E5-9103-2D9B1D620381}"/>
                  </a:ext>
                </a:extLst>
              </p:cNvPr>
              <p:cNvCxnSpPr>
                <a:cxnSpLocks/>
              </p:cNvCxnSpPr>
              <p:nvPr/>
            </p:nvCxnSpPr>
            <p:spPr>
              <a:xfrm flipV="1">
                <a:off x="914400" y="4663440"/>
                <a:ext cx="182880" cy="274320"/>
              </a:xfrm>
              <a:prstGeom prst="bentConnector3">
                <a:avLst/>
              </a:prstGeom>
              <a:ln w="25400"/>
            </p:spPr>
            <p:style>
              <a:lnRef idx="1">
                <a:schemeClr val="accent1"/>
              </a:lnRef>
              <a:fillRef idx="0">
                <a:schemeClr val="accent1"/>
              </a:fillRef>
              <a:effectRef idx="0">
                <a:schemeClr val="accent1"/>
              </a:effectRef>
              <a:fontRef idx="minor">
                <a:schemeClr val="tx1"/>
              </a:fontRef>
            </p:style>
          </p:cxnSp>
          <p:cxnSp>
            <p:nvCxnSpPr>
              <p:cNvPr id="226" name="Straight Connector 225">
                <a:extLst>
                  <a:ext uri="{FF2B5EF4-FFF2-40B4-BE49-F238E27FC236}">
                    <a16:creationId xmlns:a16="http://schemas.microsoft.com/office/drawing/2014/main" id="{978BEC1A-F3E7-0712-DB49-FAF2C4B3F621}"/>
                  </a:ext>
                </a:extLst>
              </p:cNvPr>
              <p:cNvCxnSpPr/>
              <p:nvPr/>
            </p:nvCxnSpPr>
            <p:spPr>
              <a:xfrm>
                <a:off x="1097280" y="4663440"/>
                <a:ext cx="0" cy="274320"/>
              </a:xfrm>
              <a:prstGeom prst="line">
                <a:avLst/>
              </a:prstGeom>
              <a:ln w="25400"/>
            </p:spPr>
            <p:style>
              <a:lnRef idx="1">
                <a:schemeClr val="accent1"/>
              </a:lnRef>
              <a:fillRef idx="0">
                <a:schemeClr val="accent1"/>
              </a:fillRef>
              <a:effectRef idx="0">
                <a:schemeClr val="accent1"/>
              </a:effectRef>
              <a:fontRef idx="minor">
                <a:schemeClr val="tx1"/>
              </a:fontRef>
            </p:style>
          </p:cxnSp>
        </p:grpSp>
        <p:grpSp>
          <p:nvGrpSpPr>
            <p:cNvPr id="227" name="Group 226">
              <a:extLst>
                <a:ext uri="{FF2B5EF4-FFF2-40B4-BE49-F238E27FC236}">
                  <a16:creationId xmlns:a16="http://schemas.microsoft.com/office/drawing/2014/main" id="{C056AC37-2671-83A8-0A99-CC9513BBFC9D}"/>
                </a:ext>
              </a:extLst>
            </p:cNvPr>
            <p:cNvGrpSpPr/>
            <p:nvPr/>
          </p:nvGrpSpPr>
          <p:grpSpPr>
            <a:xfrm>
              <a:off x="7315200" y="4754880"/>
              <a:ext cx="182880" cy="274320"/>
              <a:chOff x="914400" y="4663440"/>
              <a:chExt cx="182880" cy="274320"/>
            </a:xfrm>
          </p:grpSpPr>
          <p:cxnSp>
            <p:nvCxnSpPr>
              <p:cNvPr id="228" name="Elbow Connector 227">
                <a:extLst>
                  <a:ext uri="{FF2B5EF4-FFF2-40B4-BE49-F238E27FC236}">
                    <a16:creationId xmlns:a16="http://schemas.microsoft.com/office/drawing/2014/main" id="{EE207DA4-EA68-285A-472F-54781B76AF5C}"/>
                  </a:ext>
                </a:extLst>
              </p:cNvPr>
              <p:cNvCxnSpPr>
                <a:cxnSpLocks/>
              </p:cNvCxnSpPr>
              <p:nvPr/>
            </p:nvCxnSpPr>
            <p:spPr>
              <a:xfrm flipV="1">
                <a:off x="914400" y="4663440"/>
                <a:ext cx="182880" cy="274320"/>
              </a:xfrm>
              <a:prstGeom prst="bentConnector3">
                <a:avLst/>
              </a:prstGeom>
              <a:ln w="25400"/>
            </p:spPr>
            <p:style>
              <a:lnRef idx="1">
                <a:schemeClr val="accent1"/>
              </a:lnRef>
              <a:fillRef idx="0">
                <a:schemeClr val="accent1"/>
              </a:fillRef>
              <a:effectRef idx="0">
                <a:schemeClr val="accent1"/>
              </a:effectRef>
              <a:fontRef idx="minor">
                <a:schemeClr val="tx1"/>
              </a:fontRef>
            </p:style>
          </p:cxnSp>
          <p:cxnSp>
            <p:nvCxnSpPr>
              <p:cNvPr id="229" name="Straight Connector 228">
                <a:extLst>
                  <a:ext uri="{FF2B5EF4-FFF2-40B4-BE49-F238E27FC236}">
                    <a16:creationId xmlns:a16="http://schemas.microsoft.com/office/drawing/2014/main" id="{173C61A6-BC69-D011-ADB9-7C13A7B38D93}"/>
                  </a:ext>
                </a:extLst>
              </p:cNvPr>
              <p:cNvCxnSpPr/>
              <p:nvPr/>
            </p:nvCxnSpPr>
            <p:spPr>
              <a:xfrm>
                <a:off x="1097280" y="4663440"/>
                <a:ext cx="0" cy="274320"/>
              </a:xfrm>
              <a:prstGeom prst="line">
                <a:avLst/>
              </a:prstGeom>
              <a:ln w="25400"/>
            </p:spPr>
            <p:style>
              <a:lnRef idx="1">
                <a:schemeClr val="accent1"/>
              </a:lnRef>
              <a:fillRef idx="0">
                <a:schemeClr val="accent1"/>
              </a:fillRef>
              <a:effectRef idx="0">
                <a:schemeClr val="accent1"/>
              </a:effectRef>
              <a:fontRef idx="minor">
                <a:schemeClr val="tx1"/>
              </a:fontRef>
            </p:style>
          </p:cxnSp>
        </p:grpSp>
        <p:grpSp>
          <p:nvGrpSpPr>
            <p:cNvPr id="230" name="Group 229">
              <a:extLst>
                <a:ext uri="{FF2B5EF4-FFF2-40B4-BE49-F238E27FC236}">
                  <a16:creationId xmlns:a16="http://schemas.microsoft.com/office/drawing/2014/main" id="{ADB08432-FD86-7302-87F2-99E45C42AD90}"/>
                </a:ext>
              </a:extLst>
            </p:cNvPr>
            <p:cNvGrpSpPr/>
            <p:nvPr/>
          </p:nvGrpSpPr>
          <p:grpSpPr>
            <a:xfrm>
              <a:off x="7498080" y="4754880"/>
              <a:ext cx="182880" cy="274320"/>
              <a:chOff x="914400" y="4663440"/>
              <a:chExt cx="182880" cy="274320"/>
            </a:xfrm>
          </p:grpSpPr>
          <p:cxnSp>
            <p:nvCxnSpPr>
              <p:cNvPr id="231" name="Elbow Connector 230">
                <a:extLst>
                  <a:ext uri="{FF2B5EF4-FFF2-40B4-BE49-F238E27FC236}">
                    <a16:creationId xmlns:a16="http://schemas.microsoft.com/office/drawing/2014/main" id="{43703032-4D61-8B0A-E9AD-947B2E052328}"/>
                  </a:ext>
                </a:extLst>
              </p:cNvPr>
              <p:cNvCxnSpPr>
                <a:cxnSpLocks/>
              </p:cNvCxnSpPr>
              <p:nvPr/>
            </p:nvCxnSpPr>
            <p:spPr>
              <a:xfrm flipV="1">
                <a:off x="914400" y="4663440"/>
                <a:ext cx="182880" cy="274320"/>
              </a:xfrm>
              <a:prstGeom prst="bentConnector3">
                <a:avLst/>
              </a:prstGeom>
              <a:ln w="25400"/>
            </p:spPr>
            <p:style>
              <a:lnRef idx="1">
                <a:schemeClr val="accent1"/>
              </a:lnRef>
              <a:fillRef idx="0">
                <a:schemeClr val="accent1"/>
              </a:fillRef>
              <a:effectRef idx="0">
                <a:schemeClr val="accent1"/>
              </a:effectRef>
              <a:fontRef idx="minor">
                <a:schemeClr val="tx1"/>
              </a:fontRef>
            </p:style>
          </p:cxnSp>
          <p:cxnSp>
            <p:nvCxnSpPr>
              <p:cNvPr id="232" name="Straight Connector 231">
                <a:extLst>
                  <a:ext uri="{FF2B5EF4-FFF2-40B4-BE49-F238E27FC236}">
                    <a16:creationId xmlns:a16="http://schemas.microsoft.com/office/drawing/2014/main" id="{D3DAAD21-5BC4-F381-9DAF-99BF5E445356}"/>
                  </a:ext>
                </a:extLst>
              </p:cNvPr>
              <p:cNvCxnSpPr/>
              <p:nvPr/>
            </p:nvCxnSpPr>
            <p:spPr>
              <a:xfrm>
                <a:off x="1097280" y="4663440"/>
                <a:ext cx="0" cy="274320"/>
              </a:xfrm>
              <a:prstGeom prst="line">
                <a:avLst/>
              </a:prstGeom>
              <a:ln w="25400"/>
            </p:spPr>
            <p:style>
              <a:lnRef idx="1">
                <a:schemeClr val="accent1"/>
              </a:lnRef>
              <a:fillRef idx="0">
                <a:schemeClr val="accent1"/>
              </a:fillRef>
              <a:effectRef idx="0">
                <a:schemeClr val="accent1"/>
              </a:effectRef>
              <a:fontRef idx="minor">
                <a:schemeClr val="tx1"/>
              </a:fontRef>
            </p:style>
          </p:cxnSp>
        </p:grpSp>
        <p:grpSp>
          <p:nvGrpSpPr>
            <p:cNvPr id="233" name="Group 232">
              <a:extLst>
                <a:ext uri="{FF2B5EF4-FFF2-40B4-BE49-F238E27FC236}">
                  <a16:creationId xmlns:a16="http://schemas.microsoft.com/office/drawing/2014/main" id="{D72C09FD-EDAE-1460-F18C-EE2F9FA9BE0A}"/>
                </a:ext>
              </a:extLst>
            </p:cNvPr>
            <p:cNvGrpSpPr/>
            <p:nvPr/>
          </p:nvGrpSpPr>
          <p:grpSpPr>
            <a:xfrm>
              <a:off x="7680960" y="4754880"/>
              <a:ext cx="182880" cy="274320"/>
              <a:chOff x="914400" y="4663440"/>
              <a:chExt cx="182880" cy="274320"/>
            </a:xfrm>
          </p:grpSpPr>
          <p:cxnSp>
            <p:nvCxnSpPr>
              <p:cNvPr id="234" name="Elbow Connector 233">
                <a:extLst>
                  <a:ext uri="{FF2B5EF4-FFF2-40B4-BE49-F238E27FC236}">
                    <a16:creationId xmlns:a16="http://schemas.microsoft.com/office/drawing/2014/main" id="{13A22FB8-C38A-C68F-08B0-4FE500809756}"/>
                  </a:ext>
                </a:extLst>
              </p:cNvPr>
              <p:cNvCxnSpPr>
                <a:cxnSpLocks/>
              </p:cNvCxnSpPr>
              <p:nvPr/>
            </p:nvCxnSpPr>
            <p:spPr>
              <a:xfrm flipV="1">
                <a:off x="914400" y="4663440"/>
                <a:ext cx="182880" cy="274320"/>
              </a:xfrm>
              <a:prstGeom prst="bentConnector3">
                <a:avLst/>
              </a:prstGeom>
              <a:ln w="25400"/>
            </p:spPr>
            <p:style>
              <a:lnRef idx="1">
                <a:schemeClr val="accent1"/>
              </a:lnRef>
              <a:fillRef idx="0">
                <a:schemeClr val="accent1"/>
              </a:fillRef>
              <a:effectRef idx="0">
                <a:schemeClr val="accent1"/>
              </a:effectRef>
              <a:fontRef idx="minor">
                <a:schemeClr val="tx1"/>
              </a:fontRef>
            </p:style>
          </p:cxnSp>
          <p:cxnSp>
            <p:nvCxnSpPr>
              <p:cNvPr id="235" name="Straight Connector 234">
                <a:extLst>
                  <a:ext uri="{FF2B5EF4-FFF2-40B4-BE49-F238E27FC236}">
                    <a16:creationId xmlns:a16="http://schemas.microsoft.com/office/drawing/2014/main" id="{8624D94D-0348-855D-B1CD-F741157E8DBF}"/>
                  </a:ext>
                </a:extLst>
              </p:cNvPr>
              <p:cNvCxnSpPr/>
              <p:nvPr/>
            </p:nvCxnSpPr>
            <p:spPr>
              <a:xfrm>
                <a:off x="1097280" y="4663440"/>
                <a:ext cx="0" cy="274320"/>
              </a:xfrm>
              <a:prstGeom prst="line">
                <a:avLst/>
              </a:prstGeom>
              <a:ln w="25400"/>
            </p:spPr>
            <p:style>
              <a:lnRef idx="1">
                <a:schemeClr val="accent1"/>
              </a:lnRef>
              <a:fillRef idx="0">
                <a:schemeClr val="accent1"/>
              </a:fillRef>
              <a:effectRef idx="0">
                <a:schemeClr val="accent1"/>
              </a:effectRef>
              <a:fontRef idx="minor">
                <a:schemeClr val="tx1"/>
              </a:fontRef>
            </p:style>
          </p:cxnSp>
        </p:grpSp>
        <p:grpSp>
          <p:nvGrpSpPr>
            <p:cNvPr id="236" name="Group 235">
              <a:extLst>
                <a:ext uri="{FF2B5EF4-FFF2-40B4-BE49-F238E27FC236}">
                  <a16:creationId xmlns:a16="http://schemas.microsoft.com/office/drawing/2014/main" id="{6C20F1E3-84B5-0FD3-D1C1-4675AF650867}"/>
                </a:ext>
              </a:extLst>
            </p:cNvPr>
            <p:cNvGrpSpPr/>
            <p:nvPr/>
          </p:nvGrpSpPr>
          <p:grpSpPr>
            <a:xfrm>
              <a:off x="7863840" y="4754880"/>
              <a:ext cx="182880" cy="274320"/>
              <a:chOff x="914400" y="4663440"/>
              <a:chExt cx="182880" cy="274320"/>
            </a:xfrm>
          </p:grpSpPr>
          <p:cxnSp>
            <p:nvCxnSpPr>
              <p:cNvPr id="237" name="Elbow Connector 236">
                <a:extLst>
                  <a:ext uri="{FF2B5EF4-FFF2-40B4-BE49-F238E27FC236}">
                    <a16:creationId xmlns:a16="http://schemas.microsoft.com/office/drawing/2014/main" id="{85A3492C-A405-D9AF-9B23-83E3A60F876B}"/>
                  </a:ext>
                </a:extLst>
              </p:cNvPr>
              <p:cNvCxnSpPr>
                <a:cxnSpLocks/>
              </p:cNvCxnSpPr>
              <p:nvPr/>
            </p:nvCxnSpPr>
            <p:spPr>
              <a:xfrm flipV="1">
                <a:off x="914400" y="4663440"/>
                <a:ext cx="182880" cy="274320"/>
              </a:xfrm>
              <a:prstGeom prst="bentConnector3">
                <a:avLst/>
              </a:prstGeom>
              <a:ln w="25400"/>
            </p:spPr>
            <p:style>
              <a:lnRef idx="1">
                <a:schemeClr val="accent1"/>
              </a:lnRef>
              <a:fillRef idx="0">
                <a:schemeClr val="accent1"/>
              </a:fillRef>
              <a:effectRef idx="0">
                <a:schemeClr val="accent1"/>
              </a:effectRef>
              <a:fontRef idx="minor">
                <a:schemeClr val="tx1"/>
              </a:fontRef>
            </p:style>
          </p:cxnSp>
          <p:cxnSp>
            <p:nvCxnSpPr>
              <p:cNvPr id="238" name="Straight Connector 237">
                <a:extLst>
                  <a:ext uri="{FF2B5EF4-FFF2-40B4-BE49-F238E27FC236}">
                    <a16:creationId xmlns:a16="http://schemas.microsoft.com/office/drawing/2014/main" id="{0F0837AF-65F9-B96D-DA78-A161F688B312}"/>
                  </a:ext>
                </a:extLst>
              </p:cNvPr>
              <p:cNvCxnSpPr/>
              <p:nvPr/>
            </p:nvCxnSpPr>
            <p:spPr>
              <a:xfrm>
                <a:off x="1097280" y="4663440"/>
                <a:ext cx="0" cy="274320"/>
              </a:xfrm>
              <a:prstGeom prst="line">
                <a:avLst/>
              </a:prstGeom>
              <a:ln w="25400"/>
            </p:spPr>
            <p:style>
              <a:lnRef idx="1">
                <a:schemeClr val="accent1"/>
              </a:lnRef>
              <a:fillRef idx="0">
                <a:schemeClr val="accent1"/>
              </a:fillRef>
              <a:effectRef idx="0">
                <a:schemeClr val="accent1"/>
              </a:effectRef>
              <a:fontRef idx="minor">
                <a:schemeClr val="tx1"/>
              </a:fontRef>
            </p:style>
          </p:cxnSp>
        </p:grpSp>
        <p:grpSp>
          <p:nvGrpSpPr>
            <p:cNvPr id="239" name="Group 238">
              <a:extLst>
                <a:ext uri="{FF2B5EF4-FFF2-40B4-BE49-F238E27FC236}">
                  <a16:creationId xmlns:a16="http://schemas.microsoft.com/office/drawing/2014/main" id="{514F2FF3-3005-894A-A43F-D92E80608DB4}"/>
                </a:ext>
              </a:extLst>
            </p:cNvPr>
            <p:cNvGrpSpPr/>
            <p:nvPr/>
          </p:nvGrpSpPr>
          <p:grpSpPr>
            <a:xfrm>
              <a:off x="8046720" y="4754880"/>
              <a:ext cx="182880" cy="274320"/>
              <a:chOff x="914400" y="4663440"/>
              <a:chExt cx="182880" cy="274320"/>
            </a:xfrm>
          </p:grpSpPr>
          <p:cxnSp>
            <p:nvCxnSpPr>
              <p:cNvPr id="240" name="Elbow Connector 239">
                <a:extLst>
                  <a:ext uri="{FF2B5EF4-FFF2-40B4-BE49-F238E27FC236}">
                    <a16:creationId xmlns:a16="http://schemas.microsoft.com/office/drawing/2014/main" id="{295B84CD-A27D-9786-CEE2-1D3FF05195FE}"/>
                  </a:ext>
                </a:extLst>
              </p:cNvPr>
              <p:cNvCxnSpPr>
                <a:cxnSpLocks/>
              </p:cNvCxnSpPr>
              <p:nvPr/>
            </p:nvCxnSpPr>
            <p:spPr>
              <a:xfrm flipV="1">
                <a:off x="914400" y="4663440"/>
                <a:ext cx="182880" cy="274320"/>
              </a:xfrm>
              <a:prstGeom prst="bentConnector3">
                <a:avLst/>
              </a:prstGeom>
              <a:ln w="25400"/>
            </p:spPr>
            <p:style>
              <a:lnRef idx="1">
                <a:schemeClr val="accent1"/>
              </a:lnRef>
              <a:fillRef idx="0">
                <a:schemeClr val="accent1"/>
              </a:fillRef>
              <a:effectRef idx="0">
                <a:schemeClr val="accent1"/>
              </a:effectRef>
              <a:fontRef idx="minor">
                <a:schemeClr val="tx1"/>
              </a:fontRef>
            </p:style>
          </p:cxnSp>
          <p:cxnSp>
            <p:nvCxnSpPr>
              <p:cNvPr id="241" name="Straight Connector 240">
                <a:extLst>
                  <a:ext uri="{FF2B5EF4-FFF2-40B4-BE49-F238E27FC236}">
                    <a16:creationId xmlns:a16="http://schemas.microsoft.com/office/drawing/2014/main" id="{6FCD37AF-88BB-D2B5-6EF4-6E58EB8F7719}"/>
                  </a:ext>
                </a:extLst>
              </p:cNvPr>
              <p:cNvCxnSpPr/>
              <p:nvPr/>
            </p:nvCxnSpPr>
            <p:spPr>
              <a:xfrm>
                <a:off x="1097280" y="4663440"/>
                <a:ext cx="0" cy="274320"/>
              </a:xfrm>
              <a:prstGeom prst="line">
                <a:avLst/>
              </a:prstGeom>
              <a:ln w="25400"/>
            </p:spPr>
            <p:style>
              <a:lnRef idx="1">
                <a:schemeClr val="accent1"/>
              </a:lnRef>
              <a:fillRef idx="0">
                <a:schemeClr val="accent1"/>
              </a:fillRef>
              <a:effectRef idx="0">
                <a:schemeClr val="accent1"/>
              </a:effectRef>
              <a:fontRef idx="minor">
                <a:schemeClr val="tx1"/>
              </a:fontRef>
            </p:style>
          </p:cxnSp>
        </p:grpSp>
        <p:grpSp>
          <p:nvGrpSpPr>
            <p:cNvPr id="242" name="Group 241">
              <a:extLst>
                <a:ext uri="{FF2B5EF4-FFF2-40B4-BE49-F238E27FC236}">
                  <a16:creationId xmlns:a16="http://schemas.microsoft.com/office/drawing/2014/main" id="{CEBD1E4E-B8EE-9D42-3BC6-505C7CC39E82}"/>
                </a:ext>
              </a:extLst>
            </p:cNvPr>
            <p:cNvGrpSpPr/>
            <p:nvPr/>
          </p:nvGrpSpPr>
          <p:grpSpPr>
            <a:xfrm>
              <a:off x="8229600" y="4754880"/>
              <a:ext cx="182880" cy="274320"/>
              <a:chOff x="914400" y="4663440"/>
              <a:chExt cx="182880" cy="274320"/>
            </a:xfrm>
          </p:grpSpPr>
          <p:cxnSp>
            <p:nvCxnSpPr>
              <p:cNvPr id="243" name="Elbow Connector 242">
                <a:extLst>
                  <a:ext uri="{FF2B5EF4-FFF2-40B4-BE49-F238E27FC236}">
                    <a16:creationId xmlns:a16="http://schemas.microsoft.com/office/drawing/2014/main" id="{BB81DD9D-49B8-3A3A-47C5-5F7E5F14ECAC}"/>
                  </a:ext>
                </a:extLst>
              </p:cNvPr>
              <p:cNvCxnSpPr>
                <a:cxnSpLocks/>
              </p:cNvCxnSpPr>
              <p:nvPr/>
            </p:nvCxnSpPr>
            <p:spPr>
              <a:xfrm flipV="1">
                <a:off x="914400" y="4663440"/>
                <a:ext cx="182880" cy="274320"/>
              </a:xfrm>
              <a:prstGeom prst="bentConnector3">
                <a:avLst/>
              </a:prstGeom>
              <a:ln w="25400"/>
            </p:spPr>
            <p:style>
              <a:lnRef idx="1">
                <a:schemeClr val="accent1"/>
              </a:lnRef>
              <a:fillRef idx="0">
                <a:schemeClr val="accent1"/>
              </a:fillRef>
              <a:effectRef idx="0">
                <a:schemeClr val="accent1"/>
              </a:effectRef>
              <a:fontRef idx="minor">
                <a:schemeClr val="tx1"/>
              </a:fontRef>
            </p:style>
          </p:cxnSp>
          <p:cxnSp>
            <p:nvCxnSpPr>
              <p:cNvPr id="244" name="Straight Connector 243">
                <a:extLst>
                  <a:ext uri="{FF2B5EF4-FFF2-40B4-BE49-F238E27FC236}">
                    <a16:creationId xmlns:a16="http://schemas.microsoft.com/office/drawing/2014/main" id="{D976EA8C-938C-B725-2540-F36D34AEAF59}"/>
                  </a:ext>
                </a:extLst>
              </p:cNvPr>
              <p:cNvCxnSpPr/>
              <p:nvPr/>
            </p:nvCxnSpPr>
            <p:spPr>
              <a:xfrm>
                <a:off x="1097280" y="4663440"/>
                <a:ext cx="0" cy="274320"/>
              </a:xfrm>
              <a:prstGeom prst="line">
                <a:avLst/>
              </a:prstGeom>
              <a:ln w="25400"/>
            </p:spPr>
            <p:style>
              <a:lnRef idx="1">
                <a:schemeClr val="accent1"/>
              </a:lnRef>
              <a:fillRef idx="0">
                <a:schemeClr val="accent1"/>
              </a:fillRef>
              <a:effectRef idx="0">
                <a:schemeClr val="accent1"/>
              </a:effectRef>
              <a:fontRef idx="minor">
                <a:schemeClr val="tx1"/>
              </a:fontRef>
            </p:style>
          </p:cxnSp>
        </p:grpSp>
        <p:grpSp>
          <p:nvGrpSpPr>
            <p:cNvPr id="245" name="Group 244">
              <a:extLst>
                <a:ext uri="{FF2B5EF4-FFF2-40B4-BE49-F238E27FC236}">
                  <a16:creationId xmlns:a16="http://schemas.microsoft.com/office/drawing/2014/main" id="{0BC9C260-654D-EE3D-6719-0AFD06BCD9E0}"/>
                </a:ext>
              </a:extLst>
            </p:cNvPr>
            <p:cNvGrpSpPr/>
            <p:nvPr/>
          </p:nvGrpSpPr>
          <p:grpSpPr>
            <a:xfrm>
              <a:off x="8412480" y="4754880"/>
              <a:ext cx="182880" cy="274320"/>
              <a:chOff x="914400" y="4663440"/>
              <a:chExt cx="182880" cy="274320"/>
            </a:xfrm>
          </p:grpSpPr>
          <p:cxnSp>
            <p:nvCxnSpPr>
              <p:cNvPr id="246" name="Elbow Connector 245">
                <a:extLst>
                  <a:ext uri="{FF2B5EF4-FFF2-40B4-BE49-F238E27FC236}">
                    <a16:creationId xmlns:a16="http://schemas.microsoft.com/office/drawing/2014/main" id="{589E7ADA-8A92-B8DB-78BD-C69E6F52815B}"/>
                  </a:ext>
                </a:extLst>
              </p:cNvPr>
              <p:cNvCxnSpPr>
                <a:cxnSpLocks/>
              </p:cNvCxnSpPr>
              <p:nvPr/>
            </p:nvCxnSpPr>
            <p:spPr>
              <a:xfrm flipV="1">
                <a:off x="914400" y="4663440"/>
                <a:ext cx="182880" cy="274320"/>
              </a:xfrm>
              <a:prstGeom prst="bentConnector3">
                <a:avLst/>
              </a:prstGeom>
              <a:ln w="25400"/>
            </p:spPr>
            <p:style>
              <a:lnRef idx="1">
                <a:schemeClr val="accent1"/>
              </a:lnRef>
              <a:fillRef idx="0">
                <a:schemeClr val="accent1"/>
              </a:fillRef>
              <a:effectRef idx="0">
                <a:schemeClr val="accent1"/>
              </a:effectRef>
              <a:fontRef idx="minor">
                <a:schemeClr val="tx1"/>
              </a:fontRef>
            </p:style>
          </p:cxnSp>
          <p:cxnSp>
            <p:nvCxnSpPr>
              <p:cNvPr id="247" name="Straight Connector 246">
                <a:extLst>
                  <a:ext uri="{FF2B5EF4-FFF2-40B4-BE49-F238E27FC236}">
                    <a16:creationId xmlns:a16="http://schemas.microsoft.com/office/drawing/2014/main" id="{08B30E9D-58D7-AA7E-1D80-06C66054CBA9}"/>
                  </a:ext>
                </a:extLst>
              </p:cNvPr>
              <p:cNvCxnSpPr/>
              <p:nvPr/>
            </p:nvCxnSpPr>
            <p:spPr>
              <a:xfrm>
                <a:off x="1097280" y="4663440"/>
                <a:ext cx="0" cy="274320"/>
              </a:xfrm>
              <a:prstGeom prst="line">
                <a:avLst/>
              </a:prstGeom>
              <a:ln w="25400"/>
            </p:spPr>
            <p:style>
              <a:lnRef idx="1">
                <a:schemeClr val="accent1"/>
              </a:lnRef>
              <a:fillRef idx="0">
                <a:schemeClr val="accent1"/>
              </a:fillRef>
              <a:effectRef idx="0">
                <a:schemeClr val="accent1"/>
              </a:effectRef>
              <a:fontRef idx="minor">
                <a:schemeClr val="tx1"/>
              </a:fontRef>
            </p:style>
          </p:cxnSp>
        </p:grpSp>
        <p:grpSp>
          <p:nvGrpSpPr>
            <p:cNvPr id="248" name="Group 247">
              <a:extLst>
                <a:ext uri="{FF2B5EF4-FFF2-40B4-BE49-F238E27FC236}">
                  <a16:creationId xmlns:a16="http://schemas.microsoft.com/office/drawing/2014/main" id="{69142737-0DDC-6FCF-89C9-92BA32F0C55D}"/>
                </a:ext>
              </a:extLst>
            </p:cNvPr>
            <p:cNvGrpSpPr/>
            <p:nvPr/>
          </p:nvGrpSpPr>
          <p:grpSpPr>
            <a:xfrm>
              <a:off x="8595360" y="4754880"/>
              <a:ext cx="182880" cy="274320"/>
              <a:chOff x="914400" y="4663440"/>
              <a:chExt cx="182880" cy="274320"/>
            </a:xfrm>
          </p:grpSpPr>
          <p:cxnSp>
            <p:nvCxnSpPr>
              <p:cNvPr id="249" name="Elbow Connector 248">
                <a:extLst>
                  <a:ext uri="{FF2B5EF4-FFF2-40B4-BE49-F238E27FC236}">
                    <a16:creationId xmlns:a16="http://schemas.microsoft.com/office/drawing/2014/main" id="{22913063-E406-CD7F-F3B6-F954EDD68FE7}"/>
                  </a:ext>
                </a:extLst>
              </p:cNvPr>
              <p:cNvCxnSpPr>
                <a:cxnSpLocks/>
              </p:cNvCxnSpPr>
              <p:nvPr/>
            </p:nvCxnSpPr>
            <p:spPr>
              <a:xfrm flipV="1">
                <a:off x="914400" y="4663440"/>
                <a:ext cx="182880" cy="274320"/>
              </a:xfrm>
              <a:prstGeom prst="bentConnector3">
                <a:avLst/>
              </a:prstGeom>
              <a:ln w="25400"/>
            </p:spPr>
            <p:style>
              <a:lnRef idx="1">
                <a:schemeClr val="accent1"/>
              </a:lnRef>
              <a:fillRef idx="0">
                <a:schemeClr val="accent1"/>
              </a:fillRef>
              <a:effectRef idx="0">
                <a:schemeClr val="accent1"/>
              </a:effectRef>
              <a:fontRef idx="minor">
                <a:schemeClr val="tx1"/>
              </a:fontRef>
            </p:style>
          </p:cxnSp>
          <p:cxnSp>
            <p:nvCxnSpPr>
              <p:cNvPr id="250" name="Straight Connector 249">
                <a:extLst>
                  <a:ext uri="{FF2B5EF4-FFF2-40B4-BE49-F238E27FC236}">
                    <a16:creationId xmlns:a16="http://schemas.microsoft.com/office/drawing/2014/main" id="{773B6062-B1D0-479C-BA31-7160E7E5C099}"/>
                  </a:ext>
                </a:extLst>
              </p:cNvPr>
              <p:cNvCxnSpPr/>
              <p:nvPr/>
            </p:nvCxnSpPr>
            <p:spPr>
              <a:xfrm>
                <a:off x="1097280" y="4663440"/>
                <a:ext cx="0" cy="274320"/>
              </a:xfrm>
              <a:prstGeom prst="line">
                <a:avLst/>
              </a:prstGeom>
              <a:ln w="25400"/>
            </p:spPr>
            <p:style>
              <a:lnRef idx="1">
                <a:schemeClr val="accent1"/>
              </a:lnRef>
              <a:fillRef idx="0">
                <a:schemeClr val="accent1"/>
              </a:fillRef>
              <a:effectRef idx="0">
                <a:schemeClr val="accent1"/>
              </a:effectRef>
              <a:fontRef idx="minor">
                <a:schemeClr val="tx1"/>
              </a:fontRef>
            </p:style>
          </p:cxnSp>
        </p:grpSp>
        <p:grpSp>
          <p:nvGrpSpPr>
            <p:cNvPr id="255" name="Group 254">
              <a:extLst>
                <a:ext uri="{FF2B5EF4-FFF2-40B4-BE49-F238E27FC236}">
                  <a16:creationId xmlns:a16="http://schemas.microsoft.com/office/drawing/2014/main" id="{D835BB4D-044D-80B4-33B0-A47D3753980E}"/>
                </a:ext>
              </a:extLst>
            </p:cNvPr>
            <p:cNvGrpSpPr/>
            <p:nvPr/>
          </p:nvGrpSpPr>
          <p:grpSpPr>
            <a:xfrm>
              <a:off x="8778240" y="4754880"/>
              <a:ext cx="182880" cy="274320"/>
              <a:chOff x="914400" y="4663440"/>
              <a:chExt cx="182880" cy="274320"/>
            </a:xfrm>
          </p:grpSpPr>
          <p:cxnSp>
            <p:nvCxnSpPr>
              <p:cNvPr id="256" name="Elbow Connector 255">
                <a:extLst>
                  <a:ext uri="{FF2B5EF4-FFF2-40B4-BE49-F238E27FC236}">
                    <a16:creationId xmlns:a16="http://schemas.microsoft.com/office/drawing/2014/main" id="{0CAC110B-F772-F024-0F24-AAE030EC83CB}"/>
                  </a:ext>
                </a:extLst>
              </p:cNvPr>
              <p:cNvCxnSpPr>
                <a:cxnSpLocks/>
              </p:cNvCxnSpPr>
              <p:nvPr/>
            </p:nvCxnSpPr>
            <p:spPr>
              <a:xfrm flipV="1">
                <a:off x="914400" y="4663440"/>
                <a:ext cx="182880" cy="274320"/>
              </a:xfrm>
              <a:prstGeom prst="bentConnector3">
                <a:avLst/>
              </a:prstGeom>
              <a:ln w="25400"/>
            </p:spPr>
            <p:style>
              <a:lnRef idx="1">
                <a:schemeClr val="accent1"/>
              </a:lnRef>
              <a:fillRef idx="0">
                <a:schemeClr val="accent1"/>
              </a:fillRef>
              <a:effectRef idx="0">
                <a:schemeClr val="accent1"/>
              </a:effectRef>
              <a:fontRef idx="minor">
                <a:schemeClr val="tx1"/>
              </a:fontRef>
            </p:style>
          </p:cxnSp>
          <p:cxnSp>
            <p:nvCxnSpPr>
              <p:cNvPr id="257" name="Straight Connector 256">
                <a:extLst>
                  <a:ext uri="{FF2B5EF4-FFF2-40B4-BE49-F238E27FC236}">
                    <a16:creationId xmlns:a16="http://schemas.microsoft.com/office/drawing/2014/main" id="{9740238C-A8D7-E0FA-6F30-1C87C0560719}"/>
                  </a:ext>
                </a:extLst>
              </p:cNvPr>
              <p:cNvCxnSpPr/>
              <p:nvPr/>
            </p:nvCxnSpPr>
            <p:spPr>
              <a:xfrm>
                <a:off x="1097280" y="4663440"/>
                <a:ext cx="0" cy="274320"/>
              </a:xfrm>
              <a:prstGeom prst="line">
                <a:avLst/>
              </a:prstGeom>
              <a:ln w="25400"/>
            </p:spPr>
            <p:style>
              <a:lnRef idx="1">
                <a:schemeClr val="accent1"/>
              </a:lnRef>
              <a:fillRef idx="0">
                <a:schemeClr val="accent1"/>
              </a:fillRef>
              <a:effectRef idx="0">
                <a:schemeClr val="accent1"/>
              </a:effectRef>
              <a:fontRef idx="minor">
                <a:schemeClr val="tx1"/>
              </a:fontRef>
            </p:style>
          </p:cxnSp>
        </p:grpSp>
      </p:grpSp>
      <p:grpSp>
        <p:nvGrpSpPr>
          <p:cNvPr id="266" name="Group 265">
            <a:extLst>
              <a:ext uri="{FF2B5EF4-FFF2-40B4-BE49-F238E27FC236}">
                <a16:creationId xmlns:a16="http://schemas.microsoft.com/office/drawing/2014/main" id="{B9B33006-C685-0A93-0C32-0C73675114DB}"/>
              </a:ext>
            </a:extLst>
          </p:cNvPr>
          <p:cNvGrpSpPr/>
          <p:nvPr/>
        </p:nvGrpSpPr>
        <p:grpSpPr>
          <a:xfrm>
            <a:off x="365760" y="3657600"/>
            <a:ext cx="8321040" cy="274320"/>
            <a:chOff x="365760" y="3200400"/>
            <a:chExt cx="8321040" cy="274320"/>
          </a:xfrm>
        </p:grpSpPr>
        <p:grpSp>
          <p:nvGrpSpPr>
            <p:cNvPr id="33" name="Group 32">
              <a:extLst>
                <a:ext uri="{FF2B5EF4-FFF2-40B4-BE49-F238E27FC236}">
                  <a16:creationId xmlns:a16="http://schemas.microsoft.com/office/drawing/2014/main" id="{B35B077E-C1BB-3A04-BB1D-7521A4AC6887}"/>
                </a:ext>
              </a:extLst>
            </p:cNvPr>
            <p:cNvGrpSpPr/>
            <p:nvPr/>
          </p:nvGrpSpPr>
          <p:grpSpPr>
            <a:xfrm>
              <a:off x="365760" y="3200400"/>
              <a:ext cx="1280160" cy="274320"/>
              <a:chOff x="914400" y="3200400"/>
              <a:chExt cx="1280160" cy="274320"/>
            </a:xfrm>
          </p:grpSpPr>
          <p:cxnSp>
            <p:nvCxnSpPr>
              <p:cNvPr id="22" name="Elbow Connector 21">
                <a:extLst>
                  <a:ext uri="{FF2B5EF4-FFF2-40B4-BE49-F238E27FC236}">
                    <a16:creationId xmlns:a16="http://schemas.microsoft.com/office/drawing/2014/main" id="{C9664819-68B7-ED0B-B77A-29FE95931A6A}"/>
                  </a:ext>
                </a:extLst>
              </p:cNvPr>
              <p:cNvCxnSpPr>
                <a:cxnSpLocks/>
              </p:cNvCxnSpPr>
              <p:nvPr/>
            </p:nvCxnSpPr>
            <p:spPr>
              <a:xfrm flipV="1">
                <a:off x="914400" y="3200400"/>
                <a:ext cx="1280160" cy="274320"/>
              </a:xfrm>
              <a:prstGeom prst="bentConnector3">
                <a:avLst/>
              </a:prstGeom>
              <a:ln w="25400"/>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1355390A-754E-9923-F0D7-A8FC71ACB5F5}"/>
                  </a:ext>
                </a:extLst>
              </p:cNvPr>
              <p:cNvCxnSpPr/>
              <p:nvPr/>
            </p:nvCxnSpPr>
            <p:spPr>
              <a:xfrm>
                <a:off x="2194560" y="3200400"/>
                <a:ext cx="0" cy="274320"/>
              </a:xfrm>
              <a:prstGeom prst="line">
                <a:avLst/>
              </a:prstGeom>
              <a:ln w="25400"/>
            </p:spPr>
            <p:style>
              <a:lnRef idx="1">
                <a:schemeClr val="accent1"/>
              </a:lnRef>
              <a:fillRef idx="0">
                <a:schemeClr val="accent1"/>
              </a:fillRef>
              <a:effectRef idx="0">
                <a:schemeClr val="accent1"/>
              </a:effectRef>
              <a:fontRef idx="minor">
                <a:schemeClr val="tx1"/>
              </a:fontRef>
            </p:style>
          </p:cxnSp>
        </p:grpSp>
        <p:grpSp>
          <p:nvGrpSpPr>
            <p:cNvPr id="47" name="Group 46">
              <a:extLst>
                <a:ext uri="{FF2B5EF4-FFF2-40B4-BE49-F238E27FC236}">
                  <a16:creationId xmlns:a16="http://schemas.microsoft.com/office/drawing/2014/main" id="{0089C31A-A7F1-46C1-5AF6-7C8B38F60BD5}"/>
                </a:ext>
              </a:extLst>
            </p:cNvPr>
            <p:cNvGrpSpPr/>
            <p:nvPr/>
          </p:nvGrpSpPr>
          <p:grpSpPr>
            <a:xfrm>
              <a:off x="1645920" y="3200400"/>
              <a:ext cx="1280160" cy="274320"/>
              <a:chOff x="914400" y="3200400"/>
              <a:chExt cx="1280160" cy="274320"/>
            </a:xfrm>
          </p:grpSpPr>
          <p:cxnSp>
            <p:nvCxnSpPr>
              <p:cNvPr id="48" name="Elbow Connector 47">
                <a:extLst>
                  <a:ext uri="{FF2B5EF4-FFF2-40B4-BE49-F238E27FC236}">
                    <a16:creationId xmlns:a16="http://schemas.microsoft.com/office/drawing/2014/main" id="{BB7C94DC-B18C-CEBE-0EB9-809FF2A916EE}"/>
                  </a:ext>
                </a:extLst>
              </p:cNvPr>
              <p:cNvCxnSpPr>
                <a:cxnSpLocks/>
              </p:cNvCxnSpPr>
              <p:nvPr/>
            </p:nvCxnSpPr>
            <p:spPr>
              <a:xfrm flipV="1">
                <a:off x="914400" y="3200400"/>
                <a:ext cx="1280160" cy="274320"/>
              </a:xfrm>
              <a:prstGeom prst="bentConnector3">
                <a:avLst/>
              </a:prstGeom>
              <a:ln w="25400"/>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A8FCB94C-1B07-58AA-6EBD-5BEC8AE3C6AA}"/>
                  </a:ext>
                </a:extLst>
              </p:cNvPr>
              <p:cNvCxnSpPr/>
              <p:nvPr/>
            </p:nvCxnSpPr>
            <p:spPr>
              <a:xfrm>
                <a:off x="2194560" y="3200400"/>
                <a:ext cx="0" cy="274320"/>
              </a:xfrm>
              <a:prstGeom prst="line">
                <a:avLst/>
              </a:prstGeom>
              <a:ln w="25400"/>
            </p:spPr>
            <p:style>
              <a:lnRef idx="1">
                <a:schemeClr val="accent1"/>
              </a:lnRef>
              <a:fillRef idx="0">
                <a:schemeClr val="accent1"/>
              </a:fillRef>
              <a:effectRef idx="0">
                <a:schemeClr val="accent1"/>
              </a:effectRef>
              <a:fontRef idx="minor">
                <a:schemeClr val="tx1"/>
              </a:fontRef>
            </p:style>
          </p:cxnSp>
        </p:grpSp>
        <p:grpSp>
          <p:nvGrpSpPr>
            <p:cNvPr id="50" name="Group 49">
              <a:extLst>
                <a:ext uri="{FF2B5EF4-FFF2-40B4-BE49-F238E27FC236}">
                  <a16:creationId xmlns:a16="http://schemas.microsoft.com/office/drawing/2014/main" id="{9F9979BA-AA92-E297-08DA-F8990A5B11C4}"/>
                </a:ext>
              </a:extLst>
            </p:cNvPr>
            <p:cNvGrpSpPr/>
            <p:nvPr/>
          </p:nvGrpSpPr>
          <p:grpSpPr>
            <a:xfrm>
              <a:off x="2926080" y="3200400"/>
              <a:ext cx="1280160" cy="274320"/>
              <a:chOff x="914400" y="3200400"/>
              <a:chExt cx="1280160" cy="274320"/>
            </a:xfrm>
          </p:grpSpPr>
          <p:cxnSp>
            <p:nvCxnSpPr>
              <p:cNvPr id="51" name="Elbow Connector 50">
                <a:extLst>
                  <a:ext uri="{FF2B5EF4-FFF2-40B4-BE49-F238E27FC236}">
                    <a16:creationId xmlns:a16="http://schemas.microsoft.com/office/drawing/2014/main" id="{D5CDA76F-8750-0742-6FED-A3E9A8820517}"/>
                  </a:ext>
                </a:extLst>
              </p:cNvPr>
              <p:cNvCxnSpPr>
                <a:cxnSpLocks/>
              </p:cNvCxnSpPr>
              <p:nvPr/>
            </p:nvCxnSpPr>
            <p:spPr>
              <a:xfrm flipV="1">
                <a:off x="914400" y="3200400"/>
                <a:ext cx="1280160" cy="274320"/>
              </a:xfrm>
              <a:prstGeom prst="bentConnector3">
                <a:avLst/>
              </a:prstGeom>
              <a:ln w="25400"/>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CC6B2A6F-F4B0-D4EB-B685-6799646EC417}"/>
                  </a:ext>
                </a:extLst>
              </p:cNvPr>
              <p:cNvCxnSpPr/>
              <p:nvPr/>
            </p:nvCxnSpPr>
            <p:spPr>
              <a:xfrm>
                <a:off x="2194560" y="3200400"/>
                <a:ext cx="0" cy="274320"/>
              </a:xfrm>
              <a:prstGeom prst="line">
                <a:avLst/>
              </a:prstGeom>
              <a:ln w="25400"/>
            </p:spPr>
            <p:style>
              <a:lnRef idx="1">
                <a:schemeClr val="accent1"/>
              </a:lnRef>
              <a:fillRef idx="0">
                <a:schemeClr val="accent1"/>
              </a:fillRef>
              <a:effectRef idx="0">
                <a:schemeClr val="accent1"/>
              </a:effectRef>
              <a:fontRef idx="minor">
                <a:schemeClr val="tx1"/>
              </a:fontRef>
            </p:style>
          </p:cxnSp>
        </p:grpSp>
        <p:grpSp>
          <p:nvGrpSpPr>
            <p:cNvPr id="53" name="Group 52">
              <a:extLst>
                <a:ext uri="{FF2B5EF4-FFF2-40B4-BE49-F238E27FC236}">
                  <a16:creationId xmlns:a16="http://schemas.microsoft.com/office/drawing/2014/main" id="{FEBB88F7-E2C5-4204-2A55-D36DAF8FBCD4}"/>
                </a:ext>
              </a:extLst>
            </p:cNvPr>
            <p:cNvGrpSpPr/>
            <p:nvPr/>
          </p:nvGrpSpPr>
          <p:grpSpPr>
            <a:xfrm>
              <a:off x="4206240" y="3200400"/>
              <a:ext cx="1280160" cy="274320"/>
              <a:chOff x="914400" y="3200400"/>
              <a:chExt cx="1280160" cy="274320"/>
            </a:xfrm>
          </p:grpSpPr>
          <p:cxnSp>
            <p:nvCxnSpPr>
              <p:cNvPr id="54" name="Elbow Connector 53">
                <a:extLst>
                  <a:ext uri="{FF2B5EF4-FFF2-40B4-BE49-F238E27FC236}">
                    <a16:creationId xmlns:a16="http://schemas.microsoft.com/office/drawing/2014/main" id="{C0ECAD58-4D67-45A1-903B-BD422958EA8D}"/>
                  </a:ext>
                </a:extLst>
              </p:cNvPr>
              <p:cNvCxnSpPr>
                <a:cxnSpLocks/>
              </p:cNvCxnSpPr>
              <p:nvPr/>
            </p:nvCxnSpPr>
            <p:spPr>
              <a:xfrm flipV="1">
                <a:off x="914400" y="3200400"/>
                <a:ext cx="1280160" cy="274320"/>
              </a:xfrm>
              <a:prstGeom prst="bentConnector3">
                <a:avLst/>
              </a:prstGeom>
              <a:ln w="25400"/>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E15A0EB1-1BBD-DF20-260D-B4EC87781DFB}"/>
                  </a:ext>
                </a:extLst>
              </p:cNvPr>
              <p:cNvCxnSpPr/>
              <p:nvPr/>
            </p:nvCxnSpPr>
            <p:spPr>
              <a:xfrm>
                <a:off x="2194560" y="3200400"/>
                <a:ext cx="0" cy="274320"/>
              </a:xfrm>
              <a:prstGeom prst="line">
                <a:avLst/>
              </a:prstGeom>
              <a:ln w="25400"/>
            </p:spPr>
            <p:style>
              <a:lnRef idx="1">
                <a:schemeClr val="accent1"/>
              </a:lnRef>
              <a:fillRef idx="0">
                <a:schemeClr val="accent1"/>
              </a:fillRef>
              <a:effectRef idx="0">
                <a:schemeClr val="accent1"/>
              </a:effectRef>
              <a:fontRef idx="minor">
                <a:schemeClr val="tx1"/>
              </a:fontRef>
            </p:style>
          </p:cxnSp>
        </p:grpSp>
        <p:grpSp>
          <p:nvGrpSpPr>
            <p:cNvPr id="56" name="Group 55">
              <a:extLst>
                <a:ext uri="{FF2B5EF4-FFF2-40B4-BE49-F238E27FC236}">
                  <a16:creationId xmlns:a16="http://schemas.microsoft.com/office/drawing/2014/main" id="{F2140B4F-B179-FC7F-80F0-3B315D31A80D}"/>
                </a:ext>
              </a:extLst>
            </p:cNvPr>
            <p:cNvGrpSpPr/>
            <p:nvPr/>
          </p:nvGrpSpPr>
          <p:grpSpPr>
            <a:xfrm>
              <a:off x="5486400" y="3200400"/>
              <a:ext cx="1280160" cy="274320"/>
              <a:chOff x="914400" y="3200400"/>
              <a:chExt cx="1280160" cy="274320"/>
            </a:xfrm>
          </p:grpSpPr>
          <p:cxnSp>
            <p:nvCxnSpPr>
              <p:cNvPr id="57" name="Elbow Connector 56">
                <a:extLst>
                  <a:ext uri="{FF2B5EF4-FFF2-40B4-BE49-F238E27FC236}">
                    <a16:creationId xmlns:a16="http://schemas.microsoft.com/office/drawing/2014/main" id="{085F5A83-D97D-08ED-BCC6-5D48CE97779C}"/>
                  </a:ext>
                </a:extLst>
              </p:cNvPr>
              <p:cNvCxnSpPr>
                <a:cxnSpLocks/>
              </p:cNvCxnSpPr>
              <p:nvPr/>
            </p:nvCxnSpPr>
            <p:spPr>
              <a:xfrm flipV="1">
                <a:off x="914400" y="3200400"/>
                <a:ext cx="1280160" cy="274320"/>
              </a:xfrm>
              <a:prstGeom prst="bentConnector3">
                <a:avLst/>
              </a:prstGeom>
              <a:ln w="25400"/>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DC1088EE-E5E5-97E3-B819-B7735BB64AD1}"/>
                  </a:ext>
                </a:extLst>
              </p:cNvPr>
              <p:cNvCxnSpPr/>
              <p:nvPr/>
            </p:nvCxnSpPr>
            <p:spPr>
              <a:xfrm>
                <a:off x="2194560" y="3200400"/>
                <a:ext cx="0" cy="274320"/>
              </a:xfrm>
              <a:prstGeom prst="line">
                <a:avLst/>
              </a:prstGeom>
              <a:ln w="25400"/>
            </p:spPr>
            <p:style>
              <a:lnRef idx="1">
                <a:schemeClr val="accent1"/>
              </a:lnRef>
              <a:fillRef idx="0">
                <a:schemeClr val="accent1"/>
              </a:fillRef>
              <a:effectRef idx="0">
                <a:schemeClr val="accent1"/>
              </a:effectRef>
              <a:fontRef idx="minor">
                <a:schemeClr val="tx1"/>
              </a:fontRef>
            </p:style>
          </p:cxnSp>
        </p:grpSp>
        <p:grpSp>
          <p:nvGrpSpPr>
            <p:cNvPr id="59" name="Group 58">
              <a:extLst>
                <a:ext uri="{FF2B5EF4-FFF2-40B4-BE49-F238E27FC236}">
                  <a16:creationId xmlns:a16="http://schemas.microsoft.com/office/drawing/2014/main" id="{21173242-5E58-AEA6-1FD0-87D513DC1AD1}"/>
                </a:ext>
              </a:extLst>
            </p:cNvPr>
            <p:cNvGrpSpPr/>
            <p:nvPr/>
          </p:nvGrpSpPr>
          <p:grpSpPr>
            <a:xfrm>
              <a:off x="6766560" y="3200400"/>
              <a:ext cx="1280160" cy="274320"/>
              <a:chOff x="914400" y="3200400"/>
              <a:chExt cx="1280160" cy="274320"/>
            </a:xfrm>
          </p:grpSpPr>
          <p:cxnSp>
            <p:nvCxnSpPr>
              <p:cNvPr id="60" name="Elbow Connector 59">
                <a:extLst>
                  <a:ext uri="{FF2B5EF4-FFF2-40B4-BE49-F238E27FC236}">
                    <a16:creationId xmlns:a16="http://schemas.microsoft.com/office/drawing/2014/main" id="{1EA421FB-B5D6-6A14-6EFA-DF57E527ADDA}"/>
                  </a:ext>
                </a:extLst>
              </p:cNvPr>
              <p:cNvCxnSpPr>
                <a:cxnSpLocks/>
              </p:cNvCxnSpPr>
              <p:nvPr/>
            </p:nvCxnSpPr>
            <p:spPr>
              <a:xfrm flipV="1">
                <a:off x="914400" y="3200400"/>
                <a:ext cx="1280160" cy="274320"/>
              </a:xfrm>
              <a:prstGeom prst="bentConnector3">
                <a:avLst/>
              </a:prstGeom>
              <a:ln w="25400"/>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5C8882D2-1ED9-3237-875D-94465A1A7E69}"/>
                  </a:ext>
                </a:extLst>
              </p:cNvPr>
              <p:cNvCxnSpPr/>
              <p:nvPr/>
            </p:nvCxnSpPr>
            <p:spPr>
              <a:xfrm>
                <a:off x="2194560" y="3200400"/>
                <a:ext cx="0" cy="274320"/>
              </a:xfrm>
              <a:prstGeom prst="line">
                <a:avLst/>
              </a:prstGeom>
              <a:ln w="25400"/>
            </p:spPr>
            <p:style>
              <a:lnRef idx="1">
                <a:schemeClr val="accent1"/>
              </a:lnRef>
              <a:fillRef idx="0">
                <a:schemeClr val="accent1"/>
              </a:fillRef>
              <a:effectRef idx="0">
                <a:schemeClr val="accent1"/>
              </a:effectRef>
              <a:fontRef idx="minor">
                <a:schemeClr val="tx1"/>
              </a:fontRef>
            </p:style>
          </p:cxnSp>
        </p:grpSp>
        <p:grpSp>
          <p:nvGrpSpPr>
            <p:cNvPr id="260" name="Group 259">
              <a:extLst>
                <a:ext uri="{FF2B5EF4-FFF2-40B4-BE49-F238E27FC236}">
                  <a16:creationId xmlns:a16="http://schemas.microsoft.com/office/drawing/2014/main" id="{AD1CEDAF-F497-488B-21F9-D1F16ECEAC80}"/>
                </a:ext>
              </a:extLst>
            </p:cNvPr>
            <p:cNvGrpSpPr/>
            <p:nvPr/>
          </p:nvGrpSpPr>
          <p:grpSpPr>
            <a:xfrm flipV="1">
              <a:off x="7406640" y="3200400"/>
              <a:ext cx="1280160" cy="274320"/>
              <a:chOff x="914400" y="3200400"/>
              <a:chExt cx="1280160" cy="274320"/>
            </a:xfrm>
          </p:grpSpPr>
          <p:cxnSp>
            <p:nvCxnSpPr>
              <p:cNvPr id="261" name="Elbow Connector 260">
                <a:extLst>
                  <a:ext uri="{FF2B5EF4-FFF2-40B4-BE49-F238E27FC236}">
                    <a16:creationId xmlns:a16="http://schemas.microsoft.com/office/drawing/2014/main" id="{F46DF91D-2101-2FAE-0CCB-E0A497D217A1}"/>
                  </a:ext>
                </a:extLst>
              </p:cNvPr>
              <p:cNvCxnSpPr>
                <a:cxnSpLocks/>
              </p:cNvCxnSpPr>
              <p:nvPr/>
            </p:nvCxnSpPr>
            <p:spPr>
              <a:xfrm flipV="1">
                <a:off x="914400" y="3200400"/>
                <a:ext cx="1280160" cy="274320"/>
              </a:xfrm>
              <a:prstGeom prst="bentConnector3">
                <a:avLst/>
              </a:prstGeom>
              <a:ln w="25400"/>
            </p:spPr>
            <p:style>
              <a:lnRef idx="1">
                <a:schemeClr val="accent1"/>
              </a:lnRef>
              <a:fillRef idx="0">
                <a:schemeClr val="accent1"/>
              </a:fillRef>
              <a:effectRef idx="0">
                <a:schemeClr val="accent1"/>
              </a:effectRef>
              <a:fontRef idx="minor">
                <a:schemeClr val="tx1"/>
              </a:fontRef>
            </p:style>
          </p:cxnSp>
          <p:cxnSp>
            <p:nvCxnSpPr>
              <p:cNvPr id="262" name="Straight Connector 261">
                <a:extLst>
                  <a:ext uri="{FF2B5EF4-FFF2-40B4-BE49-F238E27FC236}">
                    <a16:creationId xmlns:a16="http://schemas.microsoft.com/office/drawing/2014/main" id="{D3F6DD5C-64B5-7A49-D88E-2CD554EDE207}"/>
                  </a:ext>
                </a:extLst>
              </p:cNvPr>
              <p:cNvCxnSpPr/>
              <p:nvPr/>
            </p:nvCxnSpPr>
            <p:spPr>
              <a:xfrm>
                <a:off x="2194560" y="3200400"/>
                <a:ext cx="0" cy="274320"/>
              </a:xfrm>
              <a:prstGeom prst="line">
                <a:avLst/>
              </a:prstGeom>
              <a:ln w="25400"/>
            </p:spPr>
            <p:style>
              <a:lnRef idx="1">
                <a:schemeClr val="accent1"/>
              </a:lnRef>
              <a:fillRef idx="0">
                <a:schemeClr val="accent1"/>
              </a:fillRef>
              <a:effectRef idx="0">
                <a:schemeClr val="accent1"/>
              </a:effectRef>
              <a:fontRef idx="minor">
                <a:schemeClr val="tx1"/>
              </a:fontRef>
            </p:style>
          </p:cxnSp>
        </p:grpSp>
      </p:grpSp>
    </p:spTree>
    <p:extLst>
      <p:ext uri="{BB962C8B-B14F-4D97-AF65-F5344CB8AC3E}">
        <p14:creationId xmlns:p14="http://schemas.microsoft.com/office/powerpoint/2010/main" val="26883735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1A3AF5-C98D-A9B0-6B9E-902A1DF704B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16682B6-BC21-29EA-BA64-1354C8F36E48}"/>
              </a:ext>
            </a:extLst>
          </p:cNvPr>
          <p:cNvSpPr>
            <a:spLocks noGrp="1"/>
          </p:cNvSpPr>
          <p:nvPr>
            <p:ph type="title"/>
          </p:nvPr>
        </p:nvSpPr>
        <p:spPr>
          <a:xfrm>
            <a:off x="685332" y="457200"/>
            <a:ext cx="7773338" cy="600681"/>
          </a:xfrm>
          <a:gradFill flip="none" rotWithShape="1">
            <a:gsLst>
              <a:gs pos="0">
                <a:schemeClr val="accent2">
                  <a:lumMod val="40000"/>
                  <a:lumOff val="60000"/>
                </a:schemeClr>
              </a:gs>
              <a:gs pos="45000">
                <a:schemeClr val="accent2">
                  <a:lumMod val="60000"/>
                  <a:lumOff val="40000"/>
                </a:schemeClr>
              </a:gs>
              <a:gs pos="99000">
                <a:srgbClr val="00B050"/>
              </a:gs>
            </a:gsLst>
            <a:path path="circle">
              <a:fillToRect l="50000" t="130000" r="50000" b="-30000"/>
            </a:path>
            <a:tileRect/>
          </a:gradFill>
        </p:spPr>
        <p:txBody>
          <a:bodyPr/>
          <a:lstStyle/>
          <a:p>
            <a:r>
              <a:rPr lang="en-US" cap="none" dirty="0"/>
              <a:t>Quantization</a:t>
            </a:r>
          </a:p>
        </p:txBody>
      </p:sp>
      <p:sp>
        <p:nvSpPr>
          <p:cNvPr id="4" name="Slide Number Placeholder 3">
            <a:extLst>
              <a:ext uri="{FF2B5EF4-FFF2-40B4-BE49-F238E27FC236}">
                <a16:creationId xmlns:a16="http://schemas.microsoft.com/office/drawing/2014/main" id="{C7426497-CA69-7837-37FA-53827FC0C372}"/>
              </a:ext>
            </a:extLst>
          </p:cNvPr>
          <p:cNvSpPr>
            <a:spLocks noGrp="1"/>
          </p:cNvSpPr>
          <p:nvPr>
            <p:ph type="sldNum" sz="quarter" idx="12"/>
          </p:nvPr>
        </p:nvSpPr>
        <p:spPr>
          <a:xfrm>
            <a:off x="7885509" y="6400800"/>
            <a:ext cx="573161" cy="365125"/>
          </a:xfrm>
        </p:spPr>
        <p:txBody>
          <a:bodyPr/>
          <a:lstStyle/>
          <a:p>
            <a:fld id="{23A7953B-B4AA-634C-AC3B-B52C39691C1C}" type="slidenum">
              <a:rPr lang="en-US" smtClean="0"/>
              <a:pPr/>
              <a:t>6</a:t>
            </a:fld>
            <a:endParaRPr lang="en-US" dirty="0"/>
          </a:p>
        </p:txBody>
      </p:sp>
      <p:sp>
        <p:nvSpPr>
          <p:cNvPr id="5" name="TextBox 4">
            <a:extLst>
              <a:ext uri="{FF2B5EF4-FFF2-40B4-BE49-F238E27FC236}">
                <a16:creationId xmlns:a16="http://schemas.microsoft.com/office/drawing/2014/main" id="{BFFAD14E-8356-B213-08F5-BBF0563B2D90}"/>
              </a:ext>
            </a:extLst>
          </p:cNvPr>
          <p:cNvSpPr txBox="1"/>
          <p:nvPr/>
        </p:nvSpPr>
        <p:spPr>
          <a:xfrm>
            <a:off x="685330" y="6400800"/>
            <a:ext cx="2743670" cy="307777"/>
          </a:xfrm>
          <a:prstGeom prst="rect">
            <a:avLst/>
          </a:prstGeom>
          <a:noFill/>
        </p:spPr>
        <p:txBody>
          <a:bodyPr wrap="square" rtlCol="0">
            <a:spAutoFit/>
          </a:bodyPr>
          <a:lstStyle/>
          <a:p>
            <a:r>
              <a:rPr lang="en-US" sz="1400" dirty="0">
                <a:solidFill>
                  <a:srgbClr val="00B050"/>
                </a:solidFill>
                <a:hlinkClick r:id="rId3" action="ppaction://hlinksldjump">
                  <a:extLst>
                    <a:ext uri="{A12FA001-AC4F-418D-AE19-62706E023703}">
                      <ahyp:hlinkClr xmlns:ahyp="http://schemas.microsoft.com/office/drawing/2018/hyperlinkcolor" val="tx"/>
                    </a:ext>
                  </a:extLst>
                </a:hlinkClick>
              </a:rPr>
              <a:t>Dashboard</a:t>
            </a:r>
            <a:endParaRPr lang="en-US" sz="1400" dirty="0">
              <a:solidFill>
                <a:srgbClr val="00B050"/>
              </a:solidFill>
            </a:endParaRPr>
          </a:p>
        </p:txBody>
      </p:sp>
      <p:pic>
        <p:nvPicPr>
          <p:cNvPr id="3" name="Content Placeholder 3">
            <a:extLst>
              <a:ext uri="{FF2B5EF4-FFF2-40B4-BE49-F238E27FC236}">
                <a16:creationId xmlns:a16="http://schemas.microsoft.com/office/drawing/2014/main" id="{F6024EC6-2590-CF7C-3769-621411E8673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57200" y="1280160"/>
            <a:ext cx="7962900" cy="4610100"/>
          </a:xfrm>
          <a:prstGeom prst="rect">
            <a:avLst/>
          </a:prstGeom>
        </p:spPr>
      </p:pic>
    </p:spTree>
    <p:extLst>
      <p:ext uri="{BB962C8B-B14F-4D97-AF65-F5344CB8AC3E}">
        <p14:creationId xmlns:p14="http://schemas.microsoft.com/office/powerpoint/2010/main" val="10562616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C14999-353C-0387-0C18-F9F914565FE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77AA251-6420-B799-0EF2-A9E194CD486D}"/>
              </a:ext>
            </a:extLst>
          </p:cNvPr>
          <p:cNvSpPr>
            <a:spLocks noGrp="1"/>
          </p:cNvSpPr>
          <p:nvPr>
            <p:ph type="title"/>
          </p:nvPr>
        </p:nvSpPr>
        <p:spPr>
          <a:xfrm>
            <a:off x="685332" y="457200"/>
            <a:ext cx="7773338" cy="600681"/>
          </a:xfrm>
          <a:gradFill flip="none" rotWithShape="1">
            <a:gsLst>
              <a:gs pos="0">
                <a:schemeClr val="accent2">
                  <a:lumMod val="40000"/>
                  <a:lumOff val="60000"/>
                </a:schemeClr>
              </a:gs>
              <a:gs pos="45000">
                <a:schemeClr val="accent2">
                  <a:lumMod val="60000"/>
                  <a:lumOff val="40000"/>
                </a:schemeClr>
              </a:gs>
              <a:gs pos="99000">
                <a:srgbClr val="00B050"/>
              </a:gs>
            </a:gsLst>
            <a:path path="circle">
              <a:fillToRect l="50000" t="130000" r="50000" b="-30000"/>
            </a:path>
            <a:tileRect/>
          </a:gradFill>
        </p:spPr>
        <p:txBody>
          <a:bodyPr/>
          <a:lstStyle/>
          <a:p>
            <a:r>
              <a:rPr lang="en-US" cap="none" dirty="0"/>
              <a:t>Conjugate Logical Bases</a:t>
            </a:r>
          </a:p>
        </p:txBody>
      </p:sp>
      <p:sp>
        <p:nvSpPr>
          <p:cNvPr id="4" name="Slide Number Placeholder 3">
            <a:extLst>
              <a:ext uri="{FF2B5EF4-FFF2-40B4-BE49-F238E27FC236}">
                <a16:creationId xmlns:a16="http://schemas.microsoft.com/office/drawing/2014/main" id="{62A16900-58A4-CDB5-4E37-4BDF710DBE47}"/>
              </a:ext>
            </a:extLst>
          </p:cNvPr>
          <p:cNvSpPr>
            <a:spLocks noGrp="1"/>
          </p:cNvSpPr>
          <p:nvPr>
            <p:ph type="sldNum" sz="quarter" idx="12"/>
          </p:nvPr>
        </p:nvSpPr>
        <p:spPr>
          <a:xfrm>
            <a:off x="7885509" y="6400800"/>
            <a:ext cx="573161" cy="365125"/>
          </a:xfrm>
        </p:spPr>
        <p:txBody>
          <a:bodyPr/>
          <a:lstStyle/>
          <a:p>
            <a:fld id="{23A7953B-B4AA-634C-AC3B-B52C39691C1C}" type="slidenum">
              <a:rPr lang="en-US" smtClean="0"/>
              <a:pPr/>
              <a:t>7</a:t>
            </a:fld>
            <a:endParaRPr lang="en-US" dirty="0"/>
          </a:p>
        </p:txBody>
      </p:sp>
      <p:sp>
        <p:nvSpPr>
          <p:cNvPr id="5" name="TextBox 4">
            <a:extLst>
              <a:ext uri="{FF2B5EF4-FFF2-40B4-BE49-F238E27FC236}">
                <a16:creationId xmlns:a16="http://schemas.microsoft.com/office/drawing/2014/main" id="{2A12B5C1-EF21-D899-7105-4A81E8E1CFE2}"/>
              </a:ext>
            </a:extLst>
          </p:cNvPr>
          <p:cNvSpPr txBox="1"/>
          <p:nvPr/>
        </p:nvSpPr>
        <p:spPr>
          <a:xfrm>
            <a:off x="685330" y="6400800"/>
            <a:ext cx="2743670" cy="307777"/>
          </a:xfrm>
          <a:prstGeom prst="rect">
            <a:avLst/>
          </a:prstGeom>
          <a:noFill/>
        </p:spPr>
        <p:txBody>
          <a:bodyPr wrap="square" rtlCol="0">
            <a:spAutoFit/>
          </a:bodyPr>
          <a:lstStyle/>
          <a:p>
            <a:r>
              <a:rPr lang="en-US" sz="1400" dirty="0">
                <a:solidFill>
                  <a:srgbClr val="00B050"/>
                </a:solidFill>
                <a:hlinkClick r:id="rId3" action="ppaction://hlinksldjump">
                  <a:extLst>
                    <a:ext uri="{A12FA001-AC4F-418D-AE19-62706E023703}">
                      <ahyp:hlinkClr xmlns:ahyp="http://schemas.microsoft.com/office/drawing/2018/hyperlinkcolor" val="tx"/>
                    </a:ext>
                  </a:extLst>
                </a:hlinkClick>
              </a:rPr>
              <a:t>Dashboard</a:t>
            </a:r>
            <a:endParaRPr lang="en-US" sz="1400" dirty="0">
              <a:solidFill>
                <a:srgbClr val="00B050"/>
              </a:solidFill>
            </a:endParaRPr>
          </a:p>
        </p:txBody>
      </p:sp>
      <p:cxnSp>
        <p:nvCxnSpPr>
          <p:cNvPr id="3" name="Straight Connector 2">
            <a:extLst>
              <a:ext uri="{FF2B5EF4-FFF2-40B4-BE49-F238E27FC236}">
                <a16:creationId xmlns:a16="http://schemas.microsoft.com/office/drawing/2014/main" id="{11DD2DF6-6F08-14A3-49F2-BC73B40C114C}"/>
              </a:ext>
            </a:extLst>
          </p:cNvPr>
          <p:cNvCxnSpPr/>
          <p:nvPr/>
        </p:nvCxnSpPr>
        <p:spPr>
          <a:xfrm>
            <a:off x="2889348" y="3358219"/>
            <a:ext cx="3017520" cy="0"/>
          </a:xfrm>
          <a:prstGeom prst="line">
            <a:avLst/>
          </a:prstGeom>
          <a:ln>
            <a:solidFill>
              <a:srgbClr val="FF0000"/>
            </a:solidFill>
          </a:ln>
          <a:effectLst/>
        </p:spPr>
        <p:style>
          <a:lnRef idx="2">
            <a:schemeClr val="accent1"/>
          </a:lnRef>
          <a:fillRef idx="0">
            <a:schemeClr val="accent1"/>
          </a:fillRef>
          <a:effectRef idx="1">
            <a:schemeClr val="accent1"/>
          </a:effectRef>
          <a:fontRef idx="minor">
            <a:schemeClr val="tx1"/>
          </a:fontRef>
        </p:style>
      </p:cxnSp>
      <p:cxnSp>
        <p:nvCxnSpPr>
          <p:cNvPr id="6" name="Straight Connector 5">
            <a:extLst>
              <a:ext uri="{FF2B5EF4-FFF2-40B4-BE49-F238E27FC236}">
                <a16:creationId xmlns:a16="http://schemas.microsoft.com/office/drawing/2014/main" id="{247FE578-BEE8-FF6F-3FC0-BAE400B8FEC9}"/>
              </a:ext>
            </a:extLst>
          </p:cNvPr>
          <p:cNvCxnSpPr/>
          <p:nvPr/>
        </p:nvCxnSpPr>
        <p:spPr>
          <a:xfrm>
            <a:off x="2889348" y="4181179"/>
            <a:ext cx="3017520" cy="0"/>
          </a:xfrm>
          <a:prstGeom prst="line">
            <a:avLst/>
          </a:prstGeom>
          <a:ln>
            <a:solidFill>
              <a:srgbClr val="00B0F0"/>
            </a:solidFill>
          </a:ln>
          <a:effectLst/>
        </p:spPr>
        <p:style>
          <a:lnRef idx="2">
            <a:schemeClr val="accent1"/>
          </a:lnRef>
          <a:fillRef idx="0">
            <a:schemeClr val="accent1"/>
          </a:fillRef>
          <a:effectRef idx="1">
            <a:schemeClr val="accent1"/>
          </a:effectRef>
          <a:fontRef idx="minor">
            <a:schemeClr val="tx1"/>
          </a:fontRef>
        </p:style>
      </p:cxnSp>
      <p:grpSp>
        <p:nvGrpSpPr>
          <p:cNvPr id="7" name="Group 6">
            <a:extLst>
              <a:ext uri="{FF2B5EF4-FFF2-40B4-BE49-F238E27FC236}">
                <a16:creationId xmlns:a16="http://schemas.microsoft.com/office/drawing/2014/main" id="{0DF93A7E-3A00-E473-8679-FAA51569A9D8}"/>
              </a:ext>
            </a:extLst>
          </p:cNvPr>
          <p:cNvGrpSpPr/>
          <p:nvPr/>
        </p:nvGrpSpPr>
        <p:grpSpPr>
          <a:xfrm>
            <a:off x="1219200" y="2169499"/>
            <a:ext cx="1006288" cy="468630"/>
            <a:chOff x="4023360" y="1485900"/>
            <a:chExt cx="1006288" cy="468630"/>
          </a:xfrm>
        </p:grpSpPr>
        <p:cxnSp>
          <p:nvCxnSpPr>
            <p:cNvPr id="8" name="Straight Connector 7">
              <a:extLst>
                <a:ext uri="{FF2B5EF4-FFF2-40B4-BE49-F238E27FC236}">
                  <a16:creationId xmlns:a16="http://schemas.microsoft.com/office/drawing/2014/main" id="{2A1CE1C2-7D2D-9D78-5865-639035B7858A}"/>
                </a:ext>
              </a:extLst>
            </p:cNvPr>
            <p:cNvCxnSpPr/>
            <p:nvPr/>
          </p:nvCxnSpPr>
          <p:spPr>
            <a:xfrm>
              <a:off x="4023360" y="1485900"/>
              <a:ext cx="0" cy="329452"/>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9" name="Straight Connector 8">
              <a:extLst>
                <a:ext uri="{FF2B5EF4-FFF2-40B4-BE49-F238E27FC236}">
                  <a16:creationId xmlns:a16="http://schemas.microsoft.com/office/drawing/2014/main" id="{FB297B03-2EBF-879E-10F9-60D3BA369F11}"/>
                </a:ext>
              </a:extLst>
            </p:cNvPr>
            <p:cNvCxnSpPr/>
            <p:nvPr/>
          </p:nvCxnSpPr>
          <p:spPr>
            <a:xfrm>
              <a:off x="5029648" y="1485900"/>
              <a:ext cx="0" cy="329452"/>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D93562A0-7CF0-3EA9-4910-2A6C907807C3}"/>
                </a:ext>
              </a:extLst>
            </p:cNvPr>
            <p:cNvCxnSpPr/>
            <p:nvPr/>
          </p:nvCxnSpPr>
          <p:spPr>
            <a:xfrm>
              <a:off x="4023360" y="1485900"/>
              <a:ext cx="1005840" cy="0"/>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grpSp>
          <p:nvGrpSpPr>
            <p:cNvPr id="11" name="Group 10">
              <a:extLst>
                <a:ext uri="{FF2B5EF4-FFF2-40B4-BE49-F238E27FC236}">
                  <a16:creationId xmlns:a16="http://schemas.microsoft.com/office/drawing/2014/main" id="{A9C2BA87-5658-B773-3263-1FF0653F9C07}"/>
                </a:ext>
              </a:extLst>
            </p:cNvPr>
            <p:cNvGrpSpPr/>
            <p:nvPr/>
          </p:nvGrpSpPr>
          <p:grpSpPr>
            <a:xfrm>
              <a:off x="4023360" y="1680210"/>
              <a:ext cx="1005840" cy="274320"/>
              <a:chOff x="4023360" y="1680210"/>
              <a:chExt cx="1005840" cy="274320"/>
            </a:xfrm>
          </p:grpSpPr>
          <p:cxnSp>
            <p:nvCxnSpPr>
              <p:cNvPr id="12" name="Straight Connector 11">
                <a:extLst>
                  <a:ext uri="{FF2B5EF4-FFF2-40B4-BE49-F238E27FC236}">
                    <a16:creationId xmlns:a16="http://schemas.microsoft.com/office/drawing/2014/main" id="{286F5438-54DD-9AB3-B373-81D0ACA4BD2B}"/>
                  </a:ext>
                </a:extLst>
              </p:cNvPr>
              <p:cNvCxnSpPr/>
              <p:nvPr/>
            </p:nvCxnSpPr>
            <p:spPr>
              <a:xfrm>
                <a:off x="4663440" y="1815352"/>
                <a:ext cx="365760" cy="0"/>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423C059D-B2DB-D0E2-B8B3-F2A5BC9A12F9}"/>
                  </a:ext>
                </a:extLst>
              </p:cNvPr>
              <p:cNvCxnSpPr/>
              <p:nvPr/>
            </p:nvCxnSpPr>
            <p:spPr>
              <a:xfrm>
                <a:off x="4023360" y="1815352"/>
                <a:ext cx="365760" cy="0"/>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4" name="Isosceles Triangle 4">
                <a:extLst>
                  <a:ext uri="{FF2B5EF4-FFF2-40B4-BE49-F238E27FC236}">
                    <a16:creationId xmlns:a16="http://schemas.microsoft.com/office/drawing/2014/main" id="{B1234D08-AB9B-8C1C-E19A-61F0B7383EF4}"/>
                  </a:ext>
                </a:extLst>
              </p:cNvPr>
              <p:cNvSpPr>
                <a:spLocks noChangeAspect="1"/>
              </p:cNvSpPr>
              <p:nvPr/>
            </p:nvSpPr>
            <p:spPr>
              <a:xfrm rot="5400000">
                <a:off x="4389120" y="1645920"/>
                <a:ext cx="274320" cy="342900"/>
              </a:xfrm>
              <a:prstGeom prst="triangle">
                <a:avLst/>
              </a:prstGeom>
              <a:solidFill>
                <a:schemeClr val="bg1"/>
              </a:solidFill>
              <a:ln w="2540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id="{5A3BC94C-3992-88CC-075B-52EDFFCB5751}"/>
                  </a:ext>
                </a:extLst>
              </p:cNvPr>
              <p:cNvSpPr>
                <a:spLocks noChangeAspect="1"/>
              </p:cNvSpPr>
              <p:nvPr/>
            </p:nvSpPr>
            <p:spPr>
              <a:xfrm>
                <a:off x="4663440" y="1770980"/>
                <a:ext cx="91440" cy="91440"/>
              </a:xfrm>
              <a:prstGeom prst="ellipse">
                <a:avLst/>
              </a:prstGeom>
              <a:solidFill>
                <a:schemeClr val="bg1"/>
              </a:solidFill>
              <a:ln w="2540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grpSp>
        <p:nvGrpSpPr>
          <p:cNvPr id="16" name="Group 15">
            <a:extLst>
              <a:ext uri="{FF2B5EF4-FFF2-40B4-BE49-F238E27FC236}">
                <a16:creationId xmlns:a16="http://schemas.microsoft.com/office/drawing/2014/main" id="{3485978D-F8EA-F3A9-7CF6-03922AFDD0A2}"/>
              </a:ext>
            </a:extLst>
          </p:cNvPr>
          <p:cNvGrpSpPr/>
          <p:nvPr/>
        </p:nvGrpSpPr>
        <p:grpSpPr>
          <a:xfrm>
            <a:off x="2889348" y="2535259"/>
            <a:ext cx="3017520" cy="274320"/>
            <a:chOff x="2286000" y="1737360"/>
            <a:chExt cx="3017520" cy="274320"/>
          </a:xfrm>
        </p:grpSpPr>
        <p:grpSp>
          <p:nvGrpSpPr>
            <p:cNvPr id="17" name="Group 16">
              <a:extLst>
                <a:ext uri="{FF2B5EF4-FFF2-40B4-BE49-F238E27FC236}">
                  <a16:creationId xmlns:a16="http://schemas.microsoft.com/office/drawing/2014/main" id="{3A539AA0-89FC-27EB-8F42-61016CBFFC72}"/>
                </a:ext>
              </a:extLst>
            </p:cNvPr>
            <p:cNvGrpSpPr/>
            <p:nvPr/>
          </p:nvGrpSpPr>
          <p:grpSpPr>
            <a:xfrm>
              <a:off x="2560320" y="1737360"/>
              <a:ext cx="548640" cy="274320"/>
              <a:chOff x="2834640" y="1280160"/>
              <a:chExt cx="548640" cy="274320"/>
            </a:xfrm>
          </p:grpSpPr>
          <p:cxnSp>
            <p:nvCxnSpPr>
              <p:cNvPr id="31" name="Straight Connector 30">
                <a:extLst>
                  <a:ext uri="{FF2B5EF4-FFF2-40B4-BE49-F238E27FC236}">
                    <a16:creationId xmlns:a16="http://schemas.microsoft.com/office/drawing/2014/main" id="{D38A0633-D5D0-65A8-BC99-98D417259054}"/>
                  </a:ext>
                </a:extLst>
              </p:cNvPr>
              <p:cNvCxnSpPr/>
              <p:nvPr/>
            </p:nvCxnSpPr>
            <p:spPr>
              <a:xfrm>
                <a:off x="2834640" y="1280160"/>
                <a:ext cx="0" cy="27432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32" name="Elbow Connector 31">
                <a:extLst>
                  <a:ext uri="{FF2B5EF4-FFF2-40B4-BE49-F238E27FC236}">
                    <a16:creationId xmlns:a16="http://schemas.microsoft.com/office/drawing/2014/main" id="{D75C9404-625F-9C69-7B1A-C4CB4785968A}"/>
                  </a:ext>
                </a:extLst>
              </p:cNvPr>
              <p:cNvCxnSpPr/>
              <p:nvPr/>
            </p:nvCxnSpPr>
            <p:spPr>
              <a:xfrm>
                <a:off x="2834640" y="1280160"/>
                <a:ext cx="548640" cy="274320"/>
              </a:xfrm>
              <a:prstGeom prst="bentConnector3">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grpSp>
        <p:grpSp>
          <p:nvGrpSpPr>
            <p:cNvPr id="18" name="Group 17">
              <a:extLst>
                <a:ext uri="{FF2B5EF4-FFF2-40B4-BE49-F238E27FC236}">
                  <a16:creationId xmlns:a16="http://schemas.microsoft.com/office/drawing/2014/main" id="{54966B1E-BD33-7E81-9E41-3522524407D3}"/>
                </a:ext>
              </a:extLst>
            </p:cNvPr>
            <p:cNvGrpSpPr/>
            <p:nvPr/>
          </p:nvGrpSpPr>
          <p:grpSpPr>
            <a:xfrm>
              <a:off x="3108960" y="1737360"/>
              <a:ext cx="548640" cy="274320"/>
              <a:chOff x="2834640" y="1280160"/>
              <a:chExt cx="548640" cy="274320"/>
            </a:xfrm>
          </p:grpSpPr>
          <p:cxnSp>
            <p:nvCxnSpPr>
              <p:cNvPr id="29" name="Straight Connector 28">
                <a:extLst>
                  <a:ext uri="{FF2B5EF4-FFF2-40B4-BE49-F238E27FC236}">
                    <a16:creationId xmlns:a16="http://schemas.microsoft.com/office/drawing/2014/main" id="{4012499A-FE7B-2E20-A9C1-BC3B2E8D07C2}"/>
                  </a:ext>
                </a:extLst>
              </p:cNvPr>
              <p:cNvCxnSpPr/>
              <p:nvPr/>
            </p:nvCxnSpPr>
            <p:spPr>
              <a:xfrm>
                <a:off x="2834640" y="1280160"/>
                <a:ext cx="0" cy="27432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30" name="Elbow Connector 29">
                <a:extLst>
                  <a:ext uri="{FF2B5EF4-FFF2-40B4-BE49-F238E27FC236}">
                    <a16:creationId xmlns:a16="http://schemas.microsoft.com/office/drawing/2014/main" id="{017CE898-6B1F-BE64-F8F7-3D7EF17CABCE}"/>
                  </a:ext>
                </a:extLst>
              </p:cNvPr>
              <p:cNvCxnSpPr/>
              <p:nvPr/>
            </p:nvCxnSpPr>
            <p:spPr>
              <a:xfrm>
                <a:off x="2834640" y="1280160"/>
                <a:ext cx="548640" cy="274320"/>
              </a:xfrm>
              <a:prstGeom prst="bentConnector3">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grpSp>
        <p:grpSp>
          <p:nvGrpSpPr>
            <p:cNvPr id="19" name="Group 18">
              <a:extLst>
                <a:ext uri="{FF2B5EF4-FFF2-40B4-BE49-F238E27FC236}">
                  <a16:creationId xmlns:a16="http://schemas.microsoft.com/office/drawing/2014/main" id="{295687AE-3184-7C68-5FF7-2FAE5FBDB623}"/>
                </a:ext>
              </a:extLst>
            </p:cNvPr>
            <p:cNvGrpSpPr/>
            <p:nvPr/>
          </p:nvGrpSpPr>
          <p:grpSpPr>
            <a:xfrm>
              <a:off x="3657600" y="1737360"/>
              <a:ext cx="548640" cy="274320"/>
              <a:chOff x="2834640" y="1280160"/>
              <a:chExt cx="548640" cy="274320"/>
            </a:xfrm>
          </p:grpSpPr>
          <p:cxnSp>
            <p:nvCxnSpPr>
              <p:cNvPr id="27" name="Straight Connector 26">
                <a:extLst>
                  <a:ext uri="{FF2B5EF4-FFF2-40B4-BE49-F238E27FC236}">
                    <a16:creationId xmlns:a16="http://schemas.microsoft.com/office/drawing/2014/main" id="{1B2FCCCE-32CB-4503-13FF-5ABD3FB05B55}"/>
                  </a:ext>
                </a:extLst>
              </p:cNvPr>
              <p:cNvCxnSpPr/>
              <p:nvPr/>
            </p:nvCxnSpPr>
            <p:spPr>
              <a:xfrm>
                <a:off x="2834640" y="1280160"/>
                <a:ext cx="0" cy="27432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28" name="Elbow Connector 27">
                <a:extLst>
                  <a:ext uri="{FF2B5EF4-FFF2-40B4-BE49-F238E27FC236}">
                    <a16:creationId xmlns:a16="http://schemas.microsoft.com/office/drawing/2014/main" id="{3C12E1E3-4ACD-18EF-1B16-997EBB60B93B}"/>
                  </a:ext>
                </a:extLst>
              </p:cNvPr>
              <p:cNvCxnSpPr/>
              <p:nvPr/>
            </p:nvCxnSpPr>
            <p:spPr>
              <a:xfrm>
                <a:off x="2834640" y="1280160"/>
                <a:ext cx="548640" cy="274320"/>
              </a:xfrm>
              <a:prstGeom prst="bentConnector3">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grpSp>
        <p:grpSp>
          <p:nvGrpSpPr>
            <p:cNvPr id="20" name="Group 19">
              <a:extLst>
                <a:ext uri="{FF2B5EF4-FFF2-40B4-BE49-F238E27FC236}">
                  <a16:creationId xmlns:a16="http://schemas.microsoft.com/office/drawing/2014/main" id="{F707C603-5BCC-4C68-40C0-2A434B985149}"/>
                </a:ext>
              </a:extLst>
            </p:cNvPr>
            <p:cNvGrpSpPr/>
            <p:nvPr/>
          </p:nvGrpSpPr>
          <p:grpSpPr>
            <a:xfrm>
              <a:off x="4206240" y="1737360"/>
              <a:ext cx="548640" cy="274320"/>
              <a:chOff x="2834640" y="1280160"/>
              <a:chExt cx="548640" cy="274320"/>
            </a:xfrm>
          </p:grpSpPr>
          <p:cxnSp>
            <p:nvCxnSpPr>
              <p:cNvPr id="25" name="Straight Connector 24">
                <a:extLst>
                  <a:ext uri="{FF2B5EF4-FFF2-40B4-BE49-F238E27FC236}">
                    <a16:creationId xmlns:a16="http://schemas.microsoft.com/office/drawing/2014/main" id="{338D2371-D166-2E0E-2F6C-E6D1A8541916}"/>
                  </a:ext>
                </a:extLst>
              </p:cNvPr>
              <p:cNvCxnSpPr/>
              <p:nvPr/>
            </p:nvCxnSpPr>
            <p:spPr>
              <a:xfrm>
                <a:off x="2834640" y="1280160"/>
                <a:ext cx="0" cy="27432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26" name="Elbow Connector 25">
                <a:extLst>
                  <a:ext uri="{FF2B5EF4-FFF2-40B4-BE49-F238E27FC236}">
                    <a16:creationId xmlns:a16="http://schemas.microsoft.com/office/drawing/2014/main" id="{F14862BA-3EB1-0DC7-EF86-71F4F5725DD5}"/>
                  </a:ext>
                </a:extLst>
              </p:cNvPr>
              <p:cNvCxnSpPr/>
              <p:nvPr/>
            </p:nvCxnSpPr>
            <p:spPr>
              <a:xfrm>
                <a:off x="2834640" y="1280160"/>
                <a:ext cx="548640" cy="274320"/>
              </a:xfrm>
              <a:prstGeom prst="bentConnector3">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grpSp>
        <p:grpSp>
          <p:nvGrpSpPr>
            <p:cNvPr id="21" name="Group 20">
              <a:extLst>
                <a:ext uri="{FF2B5EF4-FFF2-40B4-BE49-F238E27FC236}">
                  <a16:creationId xmlns:a16="http://schemas.microsoft.com/office/drawing/2014/main" id="{BB4619D9-162D-9546-4E53-BD1836D87009}"/>
                </a:ext>
              </a:extLst>
            </p:cNvPr>
            <p:cNvGrpSpPr/>
            <p:nvPr/>
          </p:nvGrpSpPr>
          <p:grpSpPr>
            <a:xfrm>
              <a:off x="4754880" y="1737360"/>
              <a:ext cx="548640" cy="274320"/>
              <a:chOff x="2834640" y="1280160"/>
              <a:chExt cx="548640" cy="274320"/>
            </a:xfrm>
          </p:grpSpPr>
          <p:cxnSp>
            <p:nvCxnSpPr>
              <p:cNvPr id="23" name="Straight Connector 22">
                <a:extLst>
                  <a:ext uri="{FF2B5EF4-FFF2-40B4-BE49-F238E27FC236}">
                    <a16:creationId xmlns:a16="http://schemas.microsoft.com/office/drawing/2014/main" id="{1F63BF37-2523-4AFD-CFED-7B2A8752BC67}"/>
                  </a:ext>
                </a:extLst>
              </p:cNvPr>
              <p:cNvCxnSpPr/>
              <p:nvPr/>
            </p:nvCxnSpPr>
            <p:spPr>
              <a:xfrm>
                <a:off x="2834640" y="1280160"/>
                <a:ext cx="0" cy="27432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24" name="Elbow Connector 23">
                <a:extLst>
                  <a:ext uri="{FF2B5EF4-FFF2-40B4-BE49-F238E27FC236}">
                    <a16:creationId xmlns:a16="http://schemas.microsoft.com/office/drawing/2014/main" id="{31474AF5-0FAE-9587-F0E3-62EDC93E45F6}"/>
                  </a:ext>
                </a:extLst>
              </p:cNvPr>
              <p:cNvCxnSpPr/>
              <p:nvPr/>
            </p:nvCxnSpPr>
            <p:spPr>
              <a:xfrm>
                <a:off x="2834640" y="1280160"/>
                <a:ext cx="548640" cy="274320"/>
              </a:xfrm>
              <a:prstGeom prst="bentConnector3">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grpSp>
        <p:cxnSp>
          <p:nvCxnSpPr>
            <p:cNvPr id="22" name="Straight Connector 21">
              <a:extLst>
                <a:ext uri="{FF2B5EF4-FFF2-40B4-BE49-F238E27FC236}">
                  <a16:creationId xmlns:a16="http://schemas.microsoft.com/office/drawing/2014/main" id="{7D857DB3-8E7D-AD1F-DC76-3361C00B0EB9}"/>
                </a:ext>
              </a:extLst>
            </p:cNvPr>
            <p:cNvCxnSpPr/>
            <p:nvPr/>
          </p:nvCxnSpPr>
          <p:spPr>
            <a:xfrm>
              <a:off x="2286000" y="2011680"/>
              <a:ext cx="274320"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grpSp>
      <p:grpSp>
        <p:nvGrpSpPr>
          <p:cNvPr id="33" name="Group 32">
            <a:extLst>
              <a:ext uri="{FF2B5EF4-FFF2-40B4-BE49-F238E27FC236}">
                <a16:creationId xmlns:a16="http://schemas.microsoft.com/office/drawing/2014/main" id="{46468345-CADF-7A51-581D-2195166B70DE}"/>
              </a:ext>
            </a:extLst>
          </p:cNvPr>
          <p:cNvGrpSpPr/>
          <p:nvPr/>
        </p:nvGrpSpPr>
        <p:grpSpPr>
          <a:xfrm>
            <a:off x="2889348" y="1986619"/>
            <a:ext cx="3017520" cy="274320"/>
            <a:chOff x="2286000" y="1280160"/>
            <a:chExt cx="3017520" cy="274320"/>
          </a:xfrm>
        </p:grpSpPr>
        <p:cxnSp>
          <p:nvCxnSpPr>
            <p:cNvPr id="34" name="Elbow Connector 33">
              <a:extLst>
                <a:ext uri="{FF2B5EF4-FFF2-40B4-BE49-F238E27FC236}">
                  <a16:creationId xmlns:a16="http://schemas.microsoft.com/office/drawing/2014/main" id="{CD57297D-F397-7A50-961A-FA286FABC1D8}"/>
                </a:ext>
              </a:extLst>
            </p:cNvPr>
            <p:cNvCxnSpPr/>
            <p:nvPr/>
          </p:nvCxnSpPr>
          <p:spPr>
            <a:xfrm>
              <a:off x="2286000" y="1280160"/>
              <a:ext cx="548640" cy="274320"/>
            </a:xfrm>
            <a:prstGeom prst="bentConnector3">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grpSp>
          <p:nvGrpSpPr>
            <p:cNvPr id="35" name="Group 34">
              <a:extLst>
                <a:ext uri="{FF2B5EF4-FFF2-40B4-BE49-F238E27FC236}">
                  <a16:creationId xmlns:a16="http://schemas.microsoft.com/office/drawing/2014/main" id="{E7DC17A4-42A4-DA2C-360A-1589CCF0EB6F}"/>
                </a:ext>
              </a:extLst>
            </p:cNvPr>
            <p:cNvGrpSpPr/>
            <p:nvPr/>
          </p:nvGrpSpPr>
          <p:grpSpPr>
            <a:xfrm>
              <a:off x="2834640" y="1280160"/>
              <a:ext cx="548640" cy="274320"/>
              <a:chOff x="2834640" y="1280160"/>
              <a:chExt cx="548640" cy="274320"/>
            </a:xfrm>
          </p:grpSpPr>
          <p:cxnSp>
            <p:nvCxnSpPr>
              <p:cNvPr id="47" name="Straight Connector 46">
                <a:extLst>
                  <a:ext uri="{FF2B5EF4-FFF2-40B4-BE49-F238E27FC236}">
                    <a16:creationId xmlns:a16="http://schemas.microsoft.com/office/drawing/2014/main" id="{CE8F9930-85F3-66A1-1731-A7B269AC8FC5}"/>
                  </a:ext>
                </a:extLst>
              </p:cNvPr>
              <p:cNvCxnSpPr/>
              <p:nvPr/>
            </p:nvCxnSpPr>
            <p:spPr>
              <a:xfrm>
                <a:off x="2834640" y="1280160"/>
                <a:ext cx="0" cy="27432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48" name="Elbow Connector 47">
                <a:extLst>
                  <a:ext uri="{FF2B5EF4-FFF2-40B4-BE49-F238E27FC236}">
                    <a16:creationId xmlns:a16="http://schemas.microsoft.com/office/drawing/2014/main" id="{A7F0A5C2-C4EE-11F6-6F3B-76CC35DD2105}"/>
                  </a:ext>
                </a:extLst>
              </p:cNvPr>
              <p:cNvCxnSpPr/>
              <p:nvPr/>
            </p:nvCxnSpPr>
            <p:spPr>
              <a:xfrm>
                <a:off x="2834640" y="1280160"/>
                <a:ext cx="548640" cy="274320"/>
              </a:xfrm>
              <a:prstGeom prst="bentConnector3">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grpSp>
        <p:grpSp>
          <p:nvGrpSpPr>
            <p:cNvPr id="36" name="Group 35">
              <a:extLst>
                <a:ext uri="{FF2B5EF4-FFF2-40B4-BE49-F238E27FC236}">
                  <a16:creationId xmlns:a16="http://schemas.microsoft.com/office/drawing/2014/main" id="{D5234E52-87AD-EE01-5A03-574B36E01FCC}"/>
                </a:ext>
              </a:extLst>
            </p:cNvPr>
            <p:cNvGrpSpPr/>
            <p:nvPr/>
          </p:nvGrpSpPr>
          <p:grpSpPr>
            <a:xfrm>
              <a:off x="3383280" y="1280160"/>
              <a:ext cx="548640" cy="274320"/>
              <a:chOff x="2834640" y="1280160"/>
              <a:chExt cx="548640" cy="274320"/>
            </a:xfrm>
          </p:grpSpPr>
          <p:cxnSp>
            <p:nvCxnSpPr>
              <p:cNvPr id="45" name="Straight Connector 44">
                <a:extLst>
                  <a:ext uri="{FF2B5EF4-FFF2-40B4-BE49-F238E27FC236}">
                    <a16:creationId xmlns:a16="http://schemas.microsoft.com/office/drawing/2014/main" id="{C699FDA8-8443-EE23-6450-408081D82380}"/>
                  </a:ext>
                </a:extLst>
              </p:cNvPr>
              <p:cNvCxnSpPr/>
              <p:nvPr/>
            </p:nvCxnSpPr>
            <p:spPr>
              <a:xfrm>
                <a:off x="2834640" y="1280160"/>
                <a:ext cx="0" cy="27432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46" name="Elbow Connector 45">
                <a:extLst>
                  <a:ext uri="{FF2B5EF4-FFF2-40B4-BE49-F238E27FC236}">
                    <a16:creationId xmlns:a16="http://schemas.microsoft.com/office/drawing/2014/main" id="{9A657D4C-5809-C64A-7EEA-4FEF12C066CF}"/>
                  </a:ext>
                </a:extLst>
              </p:cNvPr>
              <p:cNvCxnSpPr/>
              <p:nvPr/>
            </p:nvCxnSpPr>
            <p:spPr>
              <a:xfrm>
                <a:off x="2834640" y="1280160"/>
                <a:ext cx="548640" cy="274320"/>
              </a:xfrm>
              <a:prstGeom prst="bentConnector3">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grpSp>
        <p:grpSp>
          <p:nvGrpSpPr>
            <p:cNvPr id="37" name="Group 36">
              <a:extLst>
                <a:ext uri="{FF2B5EF4-FFF2-40B4-BE49-F238E27FC236}">
                  <a16:creationId xmlns:a16="http://schemas.microsoft.com/office/drawing/2014/main" id="{05FDB8DC-45DD-960E-10B4-1E920D2EF069}"/>
                </a:ext>
              </a:extLst>
            </p:cNvPr>
            <p:cNvGrpSpPr/>
            <p:nvPr/>
          </p:nvGrpSpPr>
          <p:grpSpPr>
            <a:xfrm>
              <a:off x="3931920" y="1280160"/>
              <a:ext cx="548640" cy="274320"/>
              <a:chOff x="2834640" y="1280160"/>
              <a:chExt cx="548640" cy="274320"/>
            </a:xfrm>
          </p:grpSpPr>
          <p:cxnSp>
            <p:nvCxnSpPr>
              <p:cNvPr id="43" name="Straight Connector 42">
                <a:extLst>
                  <a:ext uri="{FF2B5EF4-FFF2-40B4-BE49-F238E27FC236}">
                    <a16:creationId xmlns:a16="http://schemas.microsoft.com/office/drawing/2014/main" id="{4068C3B0-D383-37D1-2AEC-90335EDA7B05}"/>
                  </a:ext>
                </a:extLst>
              </p:cNvPr>
              <p:cNvCxnSpPr/>
              <p:nvPr/>
            </p:nvCxnSpPr>
            <p:spPr>
              <a:xfrm>
                <a:off x="2834640" y="1280160"/>
                <a:ext cx="0" cy="27432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44" name="Elbow Connector 43">
                <a:extLst>
                  <a:ext uri="{FF2B5EF4-FFF2-40B4-BE49-F238E27FC236}">
                    <a16:creationId xmlns:a16="http://schemas.microsoft.com/office/drawing/2014/main" id="{C78A1EA2-5952-6611-3348-C54D16790BDD}"/>
                  </a:ext>
                </a:extLst>
              </p:cNvPr>
              <p:cNvCxnSpPr/>
              <p:nvPr/>
            </p:nvCxnSpPr>
            <p:spPr>
              <a:xfrm>
                <a:off x="2834640" y="1280160"/>
                <a:ext cx="548640" cy="274320"/>
              </a:xfrm>
              <a:prstGeom prst="bentConnector3">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grpSp>
        <p:grpSp>
          <p:nvGrpSpPr>
            <p:cNvPr id="38" name="Group 37">
              <a:extLst>
                <a:ext uri="{FF2B5EF4-FFF2-40B4-BE49-F238E27FC236}">
                  <a16:creationId xmlns:a16="http://schemas.microsoft.com/office/drawing/2014/main" id="{F51D5C79-4EC4-A916-7EF9-73A52D03330D}"/>
                </a:ext>
              </a:extLst>
            </p:cNvPr>
            <p:cNvGrpSpPr/>
            <p:nvPr/>
          </p:nvGrpSpPr>
          <p:grpSpPr>
            <a:xfrm>
              <a:off x="4480560" y="1280160"/>
              <a:ext cx="548640" cy="274320"/>
              <a:chOff x="2834640" y="1280160"/>
              <a:chExt cx="548640" cy="274320"/>
            </a:xfrm>
          </p:grpSpPr>
          <p:cxnSp>
            <p:nvCxnSpPr>
              <p:cNvPr id="41" name="Straight Connector 40">
                <a:extLst>
                  <a:ext uri="{FF2B5EF4-FFF2-40B4-BE49-F238E27FC236}">
                    <a16:creationId xmlns:a16="http://schemas.microsoft.com/office/drawing/2014/main" id="{0ECE716E-8176-D3AE-BD3C-4581BAE2845B}"/>
                  </a:ext>
                </a:extLst>
              </p:cNvPr>
              <p:cNvCxnSpPr/>
              <p:nvPr/>
            </p:nvCxnSpPr>
            <p:spPr>
              <a:xfrm>
                <a:off x="2834640" y="1280160"/>
                <a:ext cx="0" cy="27432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42" name="Elbow Connector 41">
                <a:extLst>
                  <a:ext uri="{FF2B5EF4-FFF2-40B4-BE49-F238E27FC236}">
                    <a16:creationId xmlns:a16="http://schemas.microsoft.com/office/drawing/2014/main" id="{61C4F113-AE65-E7F0-CB71-DE8937170F33}"/>
                  </a:ext>
                </a:extLst>
              </p:cNvPr>
              <p:cNvCxnSpPr/>
              <p:nvPr/>
            </p:nvCxnSpPr>
            <p:spPr>
              <a:xfrm>
                <a:off x="2834640" y="1280160"/>
                <a:ext cx="548640" cy="274320"/>
              </a:xfrm>
              <a:prstGeom prst="bentConnector3">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grpSp>
        <p:cxnSp>
          <p:nvCxnSpPr>
            <p:cNvPr id="39" name="Straight Connector 38">
              <a:extLst>
                <a:ext uri="{FF2B5EF4-FFF2-40B4-BE49-F238E27FC236}">
                  <a16:creationId xmlns:a16="http://schemas.microsoft.com/office/drawing/2014/main" id="{33E516B2-7AAA-8AF2-F472-4F8A23F0B98D}"/>
                </a:ext>
              </a:extLst>
            </p:cNvPr>
            <p:cNvCxnSpPr/>
            <p:nvPr/>
          </p:nvCxnSpPr>
          <p:spPr>
            <a:xfrm>
              <a:off x="5029200" y="1280160"/>
              <a:ext cx="0" cy="27432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40" name="Straight Connector 39">
              <a:extLst>
                <a:ext uri="{FF2B5EF4-FFF2-40B4-BE49-F238E27FC236}">
                  <a16:creationId xmlns:a16="http://schemas.microsoft.com/office/drawing/2014/main" id="{43DAD1EC-1C2F-4676-CD63-C34A46D252D1}"/>
                </a:ext>
              </a:extLst>
            </p:cNvPr>
            <p:cNvCxnSpPr/>
            <p:nvPr/>
          </p:nvCxnSpPr>
          <p:spPr>
            <a:xfrm>
              <a:off x="5029200" y="1280160"/>
              <a:ext cx="274320"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grpSp>
      <mc:AlternateContent xmlns:mc="http://schemas.openxmlformats.org/markup-compatibility/2006" xmlns:a14="http://schemas.microsoft.com/office/drawing/2010/main">
        <mc:Choice Requires="a14">
          <p:sp>
            <p:nvSpPr>
              <p:cNvPr id="49" name="TextBox 48">
                <a:extLst>
                  <a:ext uri="{FF2B5EF4-FFF2-40B4-BE49-F238E27FC236}">
                    <a16:creationId xmlns:a16="http://schemas.microsoft.com/office/drawing/2014/main" id="{A66B1122-A245-7362-10A3-DB23CCABC628}"/>
                  </a:ext>
                </a:extLst>
              </p:cNvPr>
              <p:cNvSpPr txBox="1"/>
              <p:nvPr/>
            </p:nvSpPr>
            <p:spPr>
              <a:xfrm>
                <a:off x="6546948" y="1986619"/>
                <a:ext cx="1617046" cy="430887"/>
              </a:xfrm>
              <a:prstGeom prst="rect">
                <a:avLst/>
              </a:prstGeom>
              <a:noFill/>
            </p:spPr>
            <p:txBody>
              <a:bodyPr vert="horz"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800" b="0" i="1" smtClean="0">
                          <a:solidFill>
                            <a:srgbClr val="003C71"/>
                          </a:solidFill>
                          <a:latin typeface="Cambria Math" panose="02040503050406030204" pitchFamily="18" charset="0"/>
                        </a:rPr>
                        <m:t>𝑖</m:t>
                      </m:r>
                      <m:r>
                        <a:rPr lang="en-US" sz="2800" b="0" i="1" smtClean="0">
                          <a:solidFill>
                            <a:srgbClr val="003C71"/>
                          </a:solidFill>
                          <a:latin typeface="Cambria Math" panose="02040503050406030204" pitchFamily="18" charset="0"/>
                        </a:rPr>
                        <m:t>=</m:t>
                      </m:r>
                      <m:r>
                        <a:rPr lang="en-US" sz="2800" b="0" i="1" smtClean="0">
                          <a:solidFill>
                            <a:srgbClr val="003C71"/>
                          </a:solidFill>
                          <a:latin typeface="Cambria Math" panose="02040503050406030204" pitchFamily="18" charset="0"/>
                        </a:rPr>
                        <m:t>𝑇</m:t>
                      </m:r>
                      <m:r>
                        <a:rPr lang="en-US" sz="2800" b="0" i="1" smtClean="0">
                          <a:solidFill>
                            <a:srgbClr val="003C71"/>
                          </a:solidFill>
                          <a:latin typeface="Cambria Math" panose="02040503050406030204" pitchFamily="18" charset="0"/>
                        </a:rPr>
                        <m:t>⇅</m:t>
                      </m:r>
                      <m:r>
                        <a:rPr lang="en-US" sz="2800" b="0" i="1" smtClean="0">
                          <a:solidFill>
                            <a:srgbClr val="003C71"/>
                          </a:solidFill>
                          <a:latin typeface="Cambria Math" panose="02040503050406030204" pitchFamily="18" charset="0"/>
                        </a:rPr>
                        <m:t>𝐹</m:t>
                      </m:r>
                    </m:oMath>
                  </m:oMathPara>
                </a14:m>
                <a:endParaRPr lang="en-US" sz="2800" dirty="0" err="1">
                  <a:solidFill>
                    <a:srgbClr val="003C71"/>
                  </a:solidFill>
                </a:endParaRPr>
              </a:p>
            </p:txBody>
          </p:sp>
        </mc:Choice>
        <mc:Fallback xmlns="">
          <p:sp>
            <p:nvSpPr>
              <p:cNvPr id="49" name="TextBox 48">
                <a:extLst>
                  <a:ext uri="{FF2B5EF4-FFF2-40B4-BE49-F238E27FC236}">
                    <a16:creationId xmlns:a16="http://schemas.microsoft.com/office/drawing/2014/main" id="{A66B1122-A245-7362-10A3-DB23CCABC628}"/>
                  </a:ext>
                </a:extLst>
              </p:cNvPr>
              <p:cNvSpPr txBox="1">
                <a:spLocks noRot="1" noChangeAspect="1" noMove="1" noResize="1" noEditPoints="1" noAdjustHandles="1" noChangeArrowheads="1" noChangeShapeType="1" noTextEdit="1"/>
              </p:cNvSpPr>
              <p:nvPr/>
            </p:nvSpPr>
            <p:spPr>
              <a:xfrm>
                <a:off x="6546948" y="1986619"/>
                <a:ext cx="1617046" cy="430887"/>
              </a:xfrm>
              <a:prstGeom prst="rect">
                <a:avLst/>
              </a:prstGeom>
              <a:blipFill>
                <a:blip r:embed="rId4"/>
                <a:stretch>
                  <a:fillRect l="-3906" r="-3906" b="-5714"/>
                </a:stretch>
              </a:blipFill>
            </p:spPr>
            <p:txBody>
              <a:bodyPr/>
              <a:lstStyle/>
              <a:p>
                <a:r>
                  <a:rPr lang="en-US">
                    <a:noFill/>
                  </a:rPr>
                  <a:t> </a:t>
                </a:r>
              </a:p>
            </p:txBody>
          </p:sp>
        </mc:Fallback>
      </mc:AlternateContent>
      <p:grpSp>
        <p:nvGrpSpPr>
          <p:cNvPr id="50" name="Group 49">
            <a:extLst>
              <a:ext uri="{FF2B5EF4-FFF2-40B4-BE49-F238E27FC236}">
                <a16:creationId xmlns:a16="http://schemas.microsoft.com/office/drawing/2014/main" id="{181EF854-069A-34BC-9439-9D6EB59CF38F}"/>
              </a:ext>
            </a:extLst>
          </p:cNvPr>
          <p:cNvGrpSpPr/>
          <p:nvPr/>
        </p:nvGrpSpPr>
        <p:grpSpPr>
          <a:xfrm>
            <a:off x="1219200" y="3545796"/>
            <a:ext cx="1006288" cy="468630"/>
            <a:chOff x="615852" y="2839337"/>
            <a:chExt cx="1006288" cy="468630"/>
          </a:xfrm>
        </p:grpSpPr>
        <p:cxnSp>
          <p:nvCxnSpPr>
            <p:cNvPr id="51" name="Straight Connector 50">
              <a:extLst>
                <a:ext uri="{FF2B5EF4-FFF2-40B4-BE49-F238E27FC236}">
                  <a16:creationId xmlns:a16="http://schemas.microsoft.com/office/drawing/2014/main" id="{B48D8D0A-F6FF-6FAD-9BCC-33902018EC4B}"/>
                </a:ext>
              </a:extLst>
            </p:cNvPr>
            <p:cNvCxnSpPr/>
            <p:nvPr/>
          </p:nvCxnSpPr>
          <p:spPr>
            <a:xfrm>
              <a:off x="615852" y="2839337"/>
              <a:ext cx="0" cy="329452"/>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52" name="Straight Connector 51">
              <a:extLst>
                <a:ext uri="{FF2B5EF4-FFF2-40B4-BE49-F238E27FC236}">
                  <a16:creationId xmlns:a16="http://schemas.microsoft.com/office/drawing/2014/main" id="{A271D8DB-F53F-5C1E-234C-32553DD16765}"/>
                </a:ext>
              </a:extLst>
            </p:cNvPr>
            <p:cNvCxnSpPr/>
            <p:nvPr/>
          </p:nvCxnSpPr>
          <p:spPr>
            <a:xfrm>
              <a:off x="1622140" y="2839337"/>
              <a:ext cx="0" cy="329452"/>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53" name="Straight Connector 52">
              <a:extLst>
                <a:ext uri="{FF2B5EF4-FFF2-40B4-BE49-F238E27FC236}">
                  <a16:creationId xmlns:a16="http://schemas.microsoft.com/office/drawing/2014/main" id="{3AF598FC-A13D-C656-81D4-E200E62FD9C1}"/>
                </a:ext>
              </a:extLst>
            </p:cNvPr>
            <p:cNvCxnSpPr/>
            <p:nvPr/>
          </p:nvCxnSpPr>
          <p:spPr>
            <a:xfrm>
              <a:off x="615852" y="2839337"/>
              <a:ext cx="1005840" cy="0"/>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54" name="Straight Connector 53">
              <a:extLst>
                <a:ext uri="{FF2B5EF4-FFF2-40B4-BE49-F238E27FC236}">
                  <a16:creationId xmlns:a16="http://schemas.microsoft.com/office/drawing/2014/main" id="{6C11EDDF-CB1F-94BA-6512-662841FBD89C}"/>
                </a:ext>
              </a:extLst>
            </p:cNvPr>
            <p:cNvCxnSpPr/>
            <p:nvPr/>
          </p:nvCxnSpPr>
          <p:spPr>
            <a:xfrm>
              <a:off x="1255932" y="3168789"/>
              <a:ext cx="365760" cy="0"/>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55" name="Straight Connector 54">
              <a:extLst>
                <a:ext uri="{FF2B5EF4-FFF2-40B4-BE49-F238E27FC236}">
                  <a16:creationId xmlns:a16="http://schemas.microsoft.com/office/drawing/2014/main" id="{72DC41D3-5284-1614-77CB-E70CEF46993E}"/>
                </a:ext>
              </a:extLst>
            </p:cNvPr>
            <p:cNvCxnSpPr/>
            <p:nvPr/>
          </p:nvCxnSpPr>
          <p:spPr>
            <a:xfrm>
              <a:off x="615852" y="3168789"/>
              <a:ext cx="365760" cy="0"/>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56" name="Isosceles Triangle 152">
              <a:extLst>
                <a:ext uri="{FF2B5EF4-FFF2-40B4-BE49-F238E27FC236}">
                  <a16:creationId xmlns:a16="http://schemas.microsoft.com/office/drawing/2014/main" id="{46827676-800F-597F-2641-38D1A300A8B8}"/>
                </a:ext>
              </a:extLst>
            </p:cNvPr>
            <p:cNvSpPr>
              <a:spLocks noChangeAspect="1"/>
            </p:cNvSpPr>
            <p:nvPr/>
          </p:nvSpPr>
          <p:spPr>
            <a:xfrm rot="5400000">
              <a:off x="981612" y="2999357"/>
              <a:ext cx="274320" cy="342900"/>
            </a:xfrm>
            <a:prstGeom prst="triangle">
              <a:avLst/>
            </a:prstGeom>
            <a:solidFill>
              <a:schemeClr val="bg1"/>
            </a:solidFill>
            <a:ln w="2540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57" name="Group 56">
            <a:extLst>
              <a:ext uri="{FF2B5EF4-FFF2-40B4-BE49-F238E27FC236}">
                <a16:creationId xmlns:a16="http://schemas.microsoft.com/office/drawing/2014/main" id="{D1D575B2-0B61-E19B-4B92-4E59DF092DEC}"/>
              </a:ext>
            </a:extLst>
          </p:cNvPr>
          <p:cNvGrpSpPr/>
          <p:nvPr/>
        </p:nvGrpSpPr>
        <p:grpSpPr>
          <a:xfrm>
            <a:off x="2889348" y="3911556"/>
            <a:ext cx="3017520" cy="274320"/>
            <a:chOff x="2286000" y="1737360"/>
            <a:chExt cx="3017520" cy="274320"/>
          </a:xfrm>
        </p:grpSpPr>
        <p:grpSp>
          <p:nvGrpSpPr>
            <p:cNvPr id="58" name="Group 57">
              <a:extLst>
                <a:ext uri="{FF2B5EF4-FFF2-40B4-BE49-F238E27FC236}">
                  <a16:creationId xmlns:a16="http://schemas.microsoft.com/office/drawing/2014/main" id="{BA7711CB-345C-114C-04D4-799CD6E9729E}"/>
                </a:ext>
              </a:extLst>
            </p:cNvPr>
            <p:cNvGrpSpPr/>
            <p:nvPr/>
          </p:nvGrpSpPr>
          <p:grpSpPr>
            <a:xfrm>
              <a:off x="2560320" y="1737360"/>
              <a:ext cx="548640" cy="274320"/>
              <a:chOff x="2834640" y="1280160"/>
              <a:chExt cx="548640" cy="274320"/>
            </a:xfrm>
          </p:grpSpPr>
          <p:cxnSp>
            <p:nvCxnSpPr>
              <p:cNvPr id="72" name="Straight Connector 71">
                <a:extLst>
                  <a:ext uri="{FF2B5EF4-FFF2-40B4-BE49-F238E27FC236}">
                    <a16:creationId xmlns:a16="http://schemas.microsoft.com/office/drawing/2014/main" id="{D4CFC53D-382D-CFAF-4ABD-7F213C2DEA05}"/>
                  </a:ext>
                </a:extLst>
              </p:cNvPr>
              <p:cNvCxnSpPr/>
              <p:nvPr/>
            </p:nvCxnSpPr>
            <p:spPr>
              <a:xfrm>
                <a:off x="2834640" y="1280160"/>
                <a:ext cx="0" cy="27432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73" name="Elbow Connector 72">
                <a:extLst>
                  <a:ext uri="{FF2B5EF4-FFF2-40B4-BE49-F238E27FC236}">
                    <a16:creationId xmlns:a16="http://schemas.microsoft.com/office/drawing/2014/main" id="{1B085290-B7D2-D81B-6C9A-D4E9F13130EA}"/>
                  </a:ext>
                </a:extLst>
              </p:cNvPr>
              <p:cNvCxnSpPr/>
              <p:nvPr/>
            </p:nvCxnSpPr>
            <p:spPr>
              <a:xfrm>
                <a:off x="2834640" y="1280160"/>
                <a:ext cx="548640" cy="274320"/>
              </a:xfrm>
              <a:prstGeom prst="bentConnector3">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grpSp>
        <p:grpSp>
          <p:nvGrpSpPr>
            <p:cNvPr id="59" name="Group 58">
              <a:extLst>
                <a:ext uri="{FF2B5EF4-FFF2-40B4-BE49-F238E27FC236}">
                  <a16:creationId xmlns:a16="http://schemas.microsoft.com/office/drawing/2014/main" id="{7443CD17-3B1D-D29A-461C-5AF3ECF80E6E}"/>
                </a:ext>
              </a:extLst>
            </p:cNvPr>
            <p:cNvGrpSpPr/>
            <p:nvPr/>
          </p:nvGrpSpPr>
          <p:grpSpPr>
            <a:xfrm>
              <a:off x="3108960" y="1737360"/>
              <a:ext cx="548640" cy="274320"/>
              <a:chOff x="2834640" y="1280160"/>
              <a:chExt cx="548640" cy="274320"/>
            </a:xfrm>
          </p:grpSpPr>
          <p:cxnSp>
            <p:nvCxnSpPr>
              <p:cNvPr id="70" name="Straight Connector 69">
                <a:extLst>
                  <a:ext uri="{FF2B5EF4-FFF2-40B4-BE49-F238E27FC236}">
                    <a16:creationId xmlns:a16="http://schemas.microsoft.com/office/drawing/2014/main" id="{CE22C45F-B69B-554D-5FD8-0375F32E1126}"/>
                  </a:ext>
                </a:extLst>
              </p:cNvPr>
              <p:cNvCxnSpPr/>
              <p:nvPr/>
            </p:nvCxnSpPr>
            <p:spPr>
              <a:xfrm>
                <a:off x="2834640" y="1280160"/>
                <a:ext cx="0" cy="27432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71" name="Elbow Connector 70">
                <a:extLst>
                  <a:ext uri="{FF2B5EF4-FFF2-40B4-BE49-F238E27FC236}">
                    <a16:creationId xmlns:a16="http://schemas.microsoft.com/office/drawing/2014/main" id="{4B862A9F-4983-8E01-CBA4-E99EC9DC0BC5}"/>
                  </a:ext>
                </a:extLst>
              </p:cNvPr>
              <p:cNvCxnSpPr/>
              <p:nvPr/>
            </p:nvCxnSpPr>
            <p:spPr>
              <a:xfrm>
                <a:off x="2834640" y="1280160"/>
                <a:ext cx="548640" cy="274320"/>
              </a:xfrm>
              <a:prstGeom prst="bentConnector3">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grpSp>
        <p:grpSp>
          <p:nvGrpSpPr>
            <p:cNvPr id="60" name="Group 59">
              <a:extLst>
                <a:ext uri="{FF2B5EF4-FFF2-40B4-BE49-F238E27FC236}">
                  <a16:creationId xmlns:a16="http://schemas.microsoft.com/office/drawing/2014/main" id="{6905290D-7679-6837-F1BC-598186F6C62D}"/>
                </a:ext>
              </a:extLst>
            </p:cNvPr>
            <p:cNvGrpSpPr/>
            <p:nvPr/>
          </p:nvGrpSpPr>
          <p:grpSpPr>
            <a:xfrm>
              <a:off x="3657600" y="1737360"/>
              <a:ext cx="548640" cy="274320"/>
              <a:chOff x="2834640" y="1280160"/>
              <a:chExt cx="548640" cy="274320"/>
            </a:xfrm>
          </p:grpSpPr>
          <p:cxnSp>
            <p:nvCxnSpPr>
              <p:cNvPr id="68" name="Straight Connector 67">
                <a:extLst>
                  <a:ext uri="{FF2B5EF4-FFF2-40B4-BE49-F238E27FC236}">
                    <a16:creationId xmlns:a16="http://schemas.microsoft.com/office/drawing/2014/main" id="{9DED0DA1-A75D-F71B-5654-2E47249523C2}"/>
                  </a:ext>
                </a:extLst>
              </p:cNvPr>
              <p:cNvCxnSpPr/>
              <p:nvPr/>
            </p:nvCxnSpPr>
            <p:spPr>
              <a:xfrm>
                <a:off x="2834640" y="1280160"/>
                <a:ext cx="0" cy="27432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69" name="Elbow Connector 68">
                <a:extLst>
                  <a:ext uri="{FF2B5EF4-FFF2-40B4-BE49-F238E27FC236}">
                    <a16:creationId xmlns:a16="http://schemas.microsoft.com/office/drawing/2014/main" id="{C90539B1-1993-EFA7-9FAC-3B528F7D30E3}"/>
                  </a:ext>
                </a:extLst>
              </p:cNvPr>
              <p:cNvCxnSpPr/>
              <p:nvPr/>
            </p:nvCxnSpPr>
            <p:spPr>
              <a:xfrm>
                <a:off x="2834640" y="1280160"/>
                <a:ext cx="548640" cy="274320"/>
              </a:xfrm>
              <a:prstGeom prst="bentConnector3">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grpSp>
        <p:grpSp>
          <p:nvGrpSpPr>
            <p:cNvPr id="61" name="Group 60">
              <a:extLst>
                <a:ext uri="{FF2B5EF4-FFF2-40B4-BE49-F238E27FC236}">
                  <a16:creationId xmlns:a16="http://schemas.microsoft.com/office/drawing/2014/main" id="{11727499-D87A-440E-DB93-89D79C6627CD}"/>
                </a:ext>
              </a:extLst>
            </p:cNvPr>
            <p:cNvGrpSpPr/>
            <p:nvPr/>
          </p:nvGrpSpPr>
          <p:grpSpPr>
            <a:xfrm>
              <a:off x="4206240" y="1737360"/>
              <a:ext cx="548640" cy="274320"/>
              <a:chOff x="2834640" y="1280160"/>
              <a:chExt cx="548640" cy="274320"/>
            </a:xfrm>
          </p:grpSpPr>
          <p:cxnSp>
            <p:nvCxnSpPr>
              <p:cNvPr id="66" name="Straight Connector 65">
                <a:extLst>
                  <a:ext uri="{FF2B5EF4-FFF2-40B4-BE49-F238E27FC236}">
                    <a16:creationId xmlns:a16="http://schemas.microsoft.com/office/drawing/2014/main" id="{164FC00E-F2C2-5858-24A7-5F6386DB0D73}"/>
                  </a:ext>
                </a:extLst>
              </p:cNvPr>
              <p:cNvCxnSpPr/>
              <p:nvPr/>
            </p:nvCxnSpPr>
            <p:spPr>
              <a:xfrm>
                <a:off x="2834640" y="1280160"/>
                <a:ext cx="0" cy="27432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67" name="Elbow Connector 66">
                <a:extLst>
                  <a:ext uri="{FF2B5EF4-FFF2-40B4-BE49-F238E27FC236}">
                    <a16:creationId xmlns:a16="http://schemas.microsoft.com/office/drawing/2014/main" id="{10D86BD8-7F2F-EC0A-B5EA-466E6F63FE85}"/>
                  </a:ext>
                </a:extLst>
              </p:cNvPr>
              <p:cNvCxnSpPr/>
              <p:nvPr/>
            </p:nvCxnSpPr>
            <p:spPr>
              <a:xfrm>
                <a:off x="2834640" y="1280160"/>
                <a:ext cx="548640" cy="274320"/>
              </a:xfrm>
              <a:prstGeom prst="bentConnector3">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grpSp>
        <p:grpSp>
          <p:nvGrpSpPr>
            <p:cNvPr id="62" name="Group 61">
              <a:extLst>
                <a:ext uri="{FF2B5EF4-FFF2-40B4-BE49-F238E27FC236}">
                  <a16:creationId xmlns:a16="http://schemas.microsoft.com/office/drawing/2014/main" id="{F16A9254-D388-5A14-50AF-9BEC6659D587}"/>
                </a:ext>
              </a:extLst>
            </p:cNvPr>
            <p:cNvGrpSpPr/>
            <p:nvPr/>
          </p:nvGrpSpPr>
          <p:grpSpPr>
            <a:xfrm>
              <a:off x="4754880" y="1737360"/>
              <a:ext cx="548640" cy="274320"/>
              <a:chOff x="2834640" y="1280160"/>
              <a:chExt cx="548640" cy="274320"/>
            </a:xfrm>
          </p:grpSpPr>
          <p:cxnSp>
            <p:nvCxnSpPr>
              <p:cNvPr id="64" name="Straight Connector 63">
                <a:extLst>
                  <a:ext uri="{FF2B5EF4-FFF2-40B4-BE49-F238E27FC236}">
                    <a16:creationId xmlns:a16="http://schemas.microsoft.com/office/drawing/2014/main" id="{194C4C0A-C89C-6817-07CF-9FABACCDA9A2}"/>
                  </a:ext>
                </a:extLst>
              </p:cNvPr>
              <p:cNvCxnSpPr/>
              <p:nvPr/>
            </p:nvCxnSpPr>
            <p:spPr>
              <a:xfrm>
                <a:off x="2834640" y="1280160"/>
                <a:ext cx="0" cy="27432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65" name="Elbow Connector 64">
                <a:extLst>
                  <a:ext uri="{FF2B5EF4-FFF2-40B4-BE49-F238E27FC236}">
                    <a16:creationId xmlns:a16="http://schemas.microsoft.com/office/drawing/2014/main" id="{18D79DD5-5250-789F-F1C2-F0853ECA4544}"/>
                  </a:ext>
                </a:extLst>
              </p:cNvPr>
              <p:cNvCxnSpPr/>
              <p:nvPr/>
            </p:nvCxnSpPr>
            <p:spPr>
              <a:xfrm>
                <a:off x="2834640" y="1280160"/>
                <a:ext cx="548640" cy="274320"/>
              </a:xfrm>
              <a:prstGeom prst="bentConnector3">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grpSp>
        <p:cxnSp>
          <p:nvCxnSpPr>
            <p:cNvPr id="63" name="Straight Connector 62">
              <a:extLst>
                <a:ext uri="{FF2B5EF4-FFF2-40B4-BE49-F238E27FC236}">
                  <a16:creationId xmlns:a16="http://schemas.microsoft.com/office/drawing/2014/main" id="{D53A1600-2769-782C-0054-BD92455DE7F7}"/>
                </a:ext>
              </a:extLst>
            </p:cNvPr>
            <p:cNvCxnSpPr/>
            <p:nvPr/>
          </p:nvCxnSpPr>
          <p:spPr>
            <a:xfrm>
              <a:off x="2286000" y="2011680"/>
              <a:ext cx="274320"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grpSp>
      <p:grpSp>
        <p:nvGrpSpPr>
          <p:cNvPr id="74" name="Group 73">
            <a:extLst>
              <a:ext uri="{FF2B5EF4-FFF2-40B4-BE49-F238E27FC236}">
                <a16:creationId xmlns:a16="http://schemas.microsoft.com/office/drawing/2014/main" id="{17F55288-D3D5-A6E6-9849-17032CA0EEA5}"/>
              </a:ext>
            </a:extLst>
          </p:cNvPr>
          <p:cNvGrpSpPr/>
          <p:nvPr/>
        </p:nvGrpSpPr>
        <p:grpSpPr>
          <a:xfrm>
            <a:off x="2889348" y="3362916"/>
            <a:ext cx="3017520" cy="274320"/>
            <a:chOff x="2286000" y="1280160"/>
            <a:chExt cx="3017520" cy="274320"/>
          </a:xfrm>
        </p:grpSpPr>
        <p:cxnSp>
          <p:nvCxnSpPr>
            <p:cNvPr id="75" name="Elbow Connector 74">
              <a:extLst>
                <a:ext uri="{FF2B5EF4-FFF2-40B4-BE49-F238E27FC236}">
                  <a16:creationId xmlns:a16="http://schemas.microsoft.com/office/drawing/2014/main" id="{3D618FD7-682F-7BCD-F0D3-0181FDA3EF75}"/>
                </a:ext>
              </a:extLst>
            </p:cNvPr>
            <p:cNvCxnSpPr/>
            <p:nvPr/>
          </p:nvCxnSpPr>
          <p:spPr>
            <a:xfrm>
              <a:off x="2286000" y="1280160"/>
              <a:ext cx="548640" cy="274320"/>
            </a:xfrm>
            <a:prstGeom prst="bentConnector3">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grpSp>
          <p:nvGrpSpPr>
            <p:cNvPr id="76" name="Group 75">
              <a:extLst>
                <a:ext uri="{FF2B5EF4-FFF2-40B4-BE49-F238E27FC236}">
                  <a16:creationId xmlns:a16="http://schemas.microsoft.com/office/drawing/2014/main" id="{E1B87360-204B-1BD0-9D6E-C0A3D83F2937}"/>
                </a:ext>
              </a:extLst>
            </p:cNvPr>
            <p:cNvGrpSpPr/>
            <p:nvPr/>
          </p:nvGrpSpPr>
          <p:grpSpPr>
            <a:xfrm>
              <a:off x="2834640" y="1280160"/>
              <a:ext cx="548640" cy="274320"/>
              <a:chOff x="2834640" y="1280160"/>
              <a:chExt cx="548640" cy="274320"/>
            </a:xfrm>
          </p:grpSpPr>
          <p:cxnSp>
            <p:nvCxnSpPr>
              <p:cNvPr id="88" name="Straight Connector 87">
                <a:extLst>
                  <a:ext uri="{FF2B5EF4-FFF2-40B4-BE49-F238E27FC236}">
                    <a16:creationId xmlns:a16="http://schemas.microsoft.com/office/drawing/2014/main" id="{6324372F-D67E-D53C-774E-74B61821DDDC}"/>
                  </a:ext>
                </a:extLst>
              </p:cNvPr>
              <p:cNvCxnSpPr/>
              <p:nvPr/>
            </p:nvCxnSpPr>
            <p:spPr>
              <a:xfrm>
                <a:off x="2834640" y="1280160"/>
                <a:ext cx="0" cy="27432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89" name="Elbow Connector 88">
                <a:extLst>
                  <a:ext uri="{FF2B5EF4-FFF2-40B4-BE49-F238E27FC236}">
                    <a16:creationId xmlns:a16="http://schemas.microsoft.com/office/drawing/2014/main" id="{00D437E1-7041-9135-4899-F5F4D89FA4AF}"/>
                  </a:ext>
                </a:extLst>
              </p:cNvPr>
              <p:cNvCxnSpPr/>
              <p:nvPr/>
            </p:nvCxnSpPr>
            <p:spPr>
              <a:xfrm>
                <a:off x="2834640" y="1280160"/>
                <a:ext cx="548640" cy="274320"/>
              </a:xfrm>
              <a:prstGeom prst="bentConnector3">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grpSp>
        <p:grpSp>
          <p:nvGrpSpPr>
            <p:cNvPr id="77" name="Group 76">
              <a:extLst>
                <a:ext uri="{FF2B5EF4-FFF2-40B4-BE49-F238E27FC236}">
                  <a16:creationId xmlns:a16="http://schemas.microsoft.com/office/drawing/2014/main" id="{F2497696-B79E-B92C-6AAA-8366BDBF5672}"/>
                </a:ext>
              </a:extLst>
            </p:cNvPr>
            <p:cNvGrpSpPr/>
            <p:nvPr/>
          </p:nvGrpSpPr>
          <p:grpSpPr>
            <a:xfrm>
              <a:off x="3383280" y="1280160"/>
              <a:ext cx="548640" cy="274320"/>
              <a:chOff x="2834640" y="1280160"/>
              <a:chExt cx="548640" cy="274320"/>
            </a:xfrm>
          </p:grpSpPr>
          <p:cxnSp>
            <p:nvCxnSpPr>
              <p:cNvPr id="86" name="Straight Connector 85">
                <a:extLst>
                  <a:ext uri="{FF2B5EF4-FFF2-40B4-BE49-F238E27FC236}">
                    <a16:creationId xmlns:a16="http://schemas.microsoft.com/office/drawing/2014/main" id="{55BCA1B8-3DBA-DFE1-BB43-E6E8551DDDBA}"/>
                  </a:ext>
                </a:extLst>
              </p:cNvPr>
              <p:cNvCxnSpPr/>
              <p:nvPr/>
            </p:nvCxnSpPr>
            <p:spPr>
              <a:xfrm>
                <a:off x="2834640" y="1280160"/>
                <a:ext cx="0" cy="27432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87" name="Elbow Connector 86">
                <a:extLst>
                  <a:ext uri="{FF2B5EF4-FFF2-40B4-BE49-F238E27FC236}">
                    <a16:creationId xmlns:a16="http://schemas.microsoft.com/office/drawing/2014/main" id="{28CAFED5-0A66-2E56-4346-CEAC73229E91}"/>
                  </a:ext>
                </a:extLst>
              </p:cNvPr>
              <p:cNvCxnSpPr/>
              <p:nvPr/>
            </p:nvCxnSpPr>
            <p:spPr>
              <a:xfrm>
                <a:off x="2834640" y="1280160"/>
                <a:ext cx="548640" cy="274320"/>
              </a:xfrm>
              <a:prstGeom prst="bentConnector3">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grpSp>
        <p:grpSp>
          <p:nvGrpSpPr>
            <p:cNvPr id="78" name="Group 77">
              <a:extLst>
                <a:ext uri="{FF2B5EF4-FFF2-40B4-BE49-F238E27FC236}">
                  <a16:creationId xmlns:a16="http://schemas.microsoft.com/office/drawing/2014/main" id="{2EE82714-202C-0C5A-7353-CE7D1DC831D2}"/>
                </a:ext>
              </a:extLst>
            </p:cNvPr>
            <p:cNvGrpSpPr/>
            <p:nvPr/>
          </p:nvGrpSpPr>
          <p:grpSpPr>
            <a:xfrm>
              <a:off x="3931920" y="1280160"/>
              <a:ext cx="548640" cy="274320"/>
              <a:chOff x="2834640" y="1280160"/>
              <a:chExt cx="548640" cy="274320"/>
            </a:xfrm>
          </p:grpSpPr>
          <p:cxnSp>
            <p:nvCxnSpPr>
              <p:cNvPr id="84" name="Straight Connector 83">
                <a:extLst>
                  <a:ext uri="{FF2B5EF4-FFF2-40B4-BE49-F238E27FC236}">
                    <a16:creationId xmlns:a16="http://schemas.microsoft.com/office/drawing/2014/main" id="{7CA9F17F-4A35-50C0-CA09-7EE719D91B8E}"/>
                  </a:ext>
                </a:extLst>
              </p:cNvPr>
              <p:cNvCxnSpPr/>
              <p:nvPr/>
            </p:nvCxnSpPr>
            <p:spPr>
              <a:xfrm>
                <a:off x="2834640" y="1280160"/>
                <a:ext cx="0" cy="27432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85" name="Elbow Connector 84">
                <a:extLst>
                  <a:ext uri="{FF2B5EF4-FFF2-40B4-BE49-F238E27FC236}">
                    <a16:creationId xmlns:a16="http://schemas.microsoft.com/office/drawing/2014/main" id="{28434CBB-2C1E-96BE-4AA5-C668C23E09D8}"/>
                  </a:ext>
                </a:extLst>
              </p:cNvPr>
              <p:cNvCxnSpPr/>
              <p:nvPr/>
            </p:nvCxnSpPr>
            <p:spPr>
              <a:xfrm>
                <a:off x="2834640" y="1280160"/>
                <a:ext cx="548640" cy="274320"/>
              </a:xfrm>
              <a:prstGeom prst="bentConnector3">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grpSp>
        <p:grpSp>
          <p:nvGrpSpPr>
            <p:cNvPr id="79" name="Group 78">
              <a:extLst>
                <a:ext uri="{FF2B5EF4-FFF2-40B4-BE49-F238E27FC236}">
                  <a16:creationId xmlns:a16="http://schemas.microsoft.com/office/drawing/2014/main" id="{D23877A0-DB0A-EA57-1770-AA54485050FE}"/>
                </a:ext>
              </a:extLst>
            </p:cNvPr>
            <p:cNvGrpSpPr/>
            <p:nvPr/>
          </p:nvGrpSpPr>
          <p:grpSpPr>
            <a:xfrm>
              <a:off x="4480560" y="1280160"/>
              <a:ext cx="548640" cy="274320"/>
              <a:chOff x="2834640" y="1280160"/>
              <a:chExt cx="548640" cy="274320"/>
            </a:xfrm>
          </p:grpSpPr>
          <p:cxnSp>
            <p:nvCxnSpPr>
              <p:cNvPr id="82" name="Straight Connector 81">
                <a:extLst>
                  <a:ext uri="{FF2B5EF4-FFF2-40B4-BE49-F238E27FC236}">
                    <a16:creationId xmlns:a16="http://schemas.microsoft.com/office/drawing/2014/main" id="{5F047790-CED2-AD96-9B8C-19008BF92F72}"/>
                  </a:ext>
                </a:extLst>
              </p:cNvPr>
              <p:cNvCxnSpPr/>
              <p:nvPr/>
            </p:nvCxnSpPr>
            <p:spPr>
              <a:xfrm>
                <a:off x="2834640" y="1280160"/>
                <a:ext cx="0" cy="27432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83" name="Elbow Connector 82">
                <a:extLst>
                  <a:ext uri="{FF2B5EF4-FFF2-40B4-BE49-F238E27FC236}">
                    <a16:creationId xmlns:a16="http://schemas.microsoft.com/office/drawing/2014/main" id="{CC3DCA3A-536A-879C-C89B-9795C99641A8}"/>
                  </a:ext>
                </a:extLst>
              </p:cNvPr>
              <p:cNvCxnSpPr/>
              <p:nvPr/>
            </p:nvCxnSpPr>
            <p:spPr>
              <a:xfrm>
                <a:off x="2834640" y="1280160"/>
                <a:ext cx="548640" cy="274320"/>
              </a:xfrm>
              <a:prstGeom prst="bentConnector3">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grpSp>
        <p:cxnSp>
          <p:nvCxnSpPr>
            <p:cNvPr id="80" name="Straight Connector 79">
              <a:extLst>
                <a:ext uri="{FF2B5EF4-FFF2-40B4-BE49-F238E27FC236}">
                  <a16:creationId xmlns:a16="http://schemas.microsoft.com/office/drawing/2014/main" id="{19D32A98-2F87-BAEB-AADA-F8E7CC4DD65C}"/>
                </a:ext>
              </a:extLst>
            </p:cNvPr>
            <p:cNvCxnSpPr/>
            <p:nvPr/>
          </p:nvCxnSpPr>
          <p:spPr>
            <a:xfrm>
              <a:off x="5029200" y="1280160"/>
              <a:ext cx="0" cy="27432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81" name="Straight Connector 80">
              <a:extLst>
                <a:ext uri="{FF2B5EF4-FFF2-40B4-BE49-F238E27FC236}">
                  <a16:creationId xmlns:a16="http://schemas.microsoft.com/office/drawing/2014/main" id="{457B7FCB-EDC2-1D8E-1F63-3EA4B5F7A0F3}"/>
                </a:ext>
              </a:extLst>
            </p:cNvPr>
            <p:cNvCxnSpPr/>
            <p:nvPr/>
          </p:nvCxnSpPr>
          <p:spPr>
            <a:xfrm>
              <a:off x="5029200" y="1280160"/>
              <a:ext cx="274320"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grpSp>
      <mc:AlternateContent xmlns:mc="http://schemas.openxmlformats.org/markup-compatibility/2006" xmlns:a14="http://schemas.microsoft.com/office/drawing/2010/main">
        <mc:Choice Requires="a14">
          <p:sp>
            <p:nvSpPr>
              <p:cNvPr id="90" name="TextBox 89">
                <a:extLst>
                  <a:ext uri="{FF2B5EF4-FFF2-40B4-BE49-F238E27FC236}">
                    <a16:creationId xmlns:a16="http://schemas.microsoft.com/office/drawing/2014/main" id="{D1CA287B-5F1B-4122-3193-3A369BE8C703}"/>
                  </a:ext>
                </a:extLst>
              </p:cNvPr>
              <p:cNvSpPr txBox="1"/>
              <p:nvPr/>
            </p:nvSpPr>
            <p:spPr>
              <a:xfrm>
                <a:off x="6546948" y="3362916"/>
                <a:ext cx="1406924" cy="430887"/>
              </a:xfrm>
              <a:prstGeom prst="rect">
                <a:avLst/>
              </a:prstGeom>
              <a:noFill/>
            </p:spPr>
            <p:txBody>
              <a:bodyPr vert="horz" wrap="none" lIns="0" tIns="0" rIns="0" bIns="0" rtlCol="0">
                <a:spAutoFit/>
              </a:bodyPr>
              <a:lstStyle/>
              <a:p>
                <a:r>
                  <a:rPr lang="en-US" sz="2800" b="0" dirty="0">
                    <a:solidFill>
                      <a:srgbClr val="003C71"/>
                    </a:solidFill>
                  </a:rPr>
                  <a:t>T</a:t>
                </a:r>
                <a14:m>
                  <m:oMath xmlns:m="http://schemas.openxmlformats.org/officeDocument/2006/math">
                    <m:r>
                      <a:rPr lang="en-US" sz="2800" b="0" i="0" smtClean="0">
                        <a:solidFill>
                          <a:srgbClr val="003C71"/>
                        </a:solidFill>
                        <a:latin typeface="Cambria Math" panose="02040503050406030204" pitchFamily="18" charset="0"/>
                      </a:rPr>
                      <m:t> </m:t>
                    </m:r>
                    <m:r>
                      <a:rPr lang="en-US" sz="2800" b="0" i="1" smtClean="0">
                        <a:solidFill>
                          <a:srgbClr val="003C71"/>
                        </a:solidFill>
                        <a:latin typeface="Cambria Math" panose="02040503050406030204" pitchFamily="18" charset="0"/>
                      </a:rPr>
                      <m:t>=</m:t>
                    </m:r>
                    <m:r>
                      <a:rPr lang="en-US" sz="2800" b="0" i="1" smtClean="0">
                        <a:solidFill>
                          <a:srgbClr val="003C71"/>
                        </a:solidFill>
                        <a:latin typeface="Cambria Math" panose="02040503050406030204" pitchFamily="18" charset="0"/>
                      </a:rPr>
                      <m:t>𝑖</m:t>
                    </m:r>
                    <m:r>
                      <a:rPr lang="en-US" sz="2800" i="1">
                        <a:solidFill>
                          <a:srgbClr val="003C71"/>
                        </a:solidFill>
                        <a:latin typeface="Cambria Math" panose="02040503050406030204" pitchFamily="18" charset="0"/>
                      </a:rPr>
                      <m:t>⇅</m:t>
                    </m:r>
                    <m:r>
                      <a:rPr lang="en-US" sz="2800" b="0" i="1" smtClean="0">
                        <a:solidFill>
                          <a:srgbClr val="003C71"/>
                        </a:solidFill>
                        <a:latin typeface="Cambria Math" panose="02040503050406030204" pitchFamily="18" charset="0"/>
                      </a:rPr>
                      <m:t>𝑗</m:t>
                    </m:r>
                  </m:oMath>
                </a14:m>
                <a:endParaRPr lang="en-US" sz="2800" dirty="0" err="1">
                  <a:solidFill>
                    <a:srgbClr val="003C71"/>
                  </a:solidFill>
                </a:endParaRPr>
              </a:p>
            </p:txBody>
          </p:sp>
        </mc:Choice>
        <mc:Fallback xmlns="">
          <p:sp>
            <p:nvSpPr>
              <p:cNvPr id="90" name="TextBox 89">
                <a:extLst>
                  <a:ext uri="{FF2B5EF4-FFF2-40B4-BE49-F238E27FC236}">
                    <a16:creationId xmlns:a16="http://schemas.microsoft.com/office/drawing/2014/main" id="{D1CA287B-5F1B-4122-3193-3A369BE8C703}"/>
                  </a:ext>
                </a:extLst>
              </p:cNvPr>
              <p:cNvSpPr txBox="1">
                <a:spLocks noRot="1" noChangeAspect="1" noMove="1" noResize="1" noEditPoints="1" noAdjustHandles="1" noChangeArrowheads="1" noChangeShapeType="1" noTextEdit="1"/>
              </p:cNvSpPr>
              <p:nvPr/>
            </p:nvSpPr>
            <p:spPr>
              <a:xfrm>
                <a:off x="6546948" y="3362916"/>
                <a:ext cx="1406924" cy="430887"/>
              </a:xfrm>
              <a:prstGeom prst="rect">
                <a:avLst/>
              </a:prstGeom>
              <a:blipFill>
                <a:blip r:embed="rId5"/>
                <a:stretch>
                  <a:fillRect l="-15179" t="-25714" r="-5357" b="-45714"/>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1" name="TextBox 90">
                <a:extLst>
                  <a:ext uri="{FF2B5EF4-FFF2-40B4-BE49-F238E27FC236}">
                    <a16:creationId xmlns:a16="http://schemas.microsoft.com/office/drawing/2014/main" id="{D6866BF0-5C29-8DF4-2CF4-79F237840F4D}"/>
                  </a:ext>
                </a:extLst>
              </p:cNvPr>
              <p:cNvSpPr txBox="1"/>
              <p:nvPr/>
            </p:nvSpPr>
            <p:spPr>
              <a:xfrm>
                <a:off x="6546948" y="3820116"/>
                <a:ext cx="1384482" cy="430887"/>
              </a:xfrm>
              <a:prstGeom prst="rect">
                <a:avLst/>
              </a:prstGeom>
              <a:noFill/>
            </p:spPr>
            <p:txBody>
              <a:bodyPr vert="horz" wrap="none" lIns="0" tIns="0" rIns="0" bIns="0" rtlCol="0">
                <a:spAutoFit/>
              </a:bodyPr>
              <a:lstStyle/>
              <a:p>
                <a:r>
                  <a:rPr lang="en-US" sz="2800" dirty="0">
                    <a:solidFill>
                      <a:srgbClr val="003C71"/>
                    </a:solidFill>
                  </a:rPr>
                  <a:t>F</a:t>
                </a:r>
                <a14:m>
                  <m:oMath xmlns:m="http://schemas.openxmlformats.org/officeDocument/2006/math">
                    <m:r>
                      <a:rPr lang="en-US" sz="2800" b="0" i="0" smtClean="0">
                        <a:solidFill>
                          <a:srgbClr val="003C71"/>
                        </a:solidFill>
                        <a:latin typeface="Cambria Math" panose="02040503050406030204" pitchFamily="18" charset="0"/>
                      </a:rPr>
                      <m:t> </m:t>
                    </m:r>
                    <m:r>
                      <a:rPr lang="en-US" sz="2800" b="0" i="1" smtClean="0">
                        <a:solidFill>
                          <a:srgbClr val="003C71"/>
                        </a:solidFill>
                        <a:latin typeface="Cambria Math" panose="02040503050406030204" pitchFamily="18" charset="0"/>
                      </a:rPr>
                      <m:t>=</m:t>
                    </m:r>
                    <m:r>
                      <a:rPr lang="en-US" sz="2800" b="0" i="1" smtClean="0">
                        <a:solidFill>
                          <a:srgbClr val="003C71"/>
                        </a:solidFill>
                        <a:latin typeface="Cambria Math" panose="02040503050406030204" pitchFamily="18" charset="0"/>
                      </a:rPr>
                      <m:t>𝑗</m:t>
                    </m:r>
                    <m:r>
                      <a:rPr lang="en-US" sz="2800" i="1">
                        <a:solidFill>
                          <a:srgbClr val="003C71"/>
                        </a:solidFill>
                        <a:latin typeface="Cambria Math" panose="02040503050406030204" pitchFamily="18" charset="0"/>
                      </a:rPr>
                      <m:t>⇅</m:t>
                    </m:r>
                    <m:r>
                      <a:rPr lang="en-US" sz="2800" b="0" i="1" smtClean="0">
                        <a:solidFill>
                          <a:srgbClr val="003C71"/>
                        </a:solidFill>
                        <a:latin typeface="Cambria Math" panose="02040503050406030204" pitchFamily="18" charset="0"/>
                      </a:rPr>
                      <m:t>𝑖</m:t>
                    </m:r>
                  </m:oMath>
                </a14:m>
                <a:endParaRPr lang="en-US" sz="2800" dirty="0" err="1">
                  <a:solidFill>
                    <a:srgbClr val="003C71"/>
                  </a:solidFill>
                </a:endParaRPr>
              </a:p>
            </p:txBody>
          </p:sp>
        </mc:Choice>
        <mc:Fallback xmlns="">
          <p:sp>
            <p:nvSpPr>
              <p:cNvPr id="91" name="TextBox 90">
                <a:extLst>
                  <a:ext uri="{FF2B5EF4-FFF2-40B4-BE49-F238E27FC236}">
                    <a16:creationId xmlns:a16="http://schemas.microsoft.com/office/drawing/2014/main" id="{D6866BF0-5C29-8DF4-2CF4-79F237840F4D}"/>
                  </a:ext>
                </a:extLst>
              </p:cNvPr>
              <p:cNvSpPr txBox="1">
                <a:spLocks noRot="1" noChangeAspect="1" noMove="1" noResize="1" noEditPoints="1" noAdjustHandles="1" noChangeArrowheads="1" noChangeShapeType="1" noTextEdit="1"/>
              </p:cNvSpPr>
              <p:nvPr/>
            </p:nvSpPr>
            <p:spPr>
              <a:xfrm>
                <a:off x="6546948" y="3820116"/>
                <a:ext cx="1384482" cy="430887"/>
              </a:xfrm>
              <a:prstGeom prst="rect">
                <a:avLst/>
              </a:prstGeom>
              <a:blipFill>
                <a:blip r:embed="rId6"/>
                <a:stretch>
                  <a:fillRect l="-15455" t="-25714" r="-3636" b="-45714"/>
                </a:stretch>
              </a:blipFill>
            </p:spPr>
            <p:txBody>
              <a:bodyPr/>
              <a:lstStyle/>
              <a:p>
                <a:r>
                  <a:rPr lang="en-US">
                    <a:noFill/>
                  </a:rPr>
                  <a:t> </a:t>
                </a:r>
              </a:p>
            </p:txBody>
          </p:sp>
        </mc:Fallback>
      </mc:AlternateContent>
      <p:grpSp>
        <p:nvGrpSpPr>
          <p:cNvPr id="92" name="Group 91">
            <a:extLst>
              <a:ext uri="{FF2B5EF4-FFF2-40B4-BE49-F238E27FC236}">
                <a16:creationId xmlns:a16="http://schemas.microsoft.com/office/drawing/2014/main" id="{D0641D7D-B1B3-E9BF-4692-1C71CA17EC6C}"/>
              </a:ext>
            </a:extLst>
          </p:cNvPr>
          <p:cNvGrpSpPr/>
          <p:nvPr/>
        </p:nvGrpSpPr>
        <p:grpSpPr>
          <a:xfrm>
            <a:off x="3026117" y="3358219"/>
            <a:ext cx="549421" cy="553337"/>
            <a:chOff x="2422769" y="2651760"/>
            <a:chExt cx="549421" cy="553337"/>
          </a:xfrm>
        </p:grpSpPr>
        <p:cxnSp>
          <p:nvCxnSpPr>
            <p:cNvPr id="93" name="Straight Arrow Connector 92">
              <a:extLst>
                <a:ext uri="{FF2B5EF4-FFF2-40B4-BE49-F238E27FC236}">
                  <a16:creationId xmlns:a16="http://schemas.microsoft.com/office/drawing/2014/main" id="{C31CC910-1876-4234-4E4E-62AF0DF894C4}"/>
                </a:ext>
              </a:extLst>
            </p:cNvPr>
            <p:cNvCxnSpPr/>
            <p:nvPr/>
          </p:nvCxnSpPr>
          <p:spPr>
            <a:xfrm>
              <a:off x="2422769" y="2656457"/>
              <a:ext cx="273539" cy="548640"/>
            </a:xfrm>
            <a:prstGeom prst="straightConnector1">
              <a:avLst/>
            </a:prstGeom>
            <a:ln>
              <a:solidFill>
                <a:srgbClr val="FF0000"/>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94" name="Straight Arrow Connector 93">
              <a:extLst>
                <a:ext uri="{FF2B5EF4-FFF2-40B4-BE49-F238E27FC236}">
                  <a16:creationId xmlns:a16="http://schemas.microsoft.com/office/drawing/2014/main" id="{B80A0FA6-92E6-46FC-A683-B0507A1B203B}"/>
                </a:ext>
              </a:extLst>
            </p:cNvPr>
            <p:cNvCxnSpPr/>
            <p:nvPr/>
          </p:nvCxnSpPr>
          <p:spPr>
            <a:xfrm flipV="1">
              <a:off x="2697871" y="2651760"/>
              <a:ext cx="274319" cy="553337"/>
            </a:xfrm>
            <a:prstGeom prst="straightConnector1">
              <a:avLst/>
            </a:prstGeom>
            <a:ln>
              <a:solidFill>
                <a:srgbClr val="FF0000"/>
              </a:solidFill>
              <a:tailEnd type="triangle"/>
            </a:ln>
            <a:effectLst/>
          </p:spPr>
          <p:style>
            <a:lnRef idx="2">
              <a:schemeClr val="accent1"/>
            </a:lnRef>
            <a:fillRef idx="0">
              <a:schemeClr val="accent1"/>
            </a:fillRef>
            <a:effectRef idx="1">
              <a:schemeClr val="accent1"/>
            </a:effectRef>
            <a:fontRef idx="minor">
              <a:schemeClr val="tx1"/>
            </a:fontRef>
          </p:style>
        </p:cxnSp>
      </p:grpSp>
      <p:grpSp>
        <p:nvGrpSpPr>
          <p:cNvPr id="95" name="Group 94">
            <a:extLst>
              <a:ext uri="{FF2B5EF4-FFF2-40B4-BE49-F238E27FC236}">
                <a16:creationId xmlns:a16="http://schemas.microsoft.com/office/drawing/2014/main" id="{A7654B49-39E2-5098-6BE3-CC436E7CBEEE}"/>
              </a:ext>
            </a:extLst>
          </p:cNvPr>
          <p:cNvGrpSpPr/>
          <p:nvPr/>
        </p:nvGrpSpPr>
        <p:grpSpPr>
          <a:xfrm>
            <a:off x="3575148" y="3358219"/>
            <a:ext cx="549421" cy="553337"/>
            <a:chOff x="2422769" y="2651760"/>
            <a:chExt cx="549421" cy="553337"/>
          </a:xfrm>
        </p:grpSpPr>
        <p:cxnSp>
          <p:nvCxnSpPr>
            <p:cNvPr id="96" name="Straight Arrow Connector 95">
              <a:extLst>
                <a:ext uri="{FF2B5EF4-FFF2-40B4-BE49-F238E27FC236}">
                  <a16:creationId xmlns:a16="http://schemas.microsoft.com/office/drawing/2014/main" id="{C64F5D09-7F75-F301-FE83-2B55A0CE369F}"/>
                </a:ext>
              </a:extLst>
            </p:cNvPr>
            <p:cNvCxnSpPr/>
            <p:nvPr/>
          </p:nvCxnSpPr>
          <p:spPr>
            <a:xfrm>
              <a:off x="2422769" y="2656457"/>
              <a:ext cx="273539" cy="548640"/>
            </a:xfrm>
            <a:prstGeom prst="straightConnector1">
              <a:avLst/>
            </a:prstGeom>
            <a:ln>
              <a:solidFill>
                <a:srgbClr val="FF0000"/>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97" name="Straight Arrow Connector 96">
              <a:extLst>
                <a:ext uri="{FF2B5EF4-FFF2-40B4-BE49-F238E27FC236}">
                  <a16:creationId xmlns:a16="http://schemas.microsoft.com/office/drawing/2014/main" id="{6A9F304A-604A-C67F-E5F3-0C8E5C6827F2}"/>
                </a:ext>
              </a:extLst>
            </p:cNvPr>
            <p:cNvCxnSpPr/>
            <p:nvPr/>
          </p:nvCxnSpPr>
          <p:spPr>
            <a:xfrm flipV="1">
              <a:off x="2697871" y="2651760"/>
              <a:ext cx="274319" cy="553337"/>
            </a:xfrm>
            <a:prstGeom prst="straightConnector1">
              <a:avLst/>
            </a:prstGeom>
            <a:ln>
              <a:solidFill>
                <a:srgbClr val="FF0000"/>
              </a:solidFill>
              <a:tailEnd type="triangle"/>
            </a:ln>
            <a:effectLst/>
          </p:spPr>
          <p:style>
            <a:lnRef idx="2">
              <a:schemeClr val="accent1"/>
            </a:lnRef>
            <a:fillRef idx="0">
              <a:schemeClr val="accent1"/>
            </a:fillRef>
            <a:effectRef idx="1">
              <a:schemeClr val="accent1"/>
            </a:effectRef>
            <a:fontRef idx="minor">
              <a:schemeClr val="tx1"/>
            </a:fontRef>
          </p:style>
        </p:cxnSp>
      </p:grpSp>
      <p:grpSp>
        <p:nvGrpSpPr>
          <p:cNvPr id="98" name="Group 97">
            <a:extLst>
              <a:ext uri="{FF2B5EF4-FFF2-40B4-BE49-F238E27FC236}">
                <a16:creationId xmlns:a16="http://schemas.microsoft.com/office/drawing/2014/main" id="{0CDF0402-4BA5-8E43-6744-AAAA7BB3FA33}"/>
              </a:ext>
            </a:extLst>
          </p:cNvPr>
          <p:cNvGrpSpPr/>
          <p:nvPr/>
        </p:nvGrpSpPr>
        <p:grpSpPr>
          <a:xfrm>
            <a:off x="4123788" y="3358219"/>
            <a:ext cx="549421" cy="553337"/>
            <a:chOff x="2422769" y="2651760"/>
            <a:chExt cx="549421" cy="553337"/>
          </a:xfrm>
        </p:grpSpPr>
        <p:cxnSp>
          <p:nvCxnSpPr>
            <p:cNvPr id="99" name="Straight Arrow Connector 98">
              <a:extLst>
                <a:ext uri="{FF2B5EF4-FFF2-40B4-BE49-F238E27FC236}">
                  <a16:creationId xmlns:a16="http://schemas.microsoft.com/office/drawing/2014/main" id="{7DF29215-2A9F-137A-0561-D854A514F56D}"/>
                </a:ext>
              </a:extLst>
            </p:cNvPr>
            <p:cNvCxnSpPr/>
            <p:nvPr/>
          </p:nvCxnSpPr>
          <p:spPr>
            <a:xfrm>
              <a:off x="2422769" y="2656457"/>
              <a:ext cx="273539" cy="548640"/>
            </a:xfrm>
            <a:prstGeom prst="straightConnector1">
              <a:avLst/>
            </a:prstGeom>
            <a:ln>
              <a:solidFill>
                <a:srgbClr val="FF0000"/>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00" name="Straight Arrow Connector 99">
              <a:extLst>
                <a:ext uri="{FF2B5EF4-FFF2-40B4-BE49-F238E27FC236}">
                  <a16:creationId xmlns:a16="http://schemas.microsoft.com/office/drawing/2014/main" id="{D71F8EEB-FCAB-6F5B-0C52-81181B8A7CD2}"/>
                </a:ext>
              </a:extLst>
            </p:cNvPr>
            <p:cNvCxnSpPr/>
            <p:nvPr/>
          </p:nvCxnSpPr>
          <p:spPr>
            <a:xfrm flipV="1">
              <a:off x="2697871" y="2651760"/>
              <a:ext cx="274319" cy="553337"/>
            </a:xfrm>
            <a:prstGeom prst="straightConnector1">
              <a:avLst/>
            </a:prstGeom>
            <a:ln>
              <a:solidFill>
                <a:srgbClr val="FF0000"/>
              </a:solidFill>
              <a:tailEnd type="triangle"/>
            </a:ln>
            <a:effectLst/>
          </p:spPr>
          <p:style>
            <a:lnRef idx="2">
              <a:schemeClr val="accent1"/>
            </a:lnRef>
            <a:fillRef idx="0">
              <a:schemeClr val="accent1"/>
            </a:fillRef>
            <a:effectRef idx="1">
              <a:schemeClr val="accent1"/>
            </a:effectRef>
            <a:fontRef idx="minor">
              <a:schemeClr val="tx1"/>
            </a:fontRef>
          </p:style>
        </p:cxnSp>
      </p:grpSp>
      <p:grpSp>
        <p:nvGrpSpPr>
          <p:cNvPr id="101" name="Group 100">
            <a:extLst>
              <a:ext uri="{FF2B5EF4-FFF2-40B4-BE49-F238E27FC236}">
                <a16:creationId xmlns:a16="http://schemas.microsoft.com/office/drawing/2014/main" id="{3A3B2216-559E-42EB-1F13-5B631FD8FA8B}"/>
              </a:ext>
            </a:extLst>
          </p:cNvPr>
          <p:cNvGrpSpPr/>
          <p:nvPr/>
        </p:nvGrpSpPr>
        <p:grpSpPr>
          <a:xfrm>
            <a:off x="4672428" y="3358219"/>
            <a:ext cx="549421" cy="553337"/>
            <a:chOff x="2422769" y="2651760"/>
            <a:chExt cx="549421" cy="553337"/>
          </a:xfrm>
        </p:grpSpPr>
        <p:cxnSp>
          <p:nvCxnSpPr>
            <p:cNvPr id="102" name="Straight Arrow Connector 101">
              <a:extLst>
                <a:ext uri="{FF2B5EF4-FFF2-40B4-BE49-F238E27FC236}">
                  <a16:creationId xmlns:a16="http://schemas.microsoft.com/office/drawing/2014/main" id="{4C0A7555-27DB-BF73-CD71-8CCCFBB68FE4}"/>
                </a:ext>
              </a:extLst>
            </p:cNvPr>
            <p:cNvCxnSpPr/>
            <p:nvPr/>
          </p:nvCxnSpPr>
          <p:spPr>
            <a:xfrm>
              <a:off x="2422769" y="2656457"/>
              <a:ext cx="273539" cy="548640"/>
            </a:xfrm>
            <a:prstGeom prst="straightConnector1">
              <a:avLst/>
            </a:prstGeom>
            <a:ln>
              <a:solidFill>
                <a:srgbClr val="FF0000"/>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03" name="Straight Arrow Connector 102">
              <a:extLst>
                <a:ext uri="{FF2B5EF4-FFF2-40B4-BE49-F238E27FC236}">
                  <a16:creationId xmlns:a16="http://schemas.microsoft.com/office/drawing/2014/main" id="{F7D28CF8-E9DD-490C-71F6-16E11D191671}"/>
                </a:ext>
              </a:extLst>
            </p:cNvPr>
            <p:cNvCxnSpPr/>
            <p:nvPr/>
          </p:nvCxnSpPr>
          <p:spPr>
            <a:xfrm flipV="1">
              <a:off x="2697871" y="2651760"/>
              <a:ext cx="274319" cy="553337"/>
            </a:xfrm>
            <a:prstGeom prst="straightConnector1">
              <a:avLst/>
            </a:prstGeom>
            <a:ln>
              <a:solidFill>
                <a:srgbClr val="FF0000"/>
              </a:solidFill>
              <a:tailEnd type="triangle"/>
            </a:ln>
            <a:effectLst/>
          </p:spPr>
          <p:style>
            <a:lnRef idx="2">
              <a:schemeClr val="accent1"/>
            </a:lnRef>
            <a:fillRef idx="0">
              <a:schemeClr val="accent1"/>
            </a:fillRef>
            <a:effectRef idx="1">
              <a:schemeClr val="accent1"/>
            </a:effectRef>
            <a:fontRef idx="minor">
              <a:schemeClr val="tx1"/>
            </a:fontRef>
          </p:style>
        </p:cxnSp>
      </p:grpSp>
      <p:grpSp>
        <p:nvGrpSpPr>
          <p:cNvPr id="104" name="Group 103">
            <a:extLst>
              <a:ext uri="{FF2B5EF4-FFF2-40B4-BE49-F238E27FC236}">
                <a16:creationId xmlns:a16="http://schemas.microsoft.com/office/drawing/2014/main" id="{DFC731EA-8806-DE0C-EC17-0EE8A726D653}"/>
              </a:ext>
            </a:extLst>
          </p:cNvPr>
          <p:cNvGrpSpPr/>
          <p:nvPr/>
        </p:nvGrpSpPr>
        <p:grpSpPr>
          <a:xfrm>
            <a:off x="5221068" y="3358219"/>
            <a:ext cx="549421" cy="553337"/>
            <a:chOff x="2422769" y="2651760"/>
            <a:chExt cx="549421" cy="553337"/>
          </a:xfrm>
        </p:grpSpPr>
        <p:cxnSp>
          <p:nvCxnSpPr>
            <p:cNvPr id="105" name="Straight Arrow Connector 104">
              <a:extLst>
                <a:ext uri="{FF2B5EF4-FFF2-40B4-BE49-F238E27FC236}">
                  <a16:creationId xmlns:a16="http://schemas.microsoft.com/office/drawing/2014/main" id="{EB47A085-10CF-2D62-AD49-FEE4E708F23E}"/>
                </a:ext>
              </a:extLst>
            </p:cNvPr>
            <p:cNvCxnSpPr/>
            <p:nvPr/>
          </p:nvCxnSpPr>
          <p:spPr>
            <a:xfrm>
              <a:off x="2422769" y="2656457"/>
              <a:ext cx="273539" cy="548640"/>
            </a:xfrm>
            <a:prstGeom prst="straightConnector1">
              <a:avLst/>
            </a:prstGeom>
            <a:ln>
              <a:solidFill>
                <a:srgbClr val="FF0000"/>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06" name="Straight Arrow Connector 105">
              <a:extLst>
                <a:ext uri="{FF2B5EF4-FFF2-40B4-BE49-F238E27FC236}">
                  <a16:creationId xmlns:a16="http://schemas.microsoft.com/office/drawing/2014/main" id="{48DEA4F9-CE63-E32F-E3E9-1DA2C0AB9214}"/>
                </a:ext>
              </a:extLst>
            </p:cNvPr>
            <p:cNvCxnSpPr/>
            <p:nvPr/>
          </p:nvCxnSpPr>
          <p:spPr>
            <a:xfrm flipV="1">
              <a:off x="2697871" y="2651760"/>
              <a:ext cx="274319" cy="553337"/>
            </a:xfrm>
            <a:prstGeom prst="straightConnector1">
              <a:avLst/>
            </a:prstGeom>
            <a:ln>
              <a:solidFill>
                <a:srgbClr val="FF0000"/>
              </a:solidFill>
              <a:tailEnd type="triangle"/>
            </a:ln>
            <a:effectLst/>
          </p:spPr>
          <p:style>
            <a:lnRef idx="2">
              <a:schemeClr val="accent1"/>
            </a:lnRef>
            <a:fillRef idx="0">
              <a:schemeClr val="accent1"/>
            </a:fillRef>
            <a:effectRef idx="1">
              <a:schemeClr val="accent1"/>
            </a:effectRef>
            <a:fontRef idx="minor">
              <a:schemeClr val="tx1"/>
            </a:fontRef>
          </p:style>
        </p:cxnSp>
      </p:grpSp>
      <mc:AlternateContent xmlns:mc="http://schemas.openxmlformats.org/markup-compatibility/2006" xmlns:a14="http://schemas.microsoft.com/office/drawing/2010/main">
        <mc:Choice Requires="a14">
          <p:sp>
            <p:nvSpPr>
              <p:cNvPr id="107" name="TextBox 106">
                <a:extLst>
                  <a:ext uri="{FF2B5EF4-FFF2-40B4-BE49-F238E27FC236}">
                    <a16:creationId xmlns:a16="http://schemas.microsoft.com/office/drawing/2014/main" id="{73640267-979D-2824-1A59-6D3CD5D3B982}"/>
                  </a:ext>
                </a:extLst>
              </p:cNvPr>
              <p:cNvSpPr txBox="1"/>
              <p:nvPr/>
            </p:nvSpPr>
            <p:spPr>
              <a:xfrm>
                <a:off x="1737360" y="4851739"/>
                <a:ext cx="2743200" cy="634661"/>
              </a:xfrm>
              <a:prstGeom prst="rect">
                <a:avLst/>
              </a:prstGeom>
              <a:noFill/>
            </p:spPr>
            <p:txBody>
              <a:bodyPr vert="horz" wrap="none" lIns="0" tIns="0" rIns="0" bIns="0" rtlCol="0">
                <a:spAutoFit/>
              </a:bodyPr>
              <a:lstStyle/>
              <a:p>
                <a:r>
                  <a:rPr lang="el-GR" sz="2800" dirty="0">
                    <a:solidFill>
                      <a:srgbClr val="003C71"/>
                    </a:solidFill>
                    <a:latin typeface="Times New Roman" panose="02020603050405020304" pitchFamily="18" charset="0"/>
                    <a:cs typeface="Times New Roman" panose="02020603050405020304" pitchFamily="18" charset="0"/>
                  </a:rPr>
                  <a:t>Ψ</a:t>
                </a:r>
                <a:r>
                  <a:rPr lang="en-US" sz="2800" dirty="0">
                    <a:solidFill>
                      <a:srgbClr val="003C71"/>
                    </a:solidFill>
                  </a:rPr>
                  <a:t> = </a:t>
                </a:r>
                <a14:m>
                  <m:oMath xmlns:m="http://schemas.openxmlformats.org/officeDocument/2006/math">
                    <m:f>
                      <m:fPr>
                        <m:ctrlPr>
                          <a:rPr lang="en-US" sz="2800" i="1" smtClean="0">
                            <a:solidFill>
                              <a:srgbClr val="003C71"/>
                            </a:solidFill>
                            <a:latin typeface="Cambria Math" panose="02040503050406030204" pitchFamily="18" charset="0"/>
                          </a:rPr>
                        </m:ctrlPr>
                      </m:fPr>
                      <m:num>
                        <m:r>
                          <a:rPr lang="en-US" sz="2800" b="0" i="1" smtClean="0">
                            <a:solidFill>
                              <a:srgbClr val="003C71"/>
                            </a:solidFill>
                            <a:latin typeface="Cambria Math" panose="02040503050406030204" pitchFamily="18" charset="0"/>
                          </a:rPr>
                          <m:t>1</m:t>
                        </m:r>
                      </m:num>
                      <m:den>
                        <m:rad>
                          <m:radPr>
                            <m:degHide m:val="on"/>
                            <m:ctrlPr>
                              <a:rPr lang="en-US" sz="2800" i="1">
                                <a:solidFill>
                                  <a:srgbClr val="003C71"/>
                                </a:solidFill>
                                <a:latin typeface="Cambria Math" panose="02040503050406030204" pitchFamily="18" charset="0"/>
                              </a:rPr>
                            </m:ctrlPr>
                          </m:radPr>
                          <m:deg/>
                          <m:e>
                            <m:r>
                              <a:rPr lang="en-US" sz="2800" i="1">
                                <a:solidFill>
                                  <a:srgbClr val="003C71"/>
                                </a:solidFill>
                                <a:latin typeface="Cambria Math" panose="02040503050406030204" pitchFamily="18" charset="0"/>
                              </a:rPr>
                              <m:t>2</m:t>
                            </m:r>
                          </m:e>
                        </m:rad>
                      </m:den>
                    </m:f>
                  </m:oMath>
                </a14:m>
                <a:r>
                  <a:rPr lang="en-US" sz="2800" dirty="0">
                    <a:solidFill>
                      <a:srgbClr val="003C71"/>
                    </a:solidFill>
                  </a:rPr>
                  <a:t>{|T&gt;+|F&gt;}</a:t>
                </a:r>
              </a:p>
            </p:txBody>
          </p:sp>
        </mc:Choice>
        <mc:Fallback xmlns="">
          <p:sp>
            <p:nvSpPr>
              <p:cNvPr id="107" name="TextBox 106">
                <a:extLst>
                  <a:ext uri="{FF2B5EF4-FFF2-40B4-BE49-F238E27FC236}">
                    <a16:creationId xmlns:a16="http://schemas.microsoft.com/office/drawing/2014/main" id="{73640267-979D-2824-1A59-6D3CD5D3B982}"/>
                  </a:ext>
                </a:extLst>
              </p:cNvPr>
              <p:cNvSpPr txBox="1">
                <a:spLocks noRot="1" noChangeAspect="1" noMove="1" noResize="1" noEditPoints="1" noAdjustHandles="1" noChangeArrowheads="1" noChangeShapeType="1" noTextEdit="1"/>
              </p:cNvSpPr>
              <p:nvPr/>
            </p:nvSpPr>
            <p:spPr>
              <a:xfrm>
                <a:off x="1737360" y="4851739"/>
                <a:ext cx="2743200" cy="634661"/>
              </a:xfrm>
              <a:prstGeom prst="rect">
                <a:avLst/>
              </a:prstGeom>
              <a:blipFill>
                <a:blip r:embed="rId7"/>
                <a:stretch>
                  <a:fillRect l="-7834" t="-5882" r="-4608" b="-1372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8" name="TextBox 107">
                <a:extLst>
                  <a:ext uri="{FF2B5EF4-FFF2-40B4-BE49-F238E27FC236}">
                    <a16:creationId xmlns:a16="http://schemas.microsoft.com/office/drawing/2014/main" id="{F1C31AA4-F269-D9C3-61B8-6A6CA86213D6}"/>
                  </a:ext>
                </a:extLst>
              </p:cNvPr>
              <p:cNvSpPr txBox="1"/>
              <p:nvPr/>
            </p:nvSpPr>
            <p:spPr>
              <a:xfrm>
                <a:off x="4937760" y="4851739"/>
                <a:ext cx="2432333" cy="634661"/>
              </a:xfrm>
              <a:prstGeom prst="rect">
                <a:avLst/>
              </a:prstGeom>
              <a:noFill/>
            </p:spPr>
            <p:txBody>
              <a:bodyPr vert="horz" wrap="none" lIns="0" tIns="0" rIns="0" bIns="0" rtlCol="0">
                <a:spAutoFit/>
              </a:bodyPr>
              <a:lstStyle/>
              <a:p>
                <a:r>
                  <a:rPr lang="el-GR" sz="2800" dirty="0">
                    <a:solidFill>
                      <a:srgbClr val="003C71"/>
                    </a:solidFill>
                    <a:latin typeface="Times New Roman" panose="02020603050405020304" pitchFamily="18" charset="0"/>
                    <a:cs typeface="Times New Roman" panose="02020603050405020304" pitchFamily="18" charset="0"/>
                  </a:rPr>
                  <a:t>Φ</a:t>
                </a:r>
                <a:r>
                  <a:rPr lang="en-US" sz="2800" dirty="0">
                    <a:solidFill>
                      <a:srgbClr val="003C71"/>
                    </a:solidFill>
                  </a:rPr>
                  <a:t> = </a:t>
                </a:r>
                <a14:m>
                  <m:oMath xmlns:m="http://schemas.openxmlformats.org/officeDocument/2006/math">
                    <m:f>
                      <m:fPr>
                        <m:ctrlPr>
                          <a:rPr lang="en-US" sz="2800" i="1" smtClean="0">
                            <a:solidFill>
                              <a:srgbClr val="003C71"/>
                            </a:solidFill>
                            <a:latin typeface="Cambria Math" panose="02040503050406030204" pitchFamily="18" charset="0"/>
                          </a:rPr>
                        </m:ctrlPr>
                      </m:fPr>
                      <m:num>
                        <m:r>
                          <a:rPr lang="en-US" sz="2800" b="0" i="1" smtClean="0">
                            <a:solidFill>
                              <a:srgbClr val="003C71"/>
                            </a:solidFill>
                            <a:latin typeface="Cambria Math" panose="02040503050406030204" pitchFamily="18" charset="0"/>
                          </a:rPr>
                          <m:t>1</m:t>
                        </m:r>
                      </m:num>
                      <m:den>
                        <m:rad>
                          <m:radPr>
                            <m:degHide m:val="on"/>
                            <m:ctrlPr>
                              <a:rPr lang="en-US" sz="2800" i="1">
                                <a:solidFill>
                                  <a:srgbClr val="003C71"/>
                                </a:solidFill>
                                <a:latin typeface="Cambria Math" panose="02040503050406030204" pitchFamily="18" charset="0"/>
                              </a:rPr>
                            </m:ctrlPr>
                          </m:radPr>
                          <m:deg/>
                          <m:e>
                            <m:r>
                              <a:rPr lang="en-US" sz="2800" i="1">
                                <a:solidFill>
                                  <a:srgbClr val="003C71"/>
                                </a:solidFill>
                                <a:latin typeface="Cambria Math" panose="02040503050406030204" pitchFamily="18" charset="0"/>
                              </a:rPr>
                              <m:t>2</m:t>
                            </m:r>
                          </m:e>
                        </m:rad>
                      </m:den>
                    </m:f>
                  </m:oMath>
                </a14:m>
                <a:r>
                  <a:rPr lang="en-US" sz="2800" dirty="0">
                    <a:solidFill>
                      <a:srgbClr val="003C71"/>
                    </a:solidFill>
                  </a:rPr>
                  <a:t>{</a:t>
                </a:r>
                <a14:m>
                  <m:oMath xmlns:m="http://schemas.openxmlformats.org/officeDocument/2006/math">
                    <m:r>
                      <a:rPr lang="en-US" sz="2800" i="1">
                        <a:solidFill>
                          <a:srgbClr val="003C71"/>
                        </a:solidFill>
                        <a:latin typeface="Cambria Math" panose="02040503050406030204" pitchFamily="18" charset="0"/>
                      </a:rPr>
                      <m:t>𝑖</m:t>
                    </m:r>
                  </m:oMath>
                </a14:m>
                <a:r>
                  <a:rPr lang="en-US" sz="2800" dirty="0">
                    <a:solidFill>
                      <a:srgbClr val="003C71"/>
                    </a:solidFill>
                  </a:rPr>
                  <a:t>&gt;+|</a:t>
                </a:r>
                <a14:m>
                  <m:oMath xmlns:m="http://schemas.openxmlformats.org/officeDocument/2006/math">
                    <m:r>
                      <a:rPr lang="en-US" sz="2800" i="1">
                        <a:solidFill>
                          <a:srgbClr val="003C71"/>
                        </a:solidFill>
                        <a:latin typeface="Cambria Math" panose="02040503050406030204" pitchFamily="18" charset="0"/>
                      </a:rPr>
                      <m:t>𝑗</m:t>
                    </m:r>
                  </m:oMath>
                </a14:m>
                <a:r>
                  <a:rPr lang="en-US" sz="2800" dirty="0">
                    <a:solidFill>
                      <a:srgbClr val="003C71"/>
                    </a:solidFill>
                  </a:rPr>
                  <a:t>&gt;}</a:t>
                </a:r>
              </a:p>
            </p:txBody>
          </p:sp>
        </mc:Choice>
        <mc:Fallback xmlns="">
          <p:sp>
            <p:nvSpPr>
              <p:cNvPr id="108" name="TextBox 107">
                <a:extLst>
                  <a:ext uri="{FF2B5EF4-FFF2-40B4-BE49-F238E27FC236}">
                    <a16:creationId xmlns:a16="http://schemas.microsoft.com/office/drawing/2014/main" id="{F1C31AA4-F269-D9C3-61B8-6A6CA86213D6}"/>
                  </a:ext>
                </a:extLst>
              </p:cNvPr>
              <p:cNvSpPr txBox="1">
                <a:spLocks noRot="1" noChangeAspect="1" noMove="1" noResize="1" noEditPoints="1" noAdjustHandles="1" noChangeArrowheads="1" noChangeShapeType="1" noTextEdit="1"/>
              </p:cNvSpPr>
              <p:nvPr/>
            </p:nvSpPr>
            <p:spPr>
              <a:xfrm>
                <a:off x="4937760" y="4851739"/>
                <a:ext cx="2432333" cy="634661"/>
              </a:xfrm>
              <a:prstGeom prst="rect">
                <a:avLst/>
              </a:prstGeom>
              <a:blipFill>
                <a:blip r:embed="rId8"/>
                <a:stretch>
                  <a:fillRect l="-8808" t="-5882" r="-7772" b="-13725"/>
                </a:stretch>
              </a:blipFill>
            </p:spPr>
            <p:txBody>
              <a:bodyPr/>
              <a:lstStyle/>
              <a:p>
                <a:r>
                  <a:rPr lang="en-US">
                    <a:noFill/>
                  </a:rPr>
                  <a:t> </a:t>
                </a:r>
              </a:p>
            </p:txBody>
          </p:sp>
        </mc:Fallback>
      </mc:AlternateContent>
      <p:cxnSp>
        <p:nvCxnSpPr>
          <p:cNvPr id="109" name="Straight Arrow Connector 108">
            <a:extLst>
              <a:ext uri="{FF2B5EF4-FFF2-40B4-BE49-F238E27FC236}">
                <a16:creationId xmlns:a16="http://schemas.microsoft.com/office/drawing/2014/main" id="{6AF38B50-FEEE-43E1-6C45-B57283DA8EE3}"/>
              </a:ext>
            </a:extLst>
          </p:cNvPr>
          <p:cNvCxnSpPr/>
          <p:nvPr/>
        </p:nvCxnSpPr>
        <p:spPr>
          <a:xfrm>
            <a:off x="5449668" y="3621347"/>
            <a:ext cx="273539" cy="548640"/>
          </a:xfrm>
          <a:prstGeom prst="straightConnector1">
            <a:avLst/>
          </a:prstGeom>
          <a:ln>
            <a:solidFill>
              <a:srgbClr val="00B0F0"/>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10" name="Straight Arrow Connector 109">
            <a:extLst>
              <a:ext uri="{FF2B5EF4-FFF2-40B4-BE49-F238E27FC236}">
                <a16:creationId xmlns:a16="http://schemas.microsoft.com/office/drawing/2014/main" id="{32899CD3-2435-64E6-F216-C4A6130D1235}"/>
              </a:ext>
            </a:extLst>
          </p:cNvPr>
          <p:cNvCxnSpPr/>
          <p:nvPr/>
        </p:nvCxnSpPr>
        <p:spPr>
          <a:xfrm flipV="1">
            <a:off x="3025337" y="3616650"/>
            <a:ext cx="274319" cy="553337"/>
          </a:xfrm>
          <a:prstGeom prst="straightConnector1">
            <a:avLst/>
          </a:prstGeom>
          <a:ln>
            <a:solidFill>
              <a:srgbClr val="00B0F0"/>
            </a:solidFill>
            <a:tailEnd type="triangle"/>
          </a:ln>
          <a:effectLst/>
        </p:spPr>
        <p:style>
          <a:lnRef idx="2">
            <a:schemeClr val="accent1"/>
          </a:lnRef>
          <a:fillRef idx="0">
            <a:schemeClr val="accent1"/>
          </a:fillRef>
          <a:effectRef idx="1">
            <a:schemeClr val="accent1"/>
          </a:effectRef>
          <a:fontRef idx="minor">
            <a:schemeClr val="tx1"/>
          </a:fontRef>
        </p:style>
      </p:cxnSp>
      <p:grpSp>
        <p:nvGrpSpPr>
          <p:cNvPr id="111" name="Group 110">
            <a:extLst>
              <a:ext uri="{FF2B5EF4-FFF2-40B4-BE49-F238E27FC236}">
                <a16:creationId xmlns:a16="http://schemas.microsoft.com/office/drawing/2014/main" id="{418C7D92-208C-CB55-4334-315DF9A6FF74}"/>
              </a:ext>
            </a:extLst>
          </p:cNvPr>
          <p:cNvGrpSpPr/>
          <p:nvPr/>
        </p:nvGrpSpPr>
        <p:grpSpPr>
          <a:xfrm>
            <a:off x="3299266" y="3616650"/>
            <a:ext cx="549421" cy="553337"/>
            <a:chOff x="2422769" y="2651760"/>
            <a:chExt cx="549421" cy="553337"/>
          </a:xfrm>
        </p:grpSpPr>
        <p:cxnSp>
          <p:nvCxnSpPr>
            <p:cNvPr id="112" name="Straight Arrow Connector 111">
              <a:extLst>
                <a:ext uri="{FF2B5EF4-FFF2-40B4-BE49-F238E27FC236}">
                  <a16:creationId xmlns:a16="http://schemas.microsoft.com/office/drawing/2014/main" id="{96003AC0-8349-933D-D50E-423683453844}"/>
                </a:ext>
              </a:extLst>
            </p:cNvPr>
            <p:cNvCxnSpPr/>
            <p:nvPr/>
          </p:nvCxnSpPr>
          <p:spPr>
            <a:xfrm>
              <a:off x="2422769" y="2656457"/>
              <a:ext cx="273539" cy="548640"/>
            </a:xfrm>
            <a:prstGeom prst="straightConnector1">
              <a:avLst/>
            </a:prstGeom>
            <a:ln>
              <a:solidFill>
                <a:srgbClr val="00B0F0"/>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13" name="Straight Arrow Connector 112">
              <a:extLst>
                <a:ext uri="{FF2B5EF4-FFF2-40B4-BE49-F238E27FC236}">
                  <a16:creationId xmlns:a16="http://schemas.microsoft.com/office/drawing/2014/main" id="{E868A12B-DED2-0C6E-210C-656D9D3E3046}"/>
                </a:ext>
              </a:extLst>
            </p:cNvPr>
            <p:cNvCxnSpPr/>
            <p:nvPr/>
          </p:nvCxnSpPr>
          <p:spPr>
            <a:xfrm flipV="1">
              <a:off x="2697871" y="2651760"/>
              <a:ext cx="274319" cy="553337"/>
            </a:xfrm>
            <a:prstGeom prst="straightConnector1">
              <a:avLst/>
            </a:prstGeom>
            <a:ln>
              <a:solidFill>
                <a:srgbClr val="00B0F0"/>
              </a:solidFill>
              <a:tailEnd type="triangle"/>
            </a:ln>
            <a:effectLst/>
          </p:spPr>
          <p:style>
            <a:lnRef idx="2">
              <a:schemeClr val="accent1"/>
            </a:lnRef>
            <a:fillRef idx="0">
              <a:schemeClr val="accent1"/>
            </a:fillRef>
            <a:effectRef idx="1">
              <a:schemeClr val="accent1"/>
            </a:effectRef>
            <a:fontRef idx="minor">
              <a:schemeClr val="tx1"/>
            </a:fontRef>
          </p:style>
        </p:cxnSp>
      </p:grpSp>
      <p:grpSp>
        <p:nvGrpSpPr>
          <p:cNvPr id="114" name="Group 113">
            <a:extLst>
              <a:ext uri="{FF2B5EF4-FFF2-40B4-BE49-F238E27FC236}">
                <a16:creationId xmlns:a16="http://schemas.microsoft.com/office/drawing/2014/main" id="{0AFCE883-B099-80C1-1C08-30156359F9C3}"/>
              </a:ext>
            </a:extLst>
          </p:cNvPr>
          <p:cNvGrpSpPr/>
          <p:nvPr/>
        </p:nvGrpSpPr>
        <p:grpSpPr>
          <a:xfrm>
            <a:off x="3847906" y="3616650"/>
            <a:ext cx="549421" cy="553337"/>
            <a:chOff x="2422769" y="2651760"/>
            <a:chExt cx="549421" cy="553337"/>
          </a:xfrm>
        </p:grpSpPr>
        <p:cxnSp>
          <p:nvCxnSpPr>
            <p:cNvPr id="115" name="Straight Arrow Connector 114">
              <a:extLst>
                <a:ext uri="{FF2B5EF4-FFF2-40B4-BE49-F238E27FC236}">
                  <a16:creationId xmlns:a16="http://schemas.microsoft.com/office/drawing/2014/main" id="{2E294630-1C9B-8D94-65D4-7A37D5579E08}"/>
                </a:ext>
              </a:extLst>
            </p:cNvPr>
            <p:cNvCxnSpPr/>
            <p:nvPr/>
          </p:nvCxnSpPr>
          <p:spPr>
            <a:xfrm>
              <a:off x="2422769" y="2656457"/>
              <a:ext cx="273539" cy="548640"/>
            </a:xfrm>
            <a:prstGeom prst="straightConnector1">
              <a:avLst/>
            </a:prstGeom>
            <a:ln>
              <a:solidFill>
                <a:srgbClr val="00B0F0"/>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16" name="Straight Arrow Connector 115">
              <a:extLst>
                <a:ext uri="{FF2B5EF4-FFF2-40B4-BE49-F238E27FC236}">
                  <a16:creationId xmlns:a16="http://schemas.microsoft.com/office/drawing/2014/main" id="{22C528A9-A925-F844-C06D-CF7BCCD8FDE6}"/>
                </a:ext>
              </a:extLst>
            </p:cNvPr>
            <p:cNvCxnSpPr/>
            <p:nvPr/>
          </p:nvCxnSpPr>
          <p:spPr>
            <a:xfrm flipV="1">
              <a:off x="2697871" y="2651760"/>
              <a:ext cx="274319" cy="553337"/>
            </a:xfrm>
            <a:prstGeom prst="straightConnector1">
              <a:avLst/>
            </a:prstGeom>
            <a:ln>
              <a:solidFill>
                <a:srgbClr val="00B0F0"/>
              </a:solidFill>
              <a:tailEnd type="triangle"/>
            </a:ln>
            <a:effectLst/>
          </p:spPr>
          <p:style>
            <a:lnRef idx="2">
              <a:schemeClr val="accent1"/>
            </a:lnRef>
            <a:fillRef idx="0">
              <a:schemeClr val="accent1"/>
            </a:fillRef>
            <a:effectRef idx="1">
              <a:schemeClr val="accent1"/>
            </a:effectRef>
            <a:fontRef idx="minor">
              <a:schemeClr val="tx1"/>
            </a:fontRef>
          </p:style>
        </p:cxnSp>
      </p:grpSp>
      <p:grpSp>
        <p:nvGrpSpPr>
          <p:cNvPr id="117" name="Group 116">
            <a:extLst>
              <a:ext uri="{FF2B5EF4-FFF2-40B4-BE49-F238E27FC236}">
                <a16:creationId xmlns:a16="http://schemas.microsoft.com/office/drawing/2014/main" id="{68AD8A33-B52D-63D6-308B-CE3B0C5727B2}"/>
              </a:ext>
            </a:extLst>
          </p:cNvPr>
          <p:cNvGrpSpPr/>
          <p:nvPr/>
        </p:nvGrpSpPr>
        <p:grpSpPr>
          <a:xfrm>
            <a:off x="4396546" y="3616650"/>
            <a:ext cx="549421" cy="553337"/>
            <a:chOff x="2422769" y="2651760"/>
            <a:chExt cx="549421" cy="553337"/>
          </a:xfrm>
        </p:grpSpPr>
        <p:cxnSp>
          <p:nvCxnSpPr>
            <p:cNvPr id="118" name="Straight Arrow Connector 117">
              <a:extLst>
                <a:ext uri="{FF2B5EF4-FFF2-40B4-BE49-F238E27FC236}">
                  <a16:creationId xmlns:a16="http://schemas.microsoft.com/office/drawing/2014/main" id="{E7736E29-6B5C-DF34-3689-F1A69E3F23B6}"/>
                </a:ext>
              </a:extLst>
            </p:cNvPr>
            <p:cNvCxnSpPr/>
            <p:nvPr/>
          </p:nvCxnSpPr>
          <p:spPr>
            <a:xfrm>
              <a:off x="2422769" y="2656457"/>
              <a:ext cx="273539" cy="548640"/>
            </a:xfrm>
            <a:prstGeom prst="straightConnector1">
              <a:avLst/>
            </a:prstGeom>
            <a:ln>
              <a:solidFill>
                <a:srgbClr val="00B0F0"/>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19" name="Straight Arrow Connector 118">
              <a:extLst>
                <a:ext uri="{FF2B5EF4-FFF2-40B4-BE49-F238E27FC236}">
                  <a16:creationId xmlns:a16="http://schemas.microsoft.com/office/drawing/2014/main" id="{D98D1D3B-0C2D-7D01-328A-4074FA353D4D}"/>
                </a:ext>
              </a:extLst>
            </p:cNvPr>
            <p:cNvCxnSpPr/>
            <p:nvPr/>
          </p:nvCxnSpPr>
          <p:spPr>
            <a:xfrm flipV="1">
              <a:off x="2697871" y="2651760"/>
              <a:ext cx="274319" cy="553337"/>
            </a:xfrm>
            <a:prstGeom prst="straightConnector1">
              <a:avLst/>
            </a:prstGeom>
            <a:ln>
              <a:solidFill>
                <a:srgbClr val="00B0F0"/>
              </a:solidFill>
              <a:tailEnd type="triangle"/>
            </a:ln>
            <a:effectLst/>
          </p:spPr>
          <p:style>
            <a:lnRef idx="2">
              <a:schemeClr val="accent1"/>
            </a:lnRef>
            <a:fillRef idx="0">
              <a:schemeClr val="accent1"/>
            </a:fillRef>
            <a:effectRef idx="1">
              <a:schemeClr val="accent1"/>
            </a:effectRef>
            <a:fontRef idx="minor">
              <a:schemeClr val="tx1"/>
            </a:fontRef>
          </p:style>
        </p:cxnSp>
      </p:grpSp>
      <p:grpSp>
        <p:nvGrpSpPr>
          <p:cNvPr id="120" name="Group 119">
            <a:extLst>
              <a:ext uri="{FF2B5EF4-FFF2-40B4-BE49-F238E27FC236}">
                <a16:creationId xmlns:a16="http://schemas.microsoft.com/office/drawing/2014/main" id="{91F2C563-4161-D0DC-826A-F2BE5586F213}"/>
              </a:ext>
            </a:extLst>
          </p:cNvPr>
          <p:cNvGrpSpPr/>
          <p:nvPr/>
        </p:nvGrpSpPr>
        <p:grpSpPr>
          <a:xfrm>
            <a:off x="4945186" y="3616650"/>
            <a:ext cx="549421" cy="553337"/>
            <a:chOff x="2422769" y="2651760"/>
            <a:chExt cx="549421" cy="553337"/>
          </a:xfrm>
        </p:grpSpPr>
        <p:cxnSp>
          <p:nvCxnSpPr>
            <p:cNvPr id="121" name="Straight Arrow Connector 120">
              <a:extLst>
                <a:ext uri="{FF2B5EF4-FFF2-40B4-BE49-F238E27FC236}">
                  <a16:creationId xmlns:a16="http://schemas.microsoft.com/office/drawing/2014/main" id="{382B5244-F031-0ADE-96A8-F2C8FE8C56F7}"/>
                </a:ext>
              </a:extLst>
            </p:cNvPr>
            <p:cNvCxnSpPr/>
            <p:nvPr/>
          </p:nvCxnSpPr>
          <p:spPr>
            <a:xfrm>
              <a:off x="2422769" y="2656457"/>
              <a:ext cx="273539" cy="548640"/>
            </a:xfrm>
            <a:prstGeom prst="straightConnector1">
              <a:avLst/>
            </a:prstGeom>
            <a:ln>
              <a:solidFill>
                <a:srgbClr val="00B0F0"/>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22" name="Straight Arrow Connector 121">
              <a:extLst>
                <a:ext uri="{FF2B5EF4-FFF2-40B4-BE49-F238E27FC236}">
                  <a16:creationId xmlns:a16="http://schemas.microsoft.com/office/drawing/2014/main" id="{9B76457A-D746-9EA7-1B99-EA96485C69F2}"/>
                </a:ext>
              </a:extLst>
            </p:cNvPr>
            <p:cNvCxnSpPr/>
            <p:nvPr/>
          </p:nvCxnSpPr>
          <p:spPr>
            <a:xfrm flipV="1">
              <a:off x="2697871" y="2651760"/>
              <a:ext cx="274319" cy="553337"/>
            </a:xfrm>
            <a:prstGeom prst="straightConnector1">
              <a:avLst/>
            </a:prstGeom>
            <a:ln>
              <a:solidFill>
                <a:srgbClr val="00B0F0"/>
              </a:solidFill>
              <a:tailEnd type="triangle"/>
            </a:ln>
            <a:effectLst/>
          </p:spPr>
          <p:style>
            <a:lnRef idx="2">
              <a:schemeClr val="accent1"/>
            </a:lnRef>
            <a:fillRef idx="0">
              <a:schemeClr val="accent1"/>
            </a:fillRef>
            <a:effectRef idx="1">
              <a:schemeClr val="accent1"/>
            </a:effectRef>
            <a:fontRef idx="minor">
              <a:schemeClr val="tx1"/>
            </a:fontRef>
          </p:style>
        </p:cxnSp>
      </p:grpSp>
      <mc:AlternateContent xmlns:mc="http://schemas.openxmlformats.org/markup-compatibility/2006" xmlns:a14="http://schemas.microsoft.com/office/drawing/2010/main">
        <mc:Choice Requires="a14">
          <p:sp>
            <p:nvSpPr>
              <p:cNvPr id="123" name="TextBox 122">
                <a:extLst>
                  <a:ext uri="{FF2B5EF4-FFF2-40B4-BE49-F238E27FC236}">
                    <a16:creationId xmlns:a16="http://schemas.microsoft.com/office/drawing/2014/main" id="{93DB03BA-7105-BA09-7F4E-91A967DCA54C}"/>
                  </a:ext>
                </a:extLst>
              </p:cNvPr>
              <p:cNvSpPr txBox="1"/>
              <p:nvPr/>
            </p:nvSpPr>
            <p:spPr>
              <a:xfrm>
                <a:off x="6546948" y="2443819"/>
                <a:ext cx="1640384" cy="430887"/>
              </a:xfrm>
              <a:prstGeom prst="rect">
                <a:avLst/>
              </a:prstGeom>
              <a:noFill/>
            </p:spPr>
            <p:txBody>
              <a:bodyPr vert="horz"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800" b="0" i="1" smtClean="0">
                          <a:solidFill>
                            <a:srgbClr val="003C71"/>
                          </a:solidFill>
                          <a:latin typeface="Cambria Math" panose="02040503050406030204" pitchFamily="18" charset="0"/>
                        </a:rPr>
                        <m:t>𝑗</m:t>
                      </m:r>
                      <m:r>
                        <a:rPr lang="en-US" sz="2800" b="0" i="1" smtClean="0">
                          <a:solidFill>
                            <a:srgbClr val="003C71"/>
                          </a:solidFill>
                          <a:latin typeface="Cambria Math" panose="02040503050406030204" pitchFamily="18" charset="0"/>
                        </a:rPr>
                        <m:t>=</m:t>
                      </m:r>
                      <m:r>
                        <a:rPr lang="en-US" sz="2800" b="0" i="1" smtClean="0">
                          <a:solidFill>
                            <a:srgbClr val="003C71"/>
                          </a:solidFill>
                          <a:latin typeface="Cambria Math" panose="02040503050406030204" pitchFamily="18" charset="0"/>
                        </a:rPr>
                        <m:t>𝐹</m:t>
                      </m:r>
                      <m:r>
                        <a:rPr lang="en-US" sz="2800" b="0" i="1" smtClean="0">
                          <a:solidFill>
                            <a:srgbClr val="003C71"/>
                          </a:solidFill>
                          <a:latin typeface="Cambria Math" panose="02040503050406030204" pitchFamily="18" charset="0"/>
                        </a:rPr>
                        <m:t>⇅</m:t>
                      </m:r>
                      <m:r>
                        <a:rPr lang="en-US" sz="2800" b="0" i="1" smtClean="0">
                          <a:solidFill>
                            <a:srgbClr val="003C71"/>
                          </a:solidFill>
                          <a:latin typeface="Cambria Math" panose="02040503050406030204" pitchFamily="18" charset="0"/>
                        </a:rPr>
                        <m:t>𝑇</m:t>
                      </m:r>
                    </m:oMath>
                  </m:oMathPara>
                </a14:m>
                <a:endParaRPr lang="en-US" sz="2800" dirty="0" err="1">
                  <a:solidFill>
                    <a:srgbClr val="003C71"/>
                  </a:solidFill>
                </a:endParaRPr>
              </a:p>
            </p:txBody>
          </p:sp>
        </mc:Choice>
        <mc:Fallback xmlns="">
          <p:sp>
            <p:nvSpPr>
              <p:cNvPr id="123" name="TextBox 122">
                <a:extLst>
                  <a:ext uri="{FF2B5EF4-FFF2-40B4-BE49-F238E27FC236}">
                    <a16:creationId xmlns:a16="http://schemas.microsoft.com/office/drawing/2014/main" id="{93DB03BA-7105-BA09-7F4E-91A967DCA54C}"/>
                  </a:ext>
                </a:extLst>
              </p:cNvPr>
              <p:cNvSpPr txBox="1">
                <a:spLocks noRot="1" noChangeAspect="1" noMove="1" noResize="1" noEditPoints="1" noAdjustHandles="1" noChangeArrowheads="1" noChangeShapeType="1" noTextEdit="1"/>
              </p:cNvSpPr>
              <p:nvPr/>
            </p:nvSpPr>
            <p:spPr>
              <a:xfrm>
                <a:off x="6546948" y="2443819"/>
                <a:ext cx="1640384" cy="430887"/>
              </a:xfrm>
              <a:prstGeom prst="rect">
                <a:avLst/>
              </a:prstGeom>
              <a:blipFill>
                <a:blip r:embed="rId9"/>
                <a:stretch>
                  <a:fillRect l="-6154" r="-3846" b="-28571"/>
                </a:stretch>
              </a:blipFill>
            </p:spPr>
            <p:txBody>
              <a:bodyPr/>
              <a:lstStyle/>
              <a:p>
                <a:r>
                  <a:rPr lang="en-US">
                    <a:noFill/>
                  </a:rPr>
                  <a:t> </a:t>
                </a:r>
              </a:p>
            </p:txBody>
          </p:sp>
        </mc:Fallback>
      </mc:AlternateContent>
    </p:spTree>
    <p:extLst>
      <p:ext uri="{BB962C8B-B14F-4D97-AF65-F5344CB8AC3E}">
        <p14:creationId xmlns:p14="http://schemas.microsoft.com/office/powerpoint/2010/main" val="116790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22" presetClass="entr" presetSubtype="8" fill="hold" nodeType="withEffect">
                                  <p:stCondLst>
                                    <p:cond delay="0"/>
                                  </p:stCondLst>
                                  <p:childTnLst>
                                    <p:set>
                                      <p:cBhvr>
                                        <p:cTn id="8" dur="1" fill="hold">
                                          <p:stCondLst>
                                            <p:cond delay="0"/>
                                          </p:stCondLst>
                                        </p:cTn>
                                        <p:tgtEl>
                                          <p:spTgt spid="33"/>
                                        </p:tgtEl>
                                        <p:attrNameLst>
                                          <p:attrName>style.visibility</p:attrName>
                                        </p:attrNameLst>
                                      </p:cBhvr>
                                      <p:to>
                                        <p:strVal val="visible"/>
                                      </p:to>
                                    </p:set>
                                    <p:animEffect transition="in" filter="wipe(left)">
                                      <p:cBhvr>
                                        <p:cTn id="9" dur="2000"/>
                                        <p:tgtEl>
                                          <p:spTgt spid="33"/>
                                        </p:tgtEl>
                                      </p:cBhvr>
                                    </p:animEffect>
                                  </p:childTnLst>
                                </p:cTn>
                              </p:par>
                              <p:par>
                                <p:cTn id="10" presetID="22" presetClass="entr" presetSubtype="8" fill="hold" nodeType="with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wipe(left)">
                                      <p:cBhvr>
                                        <p:cTn id="12" dur="2000"/>
                                        <p:tgtEl>
                                          <p:spTgt spid="1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23"/>
                                        </p:tgtEl>
                                        <p:attrNameLst>
                                          <p:attrName>style.visibility</p:attrName>
                                        </p:attrNameLst>
                                      </p:cBhvr>
                                      <p:to>
                                        <p:strVal val="visible"/>
                                      </p:to>
                                    </p:set>
                                    <p:animEffect transition="in" filter="fade">
                                      <p:cBhvr>
                                        <p:cTn id="17" dur="2000"/>
                                        <p:tgtEl>
                                          <p:spTgt spid="123"/>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49"/>
                                        </p:tgtEl>
                                        <p:attrNameLst>
                                          <p:attrName>style.visibility</p:attrName>
                                        </p:attrNameLst>
                                      </p:cBhvr>
                                      <p:to>
                                        <p:strVal val="visible"/>
                                      </p:to>
                                    </p:set>
                                    <p:animEffect transition="in" filter="fade">
                                      <p:cBhvr>
                                        <p:cTn id="20" dur="2000"/>
                                        <p:tgtEl>
                                          <p:spTgt spid="49"/>
                                        </p:tgtEl>
                                      </p:cBhvr>
                                    </p:animEffec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50"/>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nodeType="clickEffect">
                                  <p:stCondLst>
                                    <p:cond delay="0"/>
                                  </p:stCondLst>
                                  <p:childTnLst>
                                    <p:set>
                                      <p:cBhvr>
                                        <p:cTn id="28" dur="1" fill="hold">
                                          <p:stCondLst>
                                            <p:cond delay="0"/>
                                          </p:stCondLst>
                                        </p:cTn>
                                        <p:tgtEl>
                                          <p:spTgt spid="3"/>
                                        </p:tgtEl>
                                        <p:attrNameLst>
                                          <p:attrName>style.visibility</p:attrName>
                                        </p:attrNameLst>
                                      </p:cBhvr>
                                      <p:to>
                                        <p:strVal val="visible"/>
                                      </p:to>
                                    </p:set>
                                    <p:animEffect transition="in" filter="wipe(left)">
                                      <p:cBhvr>
                                        <p:cTn id="29" dur="500"/>
                                        <p:tgtEl>
                                          <p:spTgt spid="3"/>
                                        </p:tgtEl>
                                      </p:cBhvr>
                                    </p:animEffect>
                                  </p:childTnLst>
                                </p:cTn>
                              </p:par>
                              <p:par>
                                <p:cTn id="30" presetID="22" presetClass="entr" presetSubtype="8" fill="hold" nodeType="withEffect">
                                  <p:stCondLst>
                                    <p:cond delay="0"/>
                                  </p:stCondLst>
                                  <p:childTnLst>
                                    <p:set>
                                      <p:cBhvr>
                                        <p:cTn id="31" dur="1" fill="hold">
                                          <p:stCondLst>
                                            <p:cond delay="0"/>
                                          </p:stCondLst>
                                        </p:cTn>
                                        <p:tgtEl>
                                          <p:spTgt spid="6"/>
                                        </p:tgtEl>
                                        <p:attrNameLst>
                                          <p:attrName>style.visibility</p:attrName>
                                        </p:attrNameLst>
                                      </p:cBhvr>
                                      <p:to>
                                        <p:strVal val="visible"/>
                                      </p:to>
                                    </p:set>
                                    <p:animEffect transition="in" filter="wipe(left)">
                                      <p:cBhvr>
                                        <p:cTn id="32" dur="500"/>
                                        <p:tgtEl>
                                          <p:spTgt spid="6"/>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91"/>
                                        </p:tgtEl>
                                        <p:attrNameLst>
                                          <p:attrName>style.visibility</p:attrName>
                                        </p:attrNameLst>
                                      </p:cBhvr>
                                      <p:to>
                                        <p:strVal val="visible"/>
                                      </p:to>
                                    </p:set>
                                    <p:animEffect transition="in" filter="fade">
                                      <p:cBhvr>
                                        <p:cTn id="35" dur="2000"/>
                                        <p:tgtEl>
                                          <p:spTgt spid="91"/>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90"/>
                                        </p:tgtEl>
                                        <p:attrNameLst>
                                          <p:attrName>style.visibility</p:attrName>
                                        </p:attrNameLst>
                                      </p:cBhvr>
                                      <p:to>
                                        <p:strVal val="visible"/>
                                      </p:to>
                                    </p:set>
                                    <p:animEffect transition="in" filter="fade">
                                      <p:cBhvr>
                                        <p:cTn id="38" dur="2000"/>
                                        <p:tgtEl>
                                          <p:spTgt spid="90"/>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8" fill="hold" nodeType="clickEffect">
                                  <p:stCondLst>
                                    <p:cond delay="0"/>
                                  </p:stCondLst>
                                  <p:childTnLst>
                                    <p:set>
                                      <p:cBhvr>
                                        <p:cTn id="42" dur="1" fill="hold">
                                          <p:stCondLst>
                                            <p:cond delay="0"/>
                                          </p:stCondLst>
                                        </p:cTn>
                                        <p:tgtEl>
                                          <p:spTgt spid="74"/>
                                        </p:tgtEl>
                                        <p:attrNameLst>
                                          <p:attrName>style.visibility</p:attrName>
                                        </p:attrNameLst>
                                      </p:cBhvr>
                                      <p:to>
                                        <p:strVal val="visible"/>
                                      </p:to>
                                    </p:set>
                                    <p:animEffect transition="in" filter="wipe(left)">
                                      <p:cBhvr>
                                        <p:cTn id="43" dur="2000"/>
                                        <p:tgtEl>
                                          <p:spTgt spid="74"/>
                                        </p:tgtEl>
                                      </p:cBhvr>
                                    </p:animEffect>
                                  </p:childTnLst>
                                </p:cTn>
                              </p:par>
                              <p:par>
                                <p:cTn id="44" presetID="22" presetClass="entr" presetSubtype="8" fill="hold" nodeType="withEffect">
                                  <p:stCondLst>
                                    <p:cond delay="0"/>
                                  </p:stCondLst>
                                  <p:childTnLst>
                                    <p:set>
                                      <p:cBhvr>
                                        <p:cTn id="45" dur="1" fill="hold">
                                          <p:stCondLst>
                                            <p:cond delay="0"/>
                                          </p:stCondLst>
                                        </p:cTn>
                                        <p:tgtEl>
                                          <p:spTgt spid="57"/>
                                        </p:tgtEl>
                                        <p:attrNameLst>
                                          <p:attrName>style.visibility</p:attrName>
                                        </p:attrNameLst>
                                      </p:cBhvr>
                                      <p:to>
                                        <p:strVal val="visible"/>
                                      </p:to>
                                    </p:set>
                                    <p:animEffect transition="in" filter="wipe(left)">
                                      <p:cBhvr>
                                        <p:cTn id="46" dur="2000"/>
                                        <p:tgtEl>
                                          <p:spTgt spid="57"/>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8" fill="hold" nodeType="clickEffect">
                                  <p:stCondLst>
                                    <p:cond delay="0"/>
                                  </p:stCondLst>
                                  <p:childTnLst>
                                    <p:set>
                                      <p:cBhvr>
                                        <p:cTn id="50" dur="1" fill="hold">
                                          <p:stCondLst>
                                            <p:cond delay="0"/>
                                          </p:stCondLst>
                                        </p:cTn>
                                        <p:tgtEl>
                                          <p:spTgt spid="92"/>
                                        </p:tgtEl>
                                        <p:attrNameLst>
                                          <p:attrName>style.visibility</p:attrName>
                                        </p:attrNameLst>
                                      </p:cBhvr>
                                      <p:to>
                                        <p:strVal val="visible"/>
                                      </p:to>
                                    </p:set>
                                    <p:animEffect transition="in" filter="wipe(left)">
                                      <p:cBhvr>
                                        <p:cTn id="51" dur="1000"/>
                                        <p:tgtEl>
                                          <p:spTgt spid="92"/>
                                        </p:tgtEl>
                                      </p:cBhvr>
                                    </p:animEffect>
                                  </p:childTnLst>
                                </p:cTn>
                              </p:par>
                            </p:childTnLst>
                          </p:cTn>
                        </p:par>
                        <p:par>
                          <p:cTn id="52" fill="hold">
                            <p:stCondLst>
                              <p:cond delay="1000"/>
                            </p:stCondLst>
                            <p:childTnLst>
                              <p:par>
                                <p:cTn id="53" presetID="22" presetClass="entr" presetSubtype="8" fill="hold" nodeType="afterEffect">
                                  <p:stCondLst>
                                    <p:cond delay="0"/>
                                  </p:stCondLst>
                                  <p:childTnLst>
                                    <p:set>
                                      <p:cBhvr>
                                        <p:cTn id="54" dur="1" fill="hold">
                                          <p:stCondLst>
                                            <p:cond delay="0"/>
                                          </p:stCondLst>
                                        </p:cTn>
                                        <p:tgtEl>
                                          <p:spTgt spid="95"/>
                                        </p:tgtEl>
                                        <p:attrNameLst>
                                          <p:attrName>style.visibility</p:attrName>
                                        </p:attrNameLst>
                                      </p:cBhvr>
                                      <p:to>
                                        <p:strVal val="visible"/>
                                      </p:to>
                                    </p:set>
                                    <p:animEffect transition="in" filter="wipe(left)">
                                      <p:cBhvr>
                                        <p:cTn id="55" dur="1000"/>
                                        <p:tgtEl>
                                          <p:spTgt spid="95"/>
                                        </p:tgtEl>
                                      </p:cBhvr>
                                    </p:animEffect>
                                  </p:childTnLst>
                                </p:cTn>
                              </p:par>
                            </p:childTnLst>
                          </p:cTn>
                        </p:par>
                        <p:par>
                          <p:cTn id="56" fill="hold">
                            <p:stCondLst>
                              <p:cond delay="2000"/>
                            </p:stCondLst>
                            <p:childTnLst>
                              <p:par>
                                <p:cTn id="57" presetID="22" presetClass="entr" presetSubtype="8" fill="hold" nodeType="afterEffect">
                                  <p:stCondLst>
                                    <p:cond delay="0"/>
                                  </p:stCondLst>
                                  <p:childTnLst>
                                    <p:set>
                                      <p:cBhvr>
                                        <p:cTn id="58" dur="1" fill="hold">
                                          <p:stCondLst>
                                            <p:cond delay="0"/>
                                          </p:stCondLst>
                                        </p:cTn>
                                        <p:tgtEl>
                                          <p:spTgt spid="98"/>
                                        </p:tgtEl>
                                        <p:attrNameLst>
                                          <p:attrName>style.visibility</p:attrName>
                                        </p:attrNameLst>
                                      </p:cBhvr>
                                      <p:to>
                                        <p:strVal val="visible"/>
                                      </p:to>
                                    </p:set>
                                    <p:animEffect transition="in" filter="wipe(left)">
                                      <p:cBhvr>
                                        <p:cTn id="59" dur="1000"/>
                                        <p:tgtEl>
                                          <p:spTgt spid="98"/>
                                        </p:tgtEl>
                                      </p:cBhvr>
                                    </p:animEffect>
                                  </p:childTnLst>
                                </p:cTn>
                              </p:par>
                            </p:childTnLst>
                          </p:cTn>
                        </p:par>
                        <p:par>
                          <p:cTn id="60" fill="hold">
                            <p:stCondLst>
                              <p:cond delay="3000"/>
                            </p:stCondLst>
                            <p:childTnLst>
                              <p:par>
                                <p:cTn id="61" presetID="22" presetClass="entr" presetSubtype="8" fill="hold" nodeType="afterEffect">
                                  <p:stCondLst>
                                    <p:cond delay="0"/>
                                  </p:stCondLst>
                                  <p:childTnLst>
                                    <p:set>
                                      <p:cBhvr>
                                        <p:cTn id="62" dur="1" fill="hold">
                                          <p:stCondLst>
                                            <p:cond delay="0"/>
                                          </p:stCondLst>
                                        </p:cTn>
                                        <p:tgtEl>
                                          <p:spTgt spid="101"/>
                                        </p:tgtEl>
                                        <p:attrNameLst>
                                          <p:attrName>style.visibility</p:attrName>
                                        </p:attrNameLst>
                                      </p:cBhvr>
                                      <p:to>
                                        <p:strVal val="visible"/>
                                      </p:to>
                                    </p:set>
                                    <p:animEffect transition="in" filter="wipe(left)">
                                      <p:cBhvr>
                                        <p:cTn id="63" dur="1000"/>
                                        <p:tgtEl>
                                          <p:spTgt spid="101"/>
                                        </p:tgtEl>
                                      </p:cBhvr>
                                    </p:animEffect>
                                  </p:childTnLst>
                                </p:cTn>
                              </p:par>
                            </p:childTnLst>
                          </p:cTn>
                        </p:par>
                        <p:par>
                          <p:cTn id="64" fill="hold">
                            <p:stCondLst>
                              <p:cond delay="4000"/>
                            </p:stCondLst>
                            <p:childTnLst>
                              <p:par>
                                <p:cTn id="65" presetID="22" presetClass="entr" presetSubtype="8" fill="hold" nodeType="afterEffect">
                                  <p:stCondLst>
                                    <p:cond delay="0"/>
                                  </p:stCondLst>
                                  <p:childTnLst>
                                    <p:set>
                                      <p:cBhvr>
                                        <p:cTn id="66" dur="1" fill="hold">
                                          <p:stCondLst>
                                            <p:cond delay="0"/>
                                          </p:stCondLst>
                                        </p:cTn>
                                        <p:tgtEl>
                                          <p:spTgt spid="104"/>
                                        </p:tgtEl>
                                        <p:attrNameLst>
                                          <p:attrName>style.visibility</p:attrName>
                                        </p:attrNameLst>
                                      </p:cBhvr>
                                      <p:to>
                                        <p:strVal val="visible"/>
                                      </p:to>
                                    </p:set>
                                    <p:animEffect transition="in" filter="wipe(left)">
                                      <p:cBhvr>
                                        <p:cTn id="67" dur="1000"/>
                                        <p:tgtEl>
                                          <p:spTgt spid="104"/>
                                        </p:tgtEl>
                                      </p:cBhvr>
                                    </p:animEffect>
                                  </p:childTnLst>
                                </p:cTn>
                              </p:par>
                            </p:childTnLst>
                          </p:cTn>
                        </p:par>
                      </p:childTnLst>
                    </p:cTn>
                  </p:par>
                  <p:par>
                    <p:cTn id="68" fill="hold">
                      <p:stCondLst>
                        <p:cond delay="indefinite"/>
                      </p:stCondLst>
                      <p:childTnLst>
                        <p:par>
                          <p:cTn id="69" fill="hold">
                            <p:stCondLst>
                              <p:cond delay="0"/>
                            </p:stCondLst>
                            <p:childTnLst>
                              <p:par>
                                <p:cTn id="70" presetID="22" presetClass="entr" presetSubtype="8" fill="hold" nodeType="clickEffect">
                                  <p:stCondLst>
                                    <p:cond delay="0"/>
                                  </p:stCondLst>
                                  <p:childTnLst>
                                    <p:set>
                                      <p:cBhvr>
                                        <p:cTn id="71" dur="1" fill="hold">
                                          <p:stCondLst>
                                            <p:cond delay="0"/>
                                          </p:stCondLst>
                                        </p:cTn>
                                        <p:tgtEl>
                                          <p:spTgt spid="110"/>
                                        </p:tgtEl>
                                        <p:attrNameLst>
                                          <p:attrName>style.visibility</p:attrName>
                                        </p:attrNameLst>
                                      </p:cBhvr>
                                      <p:to>
                                        <p:strVal val="visible"/>
                                      </p:to>
                                    </p:set>
                                    <p:animEffect transition="in" filter="wipe(left)">
                                      <p:cBhvr>
                                        <p:cTn id="72" dur="500"/>
                                        <p:tgtEl>
                                          <p:spTgt spid="110"/>
                                        </p:tgtEl>
                                      </p:cBhvr>
                                    </p:animEffect>
                                  </p:childTnLst>
                                </p:cTn>
                              </p:par>
                            </p:childTnLst>
                          </p:cTn>
                        </p:par>
                        <p:par>
                          <p:cTn id="73" fill="hold">
                            <p:stCondLst>
                              <p:cond delay="500"/>
                            </p:stCondLst>
                            <p:childTnLst>
                              <p:par>
                                <p:cTn id="74" presetID="22" presetClass="entr" presetSubtype="8" fill="hold" nodeType="afterEffect">
                                  <p:stCondLst>
                                    <p:cond delay="0"/>
                                  </p:stCondLst>
                                  <p:childTnLst>
                                    <p:set>
                                      <p:cBhvr>
                                        <p:cTn id="75" dur="1" fill="hold">
                                          <p:stCondLst>
                                            <p:cond delay="0"/>
                                          </p:stCondLst>
                                        </p:cTn>
                                        <p:tgtEl>
                                          <p:spTgt spid="111"/>
                                        </p:tgtEl>
                                        <p:attrNameLst>
                                          <p:attrName>style.visibility</p:attrName>
                                        </p:attrNameLst>
                                      </p:cBhvr>
                                      <p:to>
                                        <p:strVal val="visible"/>
                                      </p:to>
                                    </p:set>
                                    <p:animEffect transition="in" filter="wipe(left)">
                                      <p:cBhvr>
                                        <p:cTn id="76" dur="1000"/>
                                        <p:tgtEl>
                                          <p:spTgt spid="111"/>
                                        </p:tgtEl>
                                      </p:cBhvr>
                                    </p:animEffect>
                                  </p:childTnLst>
                                </p:cTn>
                              </p:par>
                            </p:childTnLst>
                          </p:cTn>
                        </p:par>
                        <p:par>
                          <p:cTn id="77" fill="hold">
                            <p:stCondLst>
                              <p:cond delay="1500"/>
                            </p:stCondLst>
                            <p:childTnLst>
                              <p:par>
                                <p:cTn id="78" presetID="22" presetClass="entr" presetSubtype="8" fill="hold" nodeType="afterEffect">
                                  <p:stCondLst>
                                    <p:cond delay="0"/>
                                  </p:stCondLst>
                                  <p:childTnLst>
                                    <p:set>
                                      <p:cBhvr>
                                        <p:cTn id="79" dur="1" fill="hold">
                                          <p:stCondLst>
                                            <p:cond delay="0"/>
                                          </p:stCondLst>
                                        </p:cTn>
                                        <p:tgtEl>
                                          <p:spTgt spid="114"/>
                                        </p:tgtEl>
                                        <p:attrNameLst>
                                          <p:attrName>style.visibility</p:attrName>
                                        </p:attrNameLst>
                                      </p:cBhvr>
                                      <p:to>
                                        <p:strVal val="visible"/>
                                      </p:to>
                                    </p:set>
                                    <p:animEffect transition="in" filter="wipe(left)">
                                      <p:cBhvr>
                                        <p:cTn id="80" dur="1000"/>
                                        <p:tgtEl>
                                          <p:spTgt spid="114"/>
                                        </p:tgtEl>
                                      </p:cBhvr>
                                    </p:animEffect>
                                  </p:childTnLst>
                                </p:cTn>
                              </p:par>
                            </p:childTnLst>
                          </p:cTn>
                        </p:par>
                        <p:par>
                          <p:cTn id="81" fill="hold">
                            <p:stCondLst>
                              <p:cond delay="2500"/>
                            </p:stCondLst>
                            <p:childTnLst>
                              <p:par>
                                <p:cTn id="82" presetID="22" presetClass="entr" presetSubtype="8" fill="hold" nodeType="afterEffect">
                                  <p:stCondLst>
                                    <p:cond delay="0"/>
                                  </p:stCondLst>
                                  <p:childTnLst>
                                    <p:set>
                                      <p:cBhvr>
                                        <p:cTn id="83" dur="1" fill="hold">
                                          <p:stCondLst>
                                            <p:cond delay="0"/>
                                          </p:stCondLst>
                                        </p:cTn>
                                        <p:tgtEl>
                                          <p:spTgt spid="117"/>
                                        </p:tgtEl>
                                        <p:attrNameLst>
                                          <p:attrName>style.visibility</p:attrName>
                                        </p:attrNameLst>
                                      </p:cBhvr>
                                      <p:to>
                                        <p:strVal val="visible"/>
                                      </p:to>
                                    </p:set>
                                    <p:animEffect transition="in" filter="wipe(left)">
                                      <p:cBhvr>
                                        <p:cTn id="84" dur="1000"/>
                                        <p:tgtEl>
                                          <p:spTgt spid="117"/>
                                        </p:tgtEl>
                                      </p:cBhvr>
                                    </p:animEffect>
                                  </p:childTnLst>
                                </p:cTn>
                              </p:par>
                            </p:childTnLst>
                          </p:cTn>
                        </p:par>
                        <p:par>
                          <p:cTn id="85" fill="hold">
                            <p:stCondLst>
                              <p:cond delay="3500"/>
                            </p:stCondLst>
                            <p:childTnLst>
                              <p:par>
                                <p:cTn id="86" presetID="22" presetClass="entr" presetSubtype="8" fill="hold" nodeType="afterEffect">
                                  <p:stCondLst>
                                    <p:cond delay="0"/>
                                  </p:stCondLst>
                                  <p:childTnLst>
                                    <p:set>
                                      <p:cBhvr>
                                        <p:cTn id="87" dur="1" fill="hold">
                                          <p:stCondLst>
                                            <p:cond delay="0"/>
                                          </p:stCondLst>
                                        </p:cTn>
                                        <p:tgtEl>
                                          <p:spTgt spid="120"/>
                                        </p:tgtEl>
                                        <p:attrNameLst>
                                          <p:attrName>style.visibility</p:attrName>
                                        </p:attrNameLst>
                                      </p:cBhvr>
                                      <p:to>
                                        <p:strVal val="visible"/>
                                      </p:to>
                                    </p:set>
                                    <p:animEffect transition="in" filter="wipe(left)">
                                      <p:cBhvr>
                                        <p:cTn id="88" dur="1000"/>
                                        <p:tgtEl>
                                          <p:spTgt spid="120"/>
                                        </p:tgtEl>
                                      </p:cBhvr>
                                    </p:animEffect>
                                  </p:childTnLst>
                                </p:cTn>
                              </p:par>
                            </p:childTnLst>
                          </p:cTn>
                        </p:par>
                        <p:par>
                          <p:cTn id="89" fill="hold">
                            <p:stCondLst>
                              <p:cond delay="4500"/>
                            </p:stCondLst>
                            <p:childTnLst>
                              <p:par>
                                <p:cTn id="90" presetID="22" presetClass="entr" presetSubtype="8" fill="hold" nodeType="afterEffect">
                                  <p:stCondLst>
                                    <p:cond delay="0"/>
                                  </p:stCondLst>
                                  <p:childTnLst>
                                    <p:set>
                                      <p:cBhvr>
                                        <p:cTn id="91" dur="1" fill="hold">
                                          <p:stCondLst>
                                            <p:cond delay="0"/>
                                          </p:stCondLst>
                                        </p:cTn>
                                        <p:tgtEl>
                                          <p:spTgt spid="109"/>
                                        </p:tgtEl>
                                        <p:attrNameLst>
                                          <p:attrName>style.visibility</p:attrName>
                                        </p:attrNameLst>
                                      </p:cBhvr>
                                      <p:to>
                                        <p:strVal val="visible"/>
                                      </p:to>
                                    </p:set>
                                    <p:animEffect transition="in" filter="wipe(left)">
                                      <p:cBhvr>
                                        <p:cTn id="92" dur="1000"/>
                                        <p:tgtEl>
                                          <p:spTgt spid="109"/>
                                        </p:tgtEl>
                                      </p:cBhvr>
                                    </p:animEffect>
                                  </p:childTnLst>
                                </p:cTn>
                              </p:par>
                            </p:childTnLst>
                          </p:cTn>
                        </p:par>
                      </p:childTnLst>
                    </p:cTn>
                  </p:par>
                  <p:par>
                    <p:cTn id="93" fill="hold">
                      <p:stCondLst>
                        <p:cond delay="indefinite"/>
                      </p:stCondLst>
                      <p:childTnLst>
                        <p:par>
                          <p:cTn id="94" fill="hold">
                            <p:stCondLst>
                              <p:cond delay="0"/>
                            </p:stCondLst>
                            <p:childTnLst>
                              <p:par>
                                <p:cTn id="95" presetID="10" presetClass="entr" presetSubtype="0" fill="hold" grpId="0" nodeType="clickEffect">
                                  <p:stCondLst>
                                    <p:cond delay="0"/>
                                  </p:stCondLst>
                                  <p:childTnLst>
                                    <p:set>
                                      <p:cBhvr>
                                        <p:cTn id="96" dur="1" fill="hold">
                                          <p:stCondLst>
                                            <p:cond delay="0"/>
                                          </p:stCondLst>
                                        </p:cTn>
                                        <p:tgtEl>
                                          <p:spTgt spid="107"/>
                                        </p:tgtEl>
                                        <p:attrNameLst>
                                          <p:attrName>style.visibility</p:attrName>
                                        </p:attrNameLst>
                                      </p:cBhvr>
                                      <p:to>
                                        <p:strVal val="visible"/>
                                      </p:to>
                                    </p:set>
                                    <p:animEffect transition="in" filter="fade">
                                      <p:cBhvr>
                                        <p:cTn id="97" dur="2000"/>
                                        <p:tgtEl>
                                          <p:spTgt spid="107"/>
                                        </p:tgtEl>
                                      </p:cBhvr>
                                    </p:animEffect>
                                  </p:childTnLst>
                                </p:cTn>
                              </p:par>
                              <p:par>
                                <p:cTn id="98" presetID="10" presetClass="entr" presetSubtype="0" fill="hold" grpId="0" nodeType="withEffect">
                                  <p:stCondLst>
                                    <p:cond delay="0"/>
                                  </p:stCondLst>
                                  <p:childTnLst>
                                    <p:set>
                                      <p:cBhvr>
                                        <p:cTn id="99" dur="1" fill="hold">
                                          <p:stCondLst>
                                            <p:cond delay="0"/>
                                          </p:stCondLst>
                                        </p:cTn>
                                        <p:tgtEl>
                                          <p:spTgt spid="108"/>
                                        </p:tgtEl>
                                        <p:attrNameLst>
                                          <p:attrName>style.visibility</p:attrName>
                                        </p:attrNameLst>
                                      </p:cBhvr>
                                      <p:to>
                                        <p:strVal val="visible"/>
                                      </p:to>
                                    </p:set>
                                    <p:animEffect transition="in" filter="fade">
                                      <p:cBhvr>
                                        <p:cTn id="100" dur="2000"/>
                                        <p:tgtEl>
                                          <p:spTgt spid="10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 grpId="0"/>
      <p:bldP spid="90" grpId="0"/>
      <p:bldP spid="91" grpId="0"/>
      <p:bldP spid="107" grpId="0"/>
      <p:bldP spid="108" grpId="0"/>
      <p:bldP spid="12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899FF0-F4D8-F432-5C49-4C229297D14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4D23993-C0CD-DCD8-59FD-3CAE00E60BAE}"/>
              </a:ext>
            </a:extLst>
          </p:cNvPr>
          <p:cNvSpPr>
            <a:spLocks noGrp="1"/>
          </p:cNvSpPr>
          <p:nvPr>
            <p:ph type="title"/>
          </p:nvPr>
        </p:nvSpPr>
        <p:spPr>
          <a:xfrm>
            <a:off x="685332" y="457200"/>
            <a:ext cx="7773338" cy="600681"/>
          </a:xfrm>
          <a:gradFill flip="none" rotWithShape="1">
            <a:gsLst>
              <a:gs pos="0">
                <a:schemeClr val="accent2">
                  <a:lumMod val="40000"/>
                  <a:lumOff val="60000"/>
                </a:schemeClr>
              </a:gs>
              <a:gs pos="45000">
                <a:schemeClr val="accent2">
                  <a:lumMod val="60000"/>
                  <a:lumOff val="40000"/>
                </a:schemeClr>
              </a:gs>
              <a:gs pos="99000">
                <a:srgbClr val="00B050"/>
              </a:gs>
            </a:gsLst>
            <a:path path="circle">
              <a:fillToRect l="50000" t="130000" r="50000" b="-30000"/>
            </a:path>
            <a:tileRect/>
          </a:gradFill>
        </p:spPr>
        <p:txBody>
          <a:bodyPr/>
          <a:lstStyle/>
          <a:p>
            <a:r>
              <a:rPr lang="en-US" cap="none" dirty="0"/>
              <a:t>Six Representations</a:t>
            </a:r>
          </a:p>
        </p:txBody>
      </p:sp>
      <p:sp>
        <p:nvSpPr>
          <p:cNvPr id="4" name="Slide Number Placeholder 3">
            <a:extLst>
              <a:ext uri="{FF2B5EF4-FFF2-40B4-BE49-F238E27FC236}">
                <a16:creationId xmlns:a16="http://schemas.microsoft.com/office/drawing/2014/main" id="{7E5D1695-DED0-073A-4C29-2A35F0CBD7B5}"/>
              </a:ext>
            </a:extLst>
          </p:cNvPr>
          <p:cNvSpPr>
            <a:spLocks noGrp="1"/>
          </p:cNvSpPr>
          <p:nvPr>
            <p:ph type="sldNum" sz="quarter" idx="12"/>
          </p:nvPr>
        </p:nvSpPr>
        <p:spPr>
          <a:xfrm>
            <a:off x="7885509" y="6400800"/>
            <a:ext cx="573161" cy="365125"/>
          </a:xfrm>
        </p:spPr>
        <p:txBody>
          <a:bodyPr/>
          <a:lstStyle/>
          <a:p>
            <a:fld id="{23A7953B-B4AA-634C-AC3B-B52C39691C1C}" type="slidenum">
              <a:rPr lang="en-US" smtClean="0"/>
              <a:pPr/>
              <a:t>8</a:t>
            </a:fld>
            <a:endParaRPr lang="en-US" dirty="0"/>
          </a:p>
        </p:txBody>
      </p:sp>
      <p:sp>
        <p:nvSpPr>
          <p:cNvPr id="5" name="TextBox 4">
            <a:extLst>
              <a:ext uri="{FF2B5EF4-FFF2-40B4-BE49-F238E27FC236}">
                <a16:creationId xmlns:a16="http://schemas.microsoft.com/office/drawing/2014/main" id="{C828868E-F23D-637A-9F01-A14CAA251714}"/>
              </a:ext>
            </a:extLst>
          </p:cNvPr>
          <p:cNvSpPr txBox="1"/>
          <p:nvPr/>
        </p:nvSpPr>
        <p:spPr>
          <a:xfrm>
            <a:off x="685330" y="6400800"/>
            <a:ext cx="2743670" cy="307777"/>
          </a:xfrm>
          <a:prstGeom prst="rect">
            <a:avLst/>
          </a:prstGeom>
          <a:noFill/>
        </p:spPr>
        <p:txBody>
          <a:bodyPr wrap="square" rtlCol="0">
            <a:spAutoFit/>
          </a:bodyPr>
          <a:lstStyle/>
          <a:p>
            <a:r>
              <a:rPr lang="en-US" sz="1400" dirty="0">
                <a:solidFill>
                  <a:srgbClr val="00B050"/>
                </a:solidFill>
                <a:hlinkClick r:id="rId3" action="ppaction://hlinksldjump">
                  <a:extLst>
                    <a:ext uri="{A12FA001-AC4F-418D-AE19-62706E023703}">
                      <ahyp:hlinkClr xmlns:ahyp="http://schemas.microsoft.com/office/drawing/2018/hyperlinkcolor" val="tx"/>
                    </a:ext>
                  </a:extLst>
                </a:hlinkClick>
              </a:rPr>
              <a:t>Dashboard</a:t>
            </a:r>
            <a:endParaRPr lang="en-US" sz="1400" dirty="0">
              <a:solidFill>
                <a:srgbClr val="00B050"/>
              </a:solidFill>
            </a:endParaRPr>
          </a:p>
        </p:txBody>
      </p:sp>
      <p:sp>
        <p:nvSpPr>
          <p:cNvPr id="3" name="Content Placeholder 2">
            <a:extLst>
              <a:ext uri="{FF2B5EF4-FFF2-40B4-BE49-F238E27FC236}">
                <a16:creationId xmlns:a16="http://schemas.microsoft.com/office/drawing/2014/main" id="{54C8F962-E0C2-0544-0B95-F5B20585D614}"/>
              </a:ext>
            </a:extLst>
          </p:cNvPr>
          <p:cNvSpPr txBox="1">
            <a:spLocks/>
          </p:cNvSpPr>
          <p:nvPr/>
        </p:nvSpPr>
        <p:spPr>
          <a:xfrm>
            <a:off x="685330" y="1188719"/>
            <a:ext cx="7772870" cy="5120640"/>
          </a:xfrm>
          <a:prstGeom prst="rect">
            <a:avLst/>
          </a:prstGeom>
        </p:spPr>
        <p:txBody>
          <a:bodyPr>
            <a:normAutofit/>
          </a:bodyPr>
          <a:lst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a:lstStyle>
          <a:p>
            <a:pPr>
              <a:lnSpc>
                <a:spcPct val="100000"/>
              </a:lnSpc>
              <a:spcBef>
                <a:spcPts val="400"/>
              </a:spcBef>
            </a:pPr>
            <a:endParaRPr lang="en-US" cap="none" dirty="0"/>
          </a:p>
        </p:txBody>
      </p:sp>
      <p:pic>
        <p:nvPicPr>
          <p:cNvPr id="6" name="Picture 5">
            <a:extLst>
              <a:ext uri="{FF2B5EF4-FFF2-40B4-BE49-F238E27FC236}">
                <a16:creationId xmlns:a16="http://schemas.microsoft.com/office/drawing/2014/main" id="{7778E372-3FAF-5A4F-7E21-0C29007378B6}"/>
              </a:ext>
            </a:extLst>
          </p:cNvPr>
          <p:cNvPicPr>
            <a:picLocks noChangeAspect="1"/>
          </p:cNvPicPr>
          <p:nvPr/>
        </p:nvPicPr>
        <p:blipFill>
          <a:blip r:embed="rId4"/>
          <a:stretch>
            <a:fillRect/>
          </a:stretch>
        </p:blipFill>
        <p:spPr>
          <a:xfrm>
            <a:off x="1280160" y="1371600"/>
            <a:ext cx="6553200" cy="4533900"/>
          </a:xfrm>
          <a:prstGeom prst="rect">
            <a:avLst/>
          </a:prstGeom>
        </p:spPr>
      </p:pic>
    </p:spTree>
    <p:extLst>
      <p:ext uri="{BB962C8B-B14F-4D97-AF65-F5344CB8AC3E}">
        <p14:creationId xmlns:p14="http://schemas.microsoft.com/office/powerpoint/2010/main" val="24999008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D62066-D3E6-199A-3C62-078844C62D2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2BC4FAB-A25B-1135-3F14-9C7D09805214}"/>
              </a:ext>
            </a:extLst>
          </p:cNvPr>
          <p:cNvSpPr>
            <a:spLocks noGrp="1"/>
          </p:cNvSpPr>
          <p:nvPr>
            <p:ph type="title"/>
          </p:nvPr>
        </p:nvSpPr>
        <p:spPr>
          <a:xfrm>
            <a:off x="685332" y="457200"/>
            <a:ext cx="7773338" cy="600681"/>
          </a:xfrm>
          <a:gradFill flip="none" rotWithShape="1">
            <a:gsLst>
              <a:gs pos="0">
                <a:schemeClr val="accent2">
                  <a:lumMod val="40000"/>
                  <a:lumOff val="60000"/>
                </a:schemeClr>
              </a:gs>
              <a:gs pos="45000">
                <a:schemeClr val="accent2">
                  <a:lumMod val="60000"/>
                  <a:lumOff val="40000"/>
                </a:schemeClr>
              </a:gs>
              <a:gs pos="99000">
                <a:srgbClr val="00B050"/>
              </a:gs>
            </a:gsLst>
            <a:path path="circle">
              <a:fillToRect l="50000" t="130000" r="50000" b="-30000"/>
            </a:path>
            <a:tileRect/>
          </a:gradFill>
        </p:spPr>
        <p:txBody>
          <a:bodyPr/>
          <a:lstStyle/>
          <a:p>
            <a:r>
              <a:rPr lang="en-US" cap="none" dirty="0"/>
              <a:t>Scaling Law</a:t>
            </a:r>
          </a:p>
        </p:txBody>
      </p:sp>
      <p:sp>
        <p:nvSpPr>
          <p:cNvPr id="4" name="Slide Number Placeholder 3">
            <a:extLst>
              <a:ext uri="{FF2B5EF4-FFF2-40B4-BE49-F238E27FC236}">
                <a16:creationId xmlns:a16="http://schemas.microsoft.com/office/drawing/2014/main" id="{71D9DAE1-22F5-5F61-6EA5-F4486FC9629E}"/>
              </a:ext>
            </a:extLst>
          </p:cNvPr>
          <p:cNvSpPr>
            <a:spLocks noGrp="1"/>
          </p:cNvSpPr>
          <p:nvPr>
            <p:ph type="sldNum" sz="quarter" idx="12"/>
          </p:nvPr>
        </p:nvSpPr>
        <p:spPr>
          <a:xfrm>
            <a:off x="7885509" y="6400800"/>
            <a:ext cx="573161" cy="365125"/>
          </a:xfrm>
        </p:spPr>
        <p:txBody>
          <a:bodyPr/>
          <a:lstStyle/>
          <a:p>
            <a:fld id="{23A7953B-B4AA-634C-AC3B-B52C39691C1C}" type="slidenum">
              <a:rPr lang="en-US" smtClean="0"/>
              <a:pPr/>
              <a:t>9</a:t>
            </a:fld>
            <a:endParaRPr lang="en-US" dirty="0"/>
          </a:p>
        </p:txBody>
      </p:sp>
      <p:sp>
        <p:nvSpPr>
          <p:cNvPr id="5" name="TextBox 4">
            <a:extLst>
              <a:ext uri="{FF2B5EF4-FFF2-40B4-BE49-F238E27FC236}">
                <a16:creationId xmlns:a16="http://schemas.microsoft.com/office/drawing/2014/main" id="{432E5F0A-1DA2-81CB-2922-B54572824B53}"/>
              </a:ext>
            </a:extLst>
          </p:cNvPr>
          <p:cNvSpPr txBox="1"/>
          <p:nvPr/>
        </p:nvSpPr>
        <p:spPr>
          <a:xfrm>
            <a:off x="685330" y="6400800"/>
            <a:ext cx="2743670" cy="307777"/>
          </a:xfrm>
          <a:prstGeom prst="rect">
            <a:avLst/>
          </a:prstGeom>
          <a:noFill/>
        </p:spPr>
        <p:txBody>
          <a:bodyPr wrap="square" rtlCol="0">
            <a:spAutoFit/>
          </a:bodyPr>
          <a:lstStyle/>
          <a:p>
            <a:r>
              <a:rPr lang="en-US" sz="1400" dirty="0">
                <a:solidFill>
                  <a:srgbClr val="00B050"/>
                </a:solidFill>
                <a:hlinkClick r:id="rId3" action="ppaction://hlinksldjump">
                  <a:extLst>
                    <a:ext uri="{A12FA001-AC4F-418D-AE19-62706E023703}">
                      <ahyp:hlinkClr xmlns:ahyp="http://schemas.microsoft.com/office/drawing/2018/hyperlinkcolor" val="tx"/>
                    </a:ext>
                  </a:extLst>
                </a:hlinkClick>
              </a:rPr>
              <a:t>Dashboard</a:t>
            </a:r>
            <a:endParaRPr lang="en-US" sz="1400" dirty="0">
              <a:solidFill>
                <a:srgbClr val="00B050"/>
              </a:solidFill>
            </a:endParaRPr>
          </a:p>
        </p:txBody>
      </p:sp>
      <p:sp>
        <p:nvSpPr>
          <p:cNvPr id="3" name="Content Placeholder 2">
            <a:extLst>
              <a:ext uri="{FF2B5EF4-FFF2-40B4-BE49-F238E27FC236}">
                <a16:creationId xmlns:a16="http://schemas.microsoft.com/office/drawing/2014/main" id="{857088EE-107F-9F95-E8DB-26512553ECEC}"/>
              </a:ext>
            </a:extLst>
          </p:cNvPr>
          <p:cNvSpPr txBox="1">
            <a:spLocks/>
          </p:cNvSpPr>
          <p:nvPr/>
        </p:nvSpPr>
        <p:spPr>
          <a:xfrm>
            <a:off x="685330" y="1188719"/>
            <a:ext cx="7772870" cy="5120640"/>
          </a:xfrm>
          <a:prstGeom prst="rect">
            <a:avLst/>
          </a:prstGeom>
        </p:spPr>
        <p:txBody>
          <a:bodyPr>
            <a:normAutofit/>
          </a:bodyPr>
          <a:lst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a:lstStyle>
          <a:p>
            <a:pPr>
              <a:lnSpc>
                <a:spcPct val="100000"/>
              </a:lnSpc>
              <a:spcBef>
                <a:spcPts val="400"/>
              </a:spcBef>
            </a:pPr>
            <a:endParaRPr lang="en-US" cap="none" dirty="0"/>
          </a:p>
        </p:txBody>
      </p:sp>
      <p:pic>
        <p:nvPicPr>
          <p:cNvPr id="7" name="Picture 6">
            <a:extLst>
              <a:ext uri="{FF2B5EF4-FFF2-40B4-BE49-F238E27FC236}">
                <a16:creationId xmlns:a16="http://schemas.microsoft.com/office/drawing/2014/main" id="{7D464FF8-C16D-EAC3-7F62-B12E1E2D4CB0}"/>
              </a:ext>
            </a:extLst>
          </p:cNvPr>
          <p:cNvPicPr>
            <a:picLocks noChangeAspect="1"/>
          </p:cNvPicPr>
          <p:nvPr/>
        </p:nvPicPr>
        <p:blipFill>
          <a:blip r:embed="rId4"/>
          <a:stretch>
            <a:fillRect/>
          </a:stretch>
        </p:blipFill>
        <p:spPr>
          <a:xfrm>
            <a:off x="5394960" y="1188720"/>
            <a:ext cx="3022600" cy="4902200"/>
          </a:xfrm>
          <a:prstGeom prst="rect">
            <a:avLst/>
          </a:prstGeom>
        </p:spPr>
      </p:pic>
      <p:sp>
        <p:nvSpPr>
          <p:cNvPr id="6" name="Content Placeholder 2">
            <a:extLst>
              <a:ext uri="{FF2B5EF4-FFF2-40B4-BE49-F238E27FC236}">
                <a16:creationId xmlns:a16="http://schemas.microsoft.com/office/drawing/2014/main" id="{4B1D1C13-BC75-1CF2-75B6-28C95494435A}"/>
              </a:ext>
            </a:extLst>
          </p:cNvPr>
          <p:cNvSpPr txBox="1">
            <a:spLocks/>
          </p:cNvSpPr>
          <p:nvPr/>
        </p:nvSpPr>
        <p:spPr>
          <a:xfrm>
            <a:off x="685330" y="1188719"/>
            <a:ext cx="5120640" cy="5029200"/>
          </a:xfrm>
          <a:prstGeom prst="rect">
            <a:avLst/>
          </a:prstGeom>
        </p:spPr>
        <p:txBody>
          <a:bodyPr>
            <a:normAutofit/>
          </a:bodyPr>
          <a:lst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a:lstStyle>
          <a:p>
            <a:pPr>
              <a:lnSpc>
                <a:spcPct val="100000"/>
              </a:lnSpc>
              <a:spcBef>
                <a:spcPts val="400"/>
              </a:spcBef>
            </a:pPr>
            <a:r>
              <a:rPr lang="en-US" cap="none" dirty="0"/>
              <a:t>There are n gate complexes:</a:t>
            </a:r>
          </a:p>
          <a:p>
            <a:pPr lvl="1">
              <a:lnSpc>
                <a:spcPct val="100000"/>
              </a:lnSpc>
              <a:spcBef>
                <a:spcPts val="400"/>
              </a:spcBef>
            </a:pPr>
            <a:r>
              <a:rPr lang="en-US" cap="none" dirty="0"/>
              <a:t>Each with n inputs.</a:t>
            </a:r>
          </a:p>
          <a:p>
            <a:pPr lvl="1">
              <a:lnSpc>
                <a:spcPct val="100000"/>
              </a:lnSpc>
              <a:spcBef>
                <a:spcPts val="400"/>
              </a:spcBef>
            </a:pPr>
            <a:r>
              <a:rPr lang="en-US" cap="none" dirty="0"/>
              <a:t>Every output is an input.</a:t>
            </a:r>
          </a:p>
          <a:p>
            <a:pPr lvl="1">
              <a:lnSpc>
                <a:spcPct val="100000"/>
              </a:lnSpc>
              <a:spcBef>
                <a:spcPts val="400"/>
              </a:spcBef>
            </a:pPr>
            <a:r>
              <a:rPr lang="en-US" cap="none" dirty="0"/>
              <a:t>Every complex is clocked.</a:t>
            </a:r>
          </a:p>
          <a:p>
            <a:pPr lvl="1">
              <a:lnSpc>
                <a:spcPct val="100000"/>
              </a:lnSpc>
              <a:spcBef>
                <a:spcPts val="400"/>
              </a:spcBef>
            </a:pPr>
            <a:r>
              <a:rPr lang="en-US" cap="none" dirty="0"/>
              <a:t>Each implements a truth table.</a:t>
            </a:r>
          </a:p>
          <a:p>
            <a:pPr lvl="2">
              <a:lnSpc>
                <a:spcPct val="100000"/>
              </a:lnSpc>
              <a:spcBef>
                <a:spcPts val="400"/>
              </a:spcBef>
            </a:pPr>
            <a:r>
              <a:rPr lang="en-US" cap="none" dirty="0"/>
              <a:t>Each has 2</a:t>
            </a:r>
            <a:r>
              <a:rPr lang="en-US" cap="none" baseline="30000" dirty="0"/>
              <a:t>n</a:t>
            </a:r>
            <a:r>
              <a:rPr lang="en-US" cap="none" dirty="0"/>
              <a:t> rows.</a:t>
            </a:r>
          </a:p>
          <a:p>
            <a:pPr lvl="2">
              <a:lnSpc>
                <a:spcPct val="100000"/>
              </a:lnSpc>
              <a:spcBef>
                <a:spcPts val="400"/>
              </a:spcBef>
            </a:pPr>
            <a:r>
              <a:rPr lang="en-US" cap="none" dirty="0"/>
              <a:t>There are 2^(2</a:t>
            </a:r>
            <a:r>
              <a:rPr lang="en-US" cap="none" baseline="30000" dirty="0"/>
              <a:t>n</a:t>
            </a:r>
            <a:r>
              <a:rPr lang="en-US" cap="none" dirty="0"/>
              <a:t>) possible output columns.</a:t>
            </a:r>
          </a:p>
          <a:p>
            <a:pPr lvl="2">
              <a:lnSpc>
                <a:spcPct val="100000"/>
              </a:lnSpc>
              <a:spcBef>
                <a:spcPts val="400"/>
              </a:spcBef>
            </a:pPr>
            <a:r>
              <a:rPr lang="en-US" cap="none" dirty="0"/>
              <a:t>Thus, (2^(2</a:t>
            </a:r>
            <a:r>
              <a:rPr lang="en-US" cap="none" baseline="30000" dirty="0"/>
              <a:t>n</a:t>
            </a:r>
            <a:r>
              <a:rPr lang="en-US" cap="none" dirty="0"/>
              <a:t>))^n sequential circuits.</a:t>
            </a:r>
          </a:p>
          <a:p>
            <a:pPr lvl="1">
              <a:lnSpc>
                <a:spcPct val="100000"/>
              </a:lnSpc>
              <a:spcBef>
                <a:spcPts val="400"/>
              </a:spcBef>
            </a:pPr>
            <a:r>
              <a:rPr lang="en-US" cap="none" dirty="0"/>
              <a:t>Thus, N</a:t>
            </a:r>
            <a:r>
              <a:rPr lang="en-US" cap="none" baseline="30000" dirty="0"/>
              <a:t>N</a:t>
            </a:r>
            <a:r>
              <a:rPr lang="en-US" cap="none" dirty="0"/>
              <a:t> sequential circuits.</a:t>
            </a:r>
          </a:p>
          <a:p>
            <a:pPr lvl="2">
              <a:lnSpc>
                <a:spcPct val="100000"/>
              </a:lnSpc>
              <a:spcBef>
                <a:spcPts val="400"/>
              </a:spcBef>
            </a:pPr>
            <a:r>
              <a:rPr lang="en-US" cap="none" dirty="0"/>
              <a:t>N = 2</a:t>
            </a:r>
            <a:r>
              <a:rPr lang="en-US" cap="none" baseline="30000" dirty="0"/>
              <a:t>n</a:t>
            </a:r>
            <a:r>
              <a:rPr lang="en-US" cap="none" dirty="0"/>
              <a:t>.</a:t>
            </a:r>
          </a:p>
          <a:p>
            <a:pPr lvl="1">
              <a:lnSpc>
                <a:spcPct val="100000"/>
              </a:lnSpc>
              <a:spcBef>
                <a:spcPts val="400"/>
              </a:spcBef>
            </a:pPr>
            <a:r>
              <a:rPr lang="en-US" cap="none" dirty="0"/>
              <a:t>Only N! combinatorial circuits.</a:t>
            </a:r>
          </a:p>
          <a:p>
            <a:pPr>
              <a:lnSpc>
                <a:spcPct val="100000"/>
              </a:lnSpc>
              <a:spcBef>
                <a:spcPts val="400"/>
              </a:spcBef>
            </a:pPr>
            <a:r>
              <a:rPr lang="en-US" cap="none" dirty="0"/>
              <a:t>Avoiding self-reference has denied logicians access to most logical forms, N! versus N</a:t>
            </a:r>
            <a:r>
              <a:rPr lang="en-US" cap="none" baseline="30000" dirty="0"/>
              <a:t>N</a:t>
            </a:r>
            <a:r>
              <a:rPr lang="en-US" cap="none" dirty="0"/>
              <a:t>.</a:t>
            </a:r>
          </a:p>
        </p:txBody>
      </p:sp>
    </p:spTree>
    <p:extLst>
      <p:ext uri="{BB962C8B-B14F-4D97-AF65-F5344CB8AC3E}">
        <p14:creationId xmlns:p14="http://schemas.microsoft.com/office/powerpoint/2010/main" val="1144815024"/>
      </p:ext>
    </p:extLst>
  </p:cSld>
  <p:clrMapOvr>
    <a:masterClrMapping/>
  </p:clrMapOvr>
</p:sld>
</file>

<file path=ppt/theme/theme1.xml><?xml version="1.0" encoding="utf-8"?>
<a:theme xmlns:a="http://schemas.openxmlformats.org/drawingml/2006/main" name="Droplet">
  <a:themeElements>
    <a:clrScheme name="Droplet">
      <a:dk1>
        <a:sysClr val="windowText" lastClr="000000"/>
      </a:dk1>
      <a:lt1>
        <a:sysClr val="window" lastClr="FFFFFF"/>
      </a:lt1>
      <a:dk2>
        <a:srgbClr val="355071"/>
      </a:dk2>
      <a:lt2>
        <a:srgbClr val="AABED7"/>
      </a:lt2>
      <a:accent1>
        <a:srgbClr val="2FA3EE"/>
      </a:accent1>
      <a:accent2>
        <a:srgbClr val="4BCAAD"/>
      </a:accent2>
      <a:accent3>
        <a:srgbClr val="86C157"/>
      </a:accent3>
      <a:accent4>
        <a:srgbClr val="D99C3F"/>
      </a:accent4>
      <a:accent5>
        <a:srgbClr val="CE6633"/>
      </a:accent5>
      <a:accent6>
        <a:srgbClr val="A35DD1"/>
      </a:accent6>
      <a:hlink>
        <a:srgbClr val="56BCFE"/>
      </a:hlink>
      <a:folHlink>
        <a:srgbClr val="97C5E3"/>
      </a:folHlink>
    </a:clrScheme>
    <a:fontScheme name="Drople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roplet">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130000"/>
                <a:satMod val="150000"/>
                <a:lumMod val="112000"/>
              </a:schemeClr>
            </a:gs>
            <a:gs pos="100000">
              <a:schemeClr val="phClr">
                <a:shade val="92000"/>
                <a:satMod val="140000"/>
                <a:lumMod val="110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A633B6A3-9E7F-4C10-9C98-2517A313436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Droplet</Template>
  <TotalTime>21645</TotalTime>
  <Words>7515</Words>
  <Application>Microsoft Macintosh PowerPoint</Application>
  <PresentationFormat>On-screen Show (4:3)</PresentationFormat>
  <Paragraphs>887</Paragraphs>
  <Slides>48</Slides>
  <Notes>48</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48</vt:i4>
      </vt:variant>
    </vt:vector>
  </HeadingPairs>
  <TitlesOfParts>
    <vt:vector size="56" baseType="lpstr">
      <vt:lpstr>Aptos</vt:lpstr>
      <vt:lpstr>Arial</vt:lpstr>
      <vt:lpstr>Cambria Math</vt:lpstr>
      <vt:lpstr>Courier New</vt:lpstr>
      <vt:lpstr>Symbol</vt:lpstr>
      <vt:lpstr>Times New Roman</vt:lpstr>
      <vt:lpstr>Tw Cen MT</vt:lpstr>
      <vt:lpstr>Droplet</vt:lpstr>
      <vt:lpstr>Conjugate Logical Bases</vt:lpstr>
      <vt:lpstr>Argument</vt:lpstr>
      <vt:lpstr>Self-Reference is Unavoidable</vt:lpstr>
      <vt:lpstr>Oscillation (in spacetime?)</vt:lpstr>
      <vt:lpstr>Frequency?</vt:lpstr>
      <vt:lpstr>Quantization</vt:lpstr>
      <vt:lpstr>Conjugate Logical Bases</vt:lpstr>
      <vt:lpstr>Six Representations</vt:lpstr>
      <vt:lpstr>Scaling Law</vt:lpstr>
      <vt:lpstr>Relaxation</vt:lpstr>
      <vt:lpstr>Tri Conjugate Logic (TCL)</vt:lpstr>
      <vt:lpstr>Logical Consistency</vt:lpstr>
      <vt:lpstr>An Unexpected Invariant</vt:lpstr>
      <vt:lpstr>The Bell States in Three Bases</vt:lpstr>
      <vt:lpstr>World Ribbons</vt:lpstr>
      <vt:lpstr>A Lorentz Invariant Top Edge</vt:lpstr>
      <vt:lpstr>Natural Nonlinearity</vt:lpstr>
      <vt:lpstr>Unitary Evolution Remains Timelike</vt:lpstr>
      <vt:lpstr>Bosons in the Same State</vt:lpstr>
      <vt:lpstr>An Unexpected Invariant</vt:lpstr>
      <vt:lpstr>Global Self-Consistency</vt:lpstr>
      <vt:lpstr>EPR Entanglement</vt:lpstr>
      <vt:lpstr>Diamond Paradox</vt:lpstr>
      <vt:lpstr>Experimental Predictions</vt:lpstr>
      <vt:lpstr>An Objective Measurement Mechanism</vt:lpstr>
      <vt:lpstr>QTP Ambitions</vt:lpstr>
      <vt:lpstr>Q&amp;A</vt:lpstr>
      <vt:lpstr>Dashboard</vt:lpstr>
      <vt:lpstr>PowerPoint Presentation</vt:lpstr>
      <vt:lpstr>References</vt:lpstr>
      <vt:lpstr>References</vt:lpstr>
      <vt:lpstr>References</vt:lpstr>
      <vt:lpstr>Bio – Allan Goff</vt:lpstr>
      <vt:lpstr>Backup Slides</vt:lpstr>
      <vt:lpstr>Another Invariant</vt:lpstr>
      <vt:lpstr>Global Self-Consistency - TCL</vt:lpstr>
      <vt:lpstr>Global Self-Consistency – Bell</vt:lpstr>
      <vt:lpstr>Diffraction</vt:lpstr>
      <vt:lpstr>Interference</vt:lpstr>
      <vt:lpstr>An Experimental Prediction</vt:lpstr>
      <vt:lpstr>Experimental Permutations</vt:lpstr>
      <vt:lpstr>An Objective Measurement Mechanism?</vt:lpstr>
      <vt:lpstr>Section</vt:lpstr>
      <vt:lpstr>Section</vt:lpstr>
      <vt:lpstr>Section</vt:lpstr>
      <vt:lpstr>Section</vt:lpstr>
      <vt:lpstr>Section</vt:lpstr>
      <vt:lpstr>Section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Allan Goff</dc:creator>
  <cp:lastModifiedBy>Microsoft Office User</cp:lastModifiedBy>
  <cp:revision>460</cp:revision>
  <dcterms:created xsi:type="dcterms:W3CDTF">2017-02-19T22:09:28Z</dcterms:created>
  <dcterms:modified xsi:type="dcterms:W3CDTF">2026-08-07T16:41:14Z</dcterms:modified>
</cp:coreProperties>
</file>